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two ways to store data in computer     system</a:t>
            </a:r>
          </a:p>
          <a:p>
            <a:pPr lvl="1"/>
            <a:r>
              <a:rPr lang="en-US" dirty="0" smtClean="0"/>
              <a:t>Using file system</a:t>
            </a:r>
          </a:p>
          <a:p>
            <a:pPr lvl="2"/>
            <a:r>
              <a:rPr lang="en-US" dirty="0" smtClean="0"/>
              <a:t>Ex: text file(.txt, .doc),spreadsheets(Excel file)</a:t>
            </a:r>
          </a:p>
          <a:p>
            <a:pPr lvl="1"/>
            <a:r>
              <a:rPr lang="en-US" dirty="0" smtClean="0"/>
              <a:t>Using database</a:t>
            </a:r>
          </a:p>
          <a:p>
            <a:pPr lvl="2"/>
            <a:r>
              <a:rPr lang="en-US" dirty="0" smtClean="0"/>
              <a:t>Ex: MsAccess,Sql Server, Oracle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with file system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data entry and retrieval large special programs need to be written. 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Programs must make sure that there is no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redundant data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Programs must ensure that data is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consistent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when different user manipulates the same data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concurrently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.</a:t>
            </a:r>
          </a:p>
          <a:p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Retrieval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 particular data from a large volume will require complex coding.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Different users in different system may store the data on different files. This leads to data isolation .Writing programs to merge the data, retrieve data etc. becomes extremely difficult.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way to check the integrity of data. 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There is  no way to check if some inappropriate values (like negative salary) is entered in the file.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system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a collection of meaningful and related data.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software that manages this data is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 management system (DBMS) or database system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Advantages of database </a:t>
            </a:r>
            <a:r>
              <a:rPr lang="en-US" sz="3200" dirty="0" smtClean="0">
                <a:solidFill>
                  <a:srgbClr val="C00000"/>
                </a:solidFill>
              </a:rPr>
              <a:t>system</a:t>
            </a:r>
            <a:endParaRPr lang="en-US" dirty="0" smtClean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70C0"/>
                </a:solidFill>
              </a:rPr>
              <a:t>Easy storage and retrieval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70C0"/>
                </a:solidFill>
              </a:rPr>
              <a:t>Data integrity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70C0"/>
                </a:solidFill>
              </a:rPr>
              <a:t>Controlled Redundancy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70C0"/>
                </a:solidFill>
              </a:rPr>
              <a:t>Data Consistency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70C0"/>
                </a:solidFill>
              </a:rPr>
              <a:t>Security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70C0"/>
                </a:solidFill>
              </a:rPr>
              <a:t>Transaction and Concurrency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70C0"/>
                </a:solidFill>
              </a:rPr>
              <a:t>Crash Recovery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70C0"/>
                </a:solidFill>
              </a:rPr>
              <a:t>Administration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system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Hierarchical Model</a:t>
            </a:r>
          </a:p>
          <a:p>
            <a:r>
              <a:rPr lang="en-US" dirty="0" smtClean="0"/>
              <a:t>Network Model</a:t>
            </a:r>
          </a:p>
          <a:p>
            <a:r>
              <a:rPr lang="en-US" dirty="0" smtClean="0"/>
              <a:t>Relational Model</a:t>
            </a:r>
          </a:p>
          <a:p>
            <a:pPr lvl="1"/>
            <a:r>
              <a:rPr lang="en-US" dirty="0" smtClean="0"/>
              <a:t>Most database system use this model.</a:t>
            </a:r>
          </a:p>
          <a:p>
            <a:pPr lvl="1"/>
            <a:r>
              <a:rPr lang="en-US" dirty="0" smtClean="0"/>
              <a:t>Relationship is maintained by the common attributes in the tables. Can be one-one or one to many or many to many.</a:t>
            </a:r>
          </a:p>
          <a:p>
            <a:pPr marL="594360" lvl="2" indent="0">
              <a:lnSpc>
                <a:spcPct val="90000"/>
              </a:lnSpc>
              <a:tabLst>
                <a:tab pos="233363" algn="l"/>
              </a:tabLst>
            </a:pPr>
            <a:r>
              <a:rPr lang="en-US" dirty="0" smtClean="0"/>
              <a:t>An example of representation of a relation Student is: </a:t>
            </a:r>
          </a:p>
          <a:p>
            <a:pPr marL="0" indent="0">
              <a:lnSpc>
                <a:spcPct val="90000"/>
              </a:lnSpc>
              <a:buNone/>
              <a:tabLst>
                <a:tab pos="233363" algn="l"/>
              </a:tabLst>
            </a:pPr>
            <a:r>
              <a:rPr lang="en-US" b="1" i="1" dirty="0" smtClean="0">
                <a:latin typeface="Courier New" pitchFamily="49" charset="0"/>
              </a:rPr>
              <a:t> 		</a:t>
            </a:r>
            <a:r>
              <a:rPr lang="en-US" b="1" i="1" dirty="0" smtClean="0">
                <a:solidFill>
                  <a:srgbClr val="C81E1E"/>
                </a:solidFill>
                <a:latin typeface="Courier New" pitchFamily="49" charset="0"/>
              </a:rPr>
              <a:t>Student(</a:t>
            </a:r>
            <a:r>
              <a:rPr lang="en-US" b="1" i="1" dirty="0" err="1" smtClean="0">
                <a:solidFill>
                  <a:srgbClr val="C81E1E"/>
                </a:solidFill>
                <a:latin typeface="Courier New" pitchFamily="49" charset="0"/>
              </a:rPr>
              <a:t>studid</a:t>
            </a:r>
            <a:r>
              <a:rPr lang="en-US" b="1" i="1" dirty="0" smtClean="0">
                <a:solidFill>
                  <a:srgbClr val="C81E1E"/>
                </a:solidFill>
                <a:latin typeface="Courier New" pitchFamily="49" charset="0"/>
              </a:rPr>
              <a:t> integer, name string) </a:t>
            </a:r>
          </a:p>
          <a:p>
            <a:pPr marL="0" indent="0">
              <a:lnSpc>
                <a:spcPct val="90000"/>
              </a:lnSpc>
              <a:buNone/>
              <a:tabLst>
                <a:tab pos="233363" algn="l"/>
              </a:tabLst>
            </a:pPr>
            <a:r>
              <a:rPr lang="en-US" b="1" i="1" dirty="0" smtClean="0">
                <a:solidFill>
                  <a:srgbClr val="C81E1E"/>
                </a:solidFill>
                <a:latin typeface="Courier New" pitchFamily="49" charset="0"/>
              </a:rPr>
              <a:t>		Marks(</a:t>
            </a:r>
            <a:r>
              <a:rPr lang="en-US" b="1" i="1" dirty="0" err="1" smtClean="0">
                <a:solidFill>
                  <a:srgbClr val="C81E1E"/>
                </a:solidFill>
                <a:latin typeface="Courier New" pitchFamily="49" charset="0"/>
              </a:rPr>
              <a:t>studid</a:t>
            </a:r>
            <a:r>
              <a:rPr lang="en-US" b="1" i="1" dirty="0" smtClean="0">
                <a:solidFill>
                  <a:srgbClr val="C81E1E"/>
                </a:solidFill>
                <a:latin typeface="Courier New" pitchFamily="49" charset="0"/>
              </a:rPr>
              <a:t> integer 						</a:t>
            </a:r>
            <a:r>
              <a:rPr lang="en-US" b="1" i="1" dirty="0" err="1" smtClean="0">
                <a:solidFill>
                  <a:srgbClr val="C81E1E"/>
                </a:solidFill>
                <a:latin typeface="Courier New" pitchFamily="49" charset="0"/>
              </a:rPr>
              <a:t>semester:integer</a:t>
            </a:r>
            <a:r>
              <a:rPr lang="en-US" b="1" i="1" dirty="0" smtClean="0">
                <a:solidFill>
                  <a:srgbClr val="C81E1E"/>
                </a:solidFill>
                <a:latin typeface="Courier New" pitchFamily="49" charset="0"/>
              </a:rPr>
              <a:t>, </a:t>
            </a:r>
            <a:r>
              <a:rPr lang="en-US" b="1" i="1" dirty="0" err="1" smtClean="0">
                <a:solidFill>
                  <a:srgbClr val="C81E1E"/>
                </a:solidFill>
                <a:latin typeface="Courier New" pitchFamily="49" charset="0"/>
              </a:rPr>
              <a:t>marks:double</a:t>
            </a:r>
            <a:r>
              <a:rPr lang="en-US" b="1" i="1" dirty="0" smtClean="0">
                <a:solidFill>
                  <a:srgbClr val="C81E1E"/>
                </a:solidFill>
                <a:latin typeface="Courier New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buNone/>
              <a:tabLst>
                <a:tab pos="233363" algn="l"/>
              </a:tabLst>
            </a:pPr>
            <a:endParaRPr lang="en-US" b="1" i="1" dirty="0" smtClean="0">
              <a:solidFill>
                <a:srgbClr val="C81E1E"/>
              </a:solidFill>
              <a:latin typeface="Courier New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ntuparsi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762000"/>
            <a:ext cx="7239000" cy="556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RDBMS Products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MS-SQL Server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Oracle 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MySQL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Sybase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DB2</a:t>
            </a: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92</TotalTime>
  <Words>262</Words>
  <Application>Microsoft Office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Median</vt:lpstr>
      <vt:lpstr>Overview</vt:lpstr>
      <vt:lpstr>Disadvantages with file system</vt:lpstr>
      <vt:lpstr>Database system</vt:lpstr>
      <vt:lpstr>Database system Model</vt:lpstr>
      <vt:lpstr>Slide 5</vt:lpstr>
      <vt:lpstr> RDBMS Products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santuparsi</dc:creator>
  <cp:lastModifiedBy>santuparsi</cp:lastModifiedBy>
  <cp:revision>11</cp:revision>
  <dcterms:created xsi:type="dcterms:W3CDTF">2006-08-16T00:00:00Z</dcterms:created>
  <dcterms:modified xsi:type="dcterms:W3CDTF">2013-01-14T13:31:24Z</dcterms:modified>
</cp:coreProperties>
</file>