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1DCE-303D-429F-8E41-92E781EDD780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79C-A78C-462E-A4D6-64AF0EA9D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1) select * from employee order by name;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2438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2) select * from employee order by </a:t>
            </a:r>
            <a:r>
              <a:rPr lang="en-US" dirty="0" err="1" smtClean="0"/>
              <a:t>name,company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ORDER BY DESC:	</a:t>
            </a:r>
          </a:p>
          <a:p>
            <a:r>
              <a:rPr lang="en-US" dirty="0" smtClean="0"/>
              <a:t>	Ex: select * from employee order by name DESC;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810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16) SQL UPDATE Statement: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41910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UPDATE statement is used to update existing records in a table.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572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 update employee set company='</a:t>
            </a:r>
            <a:r>
              <a:rPr lang="en-US" dirty="0" err="1" smtClean="0"/>
              <a:t>TCS',place</a:t>
            </a:r>
            <a:r>
              <a:rPr lang="en-US" dirty="0" smtClean="0"/>
              <a:t>='Mangalore' where name='</a:t>
            </a:r>
            <a:r>
              <a:rPr lang="en-US" dirty="0" err="1" smtClean="0"/>
              <a:t>harsha</a:t>
            </a:r>
            <a:r>
              <a:rPr lang="en-US" dirty="0" smtClean="0"/>
              <a:t>';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590800" y="2438400"/>
            <a:ext cx="408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SQL Advanced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17) SQL SELECT TOP Clause:</a:t>
            </a:r>
          </a:p>
          <a:p>
            <a:r>
              <a:rPr lang="en-US" dirty="0" smtClean="0"/>
              <a:t>        The SELECT TOP clause is used to specify the number of records to return.</a:t>
            </a:r>
          </a:p>
          <a:p>
            <a:r>
              <a:rPr lang="en-US" dirty="0" smtClean="0"/>
              <a:t>	Ex: select * from employee limit 2;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18) SQL LIKE Operator: </a:t>
            </a:r>
          </a:p>
          <a:p>
            <a:r>
              <a:rPr lang="en-US" dirty="0" smtClean="0"/>
              <a:t>	The LIKE operator is used in a WHERE clause to search for a specified pattern in a column.</a:t>
            </a:r>
          </a:p>
          <a:p>
            <a:r>
              <a:rPr lang="en-US" dirty="0" smtClean="0"/>
              <a:t>	Ex: 1) The following SQL statement selects all customers with a City starting with the letter "s":</a:t>
            </a:r>
          </a:p>
          <a:p>
            <a:r>
              <a:rPr lang="en-US" dirty="0" smtClean="0"/>
              <a:t>	select * from employee where name like 'R%';</a:t>
            </a:r>
          </a:p>
          <a:p>
            <a:r>
              <a:rPr lang="en-US" dirty="0" smtClean="0"/>
              <a:t>	2) The following SQL statement selects all customers with a City ending with the letter "s":</a:t>
            </a:r>
          </a:p>
          <a:p>
            <a:r>
              <a:rPr lang="en-US" dirty="0" smtClean="0"/>
              <a:t>	select * from employee where name like '%p';</a:t>
            </a:r>
          </a:p>
          <a:p>
            <a:r>
              <a:rPr lang="en-US" dirty="0" smtClean="0"/>
              <a:t>	3) The following SQL statement selects all customers with a Country containing the pattern "land":</a:t>
            </a:r>
          </a:p>
          <a:p>
            <a:r>
              <a:rPr lang="en-US" dirty="0" smtClean="0"/>
              <a:t>	SELECT * FROM employee WHERE place LIKE '%land%';</a:t>
            </a:r>
          </a:p>
          <a:p>
            <a:r>
              <a:rPr lang="en-US" dirty="0" smtClean="0"/>
              <a:t>	4) The following SQL statement selects all customers with a Country NOT containing the pattern "land":</a:t>
            </a:r>
          </a:p>
          <a:p>
            <a:r>
              <a:rPr lang="en-US" dirty="0" smtClean="0"/>
              <a:t>	SELECT * FROM Customers WHERE Country NOT LIKE '%land%';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19) SQL Wildcards:</a:t>
            </a:r>
          </a:p>
          <a:p>
            <a:r>
              <a:rPr lang="en-US" dirty="0" smtClean="0"/>
              <a:t>	In SQL, wildcard characters are used with the SQL LIKE operator.</a:t>
            </a:r>
          </a:p>
          <a:p>
            <a:r>
              <a:rPr lang="en-US" dirty="0" smtClean="0"/>
              <a:t>	SQL wildcards are used to search for data within a table. 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219200"/>
          <a:ext cx="7924800" cy="3657600"/>
        </p:xfrm>
        <a:graphic>
          <a:graphicData uri="http://schemas.openxmlformats.org/drawingml/2006/table">
            <a:tbl>
              <a:tblPr/>
              <a:tblGrid>
                <a:gridCol w="1188720"/>
                <a:gridCol w="6736080"/>
              </a:tblGrid>
              <a:tr h="6138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latin typeface="verdana"/>
                        </a:rPr>
                        <a:t>Wildcard</a:t>
                      </a:r>
                    </a:p>
                  </a:txBody>
                  <a:tcPr marL="25330" marR="25330" marT="25330" marB="253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5330" marR="25330" marT="25330" marB="253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386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%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A substitute for zero or more characters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86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_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A substitute for a single character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910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[</a:t>
                      </a:r>
                      <a:r>
                        <a:rPr lang="en-US" sz="1600" i="1">
                          <a:latin typeface="verdana"/>
                        </a:rPr>
                        <a:t>charlist</a:t>
                      </a:r>
                      <a:r>
                        <a:rPr lang="en-US" sz="1600">
                          <a:latin typeface="verdana"/>
                        </a:rPr>
                        <a:t>]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Sets and ranges of characters to match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9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[^</a:t>
                      </a:r>
                      <a:r>
                        <a:rPr lang="en-US" sz="1600" i="1">
                          <a:latin typeface="verdana"/>
                        </a:rPr>
                        <a:t>charlist</a:t>
                      </a:r>
                      <a:r>
                        <a:rPr lang="en-US" sz="1600">
                          <a:latin typeface="verdana"/>
                        </a:rPr>
                        <a:t>]</a:t>
                      </a:r>
                      <a:br>
                        <a:rPr lang="en-US" sz="1600">
                          <a:latin typeface="verdana"/>
                        </a:rPr>
                      </a:br>
                      <a:r>
                        <a:rPr lang="en-US" sz="1600">
                          <a:latin typeface="verdana"/>
                        </a:rPr>
                        <a:t>or</a:t>
                      </a:r>
                      <a:br>
                        <a:rPr lang="en-US" sz="1600">
                          <a:latin typeface="verdana"/>
                        </a:rPr>
                      </a:br>
                      <a:r>
                        <a:rPr lang="en-US" sz="1600">
                          <a:latin typeface="verdana"/>
                        </a:rPr>
                        <a:t>[!</a:t>
                      </a:r>
                      <a:r>
                        <a:rPr lang="en-US" sz="1600" i="1">
                          <a:latin typeface="verdana"/>
                        </a:rPr>
                        <a:t>charlist</a:t>
                      </a:r>
                      <a:r>
                        <a:rPr lang="en-US" sz="1600">
                          <a:latin typeface="verdana"/>
                        </a:rPr>
                        <a:t>]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Matches only a character NOT specified within the brackets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0292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1) SELECT * FROM Customers WHERE City LIKE '_</a:t>
            </a:r>
            <a:r>
              <a:rPr lang="en-US" dirty="0" err="1" smtClean="0"/>
              <a:t>erlin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  2) SELECT * FROM Customers WHERE City LIKE '</a:t>
            </a:r>
            <a:r>
              <a:rPr lang="en-US" dirty="0" err="1" smtClean="0"/>
              <a:t>L_n_on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  3) SELECT * FROM Customers WHERE City LIKE '[</a:t>
            </a:r>
            <a:r>
              <a:rPr lang="en-US" dirty="0" err="1" smtClean="0"/>
              <a:t>bsp</a:t>
            </a:r>
            <a:r>
              <a:rPr lang="en-US" dirty="0" smtClean="0"/>
              <a:t>]%'; </a:t>
            </a:r>
          </a:p>
          <a:p>
            <a:r>
              <a:rPr lang="en-US" dirty="0" smtClean="0"/>
              <a:t>      4) SELECT * FROM Customers WHERE City LIKE '[a-c]%'; 	</a:t>
            </a:r>
          </a:p>
          <a:p>
            <a:r>
              <a:rPr lang="en-US" dirty="0" smtClean="0"/>
              <a:t>      5) SELECT * FROM Customers WHERE City LIKE '[!</a:t>
            </a:r>
            <a:r>
              <a:rPr lang="en-US" dirty="0" err="1" smtClean="0"/>
              <a:t>bsp</a:t>
            </a:r>
            <a:r>
              <a:rPr lang="en-US" dirty="0" smtClean="0"/>
              <a:t>]%';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28600"/>
            <a:ext cx="86106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20) SQL IN Operator:</a:t>
            </a:r>
          </a:p>
          <a:p>
            <a:r>
              <a:rPr lang="en-US" dirty="0" smtClean="0"/>
              <a:t>	The IN operator allows you to specify multiple values in a WHERE clause.</a:t>
            </a:r>
          </a:p>
          <a:p>
            <a:r>
              <a:rPr lang="en-US" dirty="0" smtClean="0"/>
              <a:t>	Ex: select * from employee where place in('</a:t>
            </a:r>
            <a:r>
              <a:rPr lang="en-US" dirty="0" err="1" smtClean="0"/>
              <a:t>Bangalore','Mangalore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21) SQL BETWEEN Operator:</a:t>
            </a:r>
          </a:p>
          <a:p>
            <a:r>
              <a:rPr lang="en-US" dirty="0" smtClean="0"/>
              <a:t>	The BETWEEN operator is used to select values within a range</a:t>
            </a:r>
          </a:p>
          <a:p>
            <a:r>
              <a:rPr lang="en-US" dirty="0" smtClean="0"/>
              <a:t>	Ex: SELECT * FROM Products WHERE Price BETWEEN 10 AND 20;</a:t>
            </a:r>
          </a:p>
          <a:p>
            <a:r>
              <a:rPr lang="en-US" dirty="0" smtClean="0"/>
              <a:t>	1) NOT BETWEEN Operator:</a:t>
            </a:r>
          </a:p>
          <a:p>
            <a:r>
              <a:rPr lang="en-US" dirty="0" smtClean="0"/>
              <a:t>		Ex: SELECT * FROM Products WHERE Price NOT BETWEEN 10 AND 20;</a:t>
            </a:r>
          </a:p>
          <a:p>
            <a:r>
              <a:rPr lang="en-US" dirty="0" smtClean="0"/>
              <a:t>	2) BETWEEN Operator with IN:</a:t>
            </a:r>
          </a:p>
          <a:p>
            <a:r>
              <a:rPr lang="en-US" dirty="0" smtClean="0"/>
              <a:t>		Ex: SELECT * FROM Products WHERE (Price BETWEEN 10 AND 20)</a:t>
            </a:r>
            <a:br>
              <a:rPr lang="en-US" dirty="0" smtClean="0"/>
            </a:br>
            <a:r>
              <a:rPr lang="en-US" dirty="0" smtClean="0"/>
              <a:t>			AND NOT </a:t>
            </a:r>
            <a:r>
              <a:rPr lang="en-US" dirty="0" err="1" smtClean="0"/>
              <a:t>CategoryID</a:t>
            </a:r>
            <a:r>
              <a:rPr lang="en-US" dirty="0" smtClean="0"/>
              <a:t> IN (1,2,3);</a:t>
            </a:r>
          </a:p>
          <a:p>
            <a:r>
              <a:rPr lang="en-US" dirty="0" smtClean="0"/>
              <a:t>	3) BETWEEN Operator with Text Value:</a:t>
            </a:r>
          </a:p>
          <a:p>
            <a:r>
              <a:rPr lang="en-US" dirty="0" smtClean="0"/>
              <a:t>	           Ex: SELECT * FROM Products WHERE </a:t>
            </a:r>
            <a:r>
              <a:rPr lang="en-US" dirty="0" err="1" smtClean="0"/>
              <a:t>ProductName</a:t>
            </a:r>
            <a:r>
              <a:rPr lang="en-US" dirty="0" smtClean="0"/>
              <a:t> BETWEEN 'C' AND 'M';</a:t>
            </a:r>
          </a:p>
          <a:p>
            <a:r>
              <a:rPr lang="en-US" dirty="0" smtClean="0"/>
              <a:t>	4) NOT BETWEEN Operator with Text Value :</a:t>
            </a:r>
          </a:p>
          <a:p>
            <a:r>
              <a:rPr lang="en-US" dirty="0" smtClean="0"/>
              <a:t>	    </a:t>
            </a:r>
            <a:r>
              <a:rPr lang="en-US" dirty="0" err="1" smtClean="0"/>
              <a:t>Ex:SELECT</a:t>
            </a:r>
            <a:r>
              <a:rPr lang="en-US" dirty="0" smtClean="0"/>
              <a:t> * FROM Products WHERE </a:t>
            </a:r>
            <a:r>
              <a:rPr lang="en-US" dirty="0" err="1" smtClean="0"/>
              <a:t>ProductName</a:t>
            </a:r>
            <a:r>
              <a:rPr lang="en-US" dirty="0" smtClean="0"/>
              <a:t> NOT BETWEEN 'C' AND 'M';</a:t>
            </a:r>
          </a:p>
          <a:p>
            <a:r>
              <a:rPr lang="en-US" dirty="0" smtClean="0"/>
              <a:t>	5) BETWEEN Operator with Date Value:</a:t>
            </a:r>
          </a:p>
          <a:p>
            <a:r>
              <a:rPr lang="en-US" dirty="0" smtClean="0"/>
              <a:t>	    Ex: SELECT *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BETWEEN #07/04/1996# AND 			#07/09/1996#;</a:t>
            </a:r>
          </a:p>
          <a:p>
            <a:r>
              <a:rPr lang="en-US" dirty="0" smtClean="0"/>
              <a:t>22) SQL Aliases:</a:t>
            </a:r>
          </a:p>
          <a:p>
            <a:r>
              <a:rPr lang="en-US" dirty="0" smtClean="0"/>
              <a:t>	SQL aliases are used to temporarily rename a table or a column heading.</a:t>
            </a:r>
          </a:p>
          <a:p>
            <a:r>
              <a:rPr lang="en-US" dirty="0" smtClean="0"/>
              <a:t>	Ex: select name as </a:t>
            </a:r>
            <a:r>
              <a:rPr lang="en-US" dirty="0" err="1" smtClean="0"/>
              <a:t>ename,place</a:t>
            </a:r>
            <a:r>
              <a:rPr lang="en-US" dirty="0" smtClean="0"/>
              <a:t> as city from employee;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following SQL statement we combine four columns (Address, City, </a:t>
            </a:r>
            <a:r>
              <a:rPr lang="en-US" dirty="0" err="1" smtClean="0"/>
              <a:t>PostalCode</a:t>
            </a:r>
            <a:r>
              <a:rPr lang="en-US" dirty="0" smtClean="0"/>
              <a:t>, and Country) and create an alias named "Address":</a:t>
            </a:r>
          </a:p>
          <a:p>
            <a:endParaRPr lang="en-US" dirty="0" smtClean="0"/>
          </a:p>
          <a:p>
            <a:r>
              <a:rPr lang="en-US" dirty="0" smtClean="0"/>
              <a:t>Ex: SELECT </a:t>
            </a:r>
            <a:r>
              <a:rPr lang="en-US" dirty="0" err="1" smtClean="0"/>
              <a:t>CustomerName</a:t>
            </a:r>
            <a:r>
              <a:rPr lang="en-US" dirty="0" smtClean="0"/>
              <a:t>, Address+', '+City+', '+</a:t>
            </a:r>
            <a:r>
              <a:rPr lang="en-US" dirty="0" err="1" smtClean="0"/>
              <a:t>PostalCode</a:t>
            </a:r>
            <a:r>
              <a:rPr lang="en-US" dirty="0" smtClean="0"/>
              <a:t>+', '+Country AS Address</a:t>
            </a:r>
            <a:br>
              <a:rPr lang="en-US" dirty="0" smtClean="0"/>
            </a:br>
            <a:r>
              <a:rPr lang="en-US" dirty="0" smtClean="0"/>
              <a:t>FROM Customers;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23) SQL Joins:</a:t>
            </a:r>
          </a:p>
          <a:p>
            <a:r>
              <a:rPr lang="en-US" dirty="0" smtClean="0"/>
              <a:t>	SQL joins are used to combine rows from two or more tables.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Different SQL JOINs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smtClean="0"/>
              <a:t>   	INNER JOIN</a:t>
            </a:r>
            <a:r>
              <a:rPr lang="en-US" dirty="0" smtClean="0"/>
              <a:t>: Returns all rows when there is at least one match in BOTH tables</a:t>
            </a:r>
          </a:p>
          <a:p>
            <a:r>
              <a:rPr lang="en-US" b="1" dirty="0" smtClean="0"/>
              <a:t>	LEFT JOIN</a:t>
            </a:r>
            <a:r>
              <a:rPr lang="en-US" dirty="0" smtClean="0"/>
              <a:t>: Return all rows from the left table, and the matched rows from the 			     right table</a:t>
            </a:r>
          </a:p>
          <a:p>
            <a:r>
              <a:rPr lang="en-US" b="1" dirty="0" smtClean="0"/>
              <a:t>	RIGHT JOIN</a:t>
            </a:r>
            <a:r>
              <a:rPr lang="en-US" dirty="0" smtClean="0"/>
              <a:t>: Return all rows from the right table, and the matched rows from the 		       left table</a:t>
            </a:r>
          </a:p>
          <a:p>
            <a:r>
              <a:rPr lang="en-US" b="1" dirty="0" smtClean="0"/>
              <a:t>	FULL JOIN</a:t>
            </a:r>
            <a:r>
              <a:rPr lang="en-US" dirty="0" smtClean="0"/>
              <a:t>: Return all rows when there is a match in ONE of the tables</a:t>
            </a:r>
          </a:p>
          <a:p>
            <a:r>
              <a:rPr lang="en-US" dirty="0" smtClean="0"/>
              <a:t>         1) INNER JOIN:</a:t>
            </a:r>
          </a:p>
          <a:p>
            <a:r>
              <a:rPr lang="en-US" dirty="0" smtClean="0"/>
              <a:t>	Note: INNER JOIN is the same as JOIN.</a:t>
            </a:r>
          </a:p>
          <a:p>
            <a:r>
              <a:rPr lang="en-US" dirty="0" smtClean="0"/>
              <a:t>	Ex: SELECT </a:t>
            </a:r>
            <a:r>
              <a:rPr lang="en-US" dirty="0" err="1" smtClean="0"/>
              <a:t>Customers.CustomerName</a:t>
            </a:r>
            <a:r>
              <a:rPr lang="en-US" dirty="0" smtClean="0"/>
              <a:t>, </a:t>
            </a:r>
            <a:r>
              <a:rPr lang="en-US" dirty="0" err="1" smtClean="0"/>
              <a:t>Orders.OrderID</a:t>
            </a:r>
            <a:r>
              <a:rPr lang="en-US" dirty="0" smtClean="0"/>
              <a:t> FROM Customers</a:t>
            </a:r>
            <a:br>
              <a:rPr lang="en-US" dirty="0" smtClean="0"/>
            </a:br>
            <a:r>
              <a:rPr lang="en-US" dirty="0" smtClean="0"/>
              <a:t>		INNER JOIN Orders ON </a:t>
            </a:r>
            <a:r>
              <a:rPr lang="en-US" dirty="0" err="1" smtClean="0"/>
              <a:t>Customers.CustomerID</a:t>
            </a:r>
            <a:r>
              <a:rPr lang="en-US" dirty="0" smtClean="0"/>
              <a:t>=</a:t>
            </a:r>
            <a:r>
              <a:rPr lang="en-US" dirty="0" err="1" smtClean="0"/>
              <a:t>Orders.CustomerID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ORDER BY </a:t>
            </a:r>
            <a:r>
              <a:rPr lang="en-US" dirty="0" err="1" smtClean="0"/>
              <a:t>Customers.CustomerName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SQL INNER 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289560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3810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20574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LEFT JOIN:</a:t>
            </a:r>
          </a:p>
          <a:p>
            <a:r>
              <a:rPr lang="en-US" dirty="0" smtClean="0"/>
              <a:t>	Note: In some databases LEFT JOIN is called LEFT OUTER JOIN.</a:t>
            </a:r>
            <a:endParaRPr lang="en-US" dirty="0"/>
          </a:p>
        </p:txBody>
      </p:sp>
      <p:pic>
        <p:nvPicPr>
          <p:cNvPr id="1030" name="Picture 6" descr="SQL LEFT JO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667000"/>
            <a:ext cx="2743200" cy="16764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143000" y="45720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Customers.CustomerName</a:t>
            </a:r>
            <a:r>
              <a:rPr lang="en-US" dirty="0" smtClean="0"/>
              <a:t>, </a:t>
            </a:r>
            <a:r>
              <a:rPr lang="en-US" dirty="0" err="1" smtClean="0"/>
              <a:t>Orders.OrderID</a:t>
            </a:r>
            <a:r>
              <a:rPr lang="en-US" dirty="0" smtClean="0"/>
              <a:t> FROM Customers</a:t>
            </a:r>
            <a:br>
              <a:rPr lang="en-US" dirty="0" smtClean="0"/>
            </a:br>
            <a:r>
              <a:rPr lang="en-US" dirty="0" smtClean="0"/>
              <a:t>LEFT JOIN Orders ON </a:t>
            </a:r>
            <a:r>
              <a:rPr lang="en-US" dirty="0" err="1" smtClean="0"/>
              <a:t>Customers.CustomerID</a:t>
            </a:r>
            <a:r>
              <a:rPr lang="en-US" dirty="0" smtClean="0"/>
              <a:t>=</a:t>
            </a:r>
            <a:r>
              <a:rPr lang="en-US" dirty="0" err="1" smtClean="0"/>
              <a:t>Orders.CustomerID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Customers.CustomerName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28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RIGHT JOIN:</a:t>
            </a:r>
          </a:p>
          <a:p>
            <a:endParaRPr lang="en-US" dirty="0"/>
          </a:p>
        </p:txBody>
      </p:sp>
      <p:pic>
        <p:nvPicPr>
          <p:cNvPr id="29698" name="Picture 2" descr="SQL RIGHT 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3200400" cy="1828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19200" y="1905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Customers.CustomerName</a:t>
            </a:r>
            <a:r>
              <a:rPr lang="en-US" dirty="0" smtClean="0"/>
              <a:t>, </a:t>
            </a:r>
            <a:r>
              <a:rPr lang="en-US" dirty="0" err="1" smtClean="0"/>
              <a:t>Orders.OrderID</a:t>
            </a:r>
            <a:r>
              <a:rPr lang="en-US" dirty="0" smtClean="0"/>
              <a:t> FROM Customers</a:t>
            </a:r>
            <a:br>
              <a:rPr lang="en-US" dirty="0" smtClean="0"/>
            </a:br>
            <a:r>
              <a:rPr lang="en-US" dirty="0" smtClean="0"/>
              <a:t>RIGHT JOIN Orders ON </a:t>
            </a:r>
            <a:r>
              <a:rPr lang="en-US" dirty="0" err="1" smtClean="0"/>
              <a:t>Customers.CustomerID</a:t>
            </a:r>
            <a:r>
              <a:rPr lang="en-US" dirty="0" smtClean="0"/>
              <a:t>=</a:t>
            </a:r>
            <a:r>
              <a:rPr lang="en-US" dirty="0" err="1" smtClean="0"/>
              <a:t>Orders.CustomerID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Customers.CustomerName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3124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4) FULL OUTER JOIN:</a:t>
            </a:r>
            <a:endParaRPr lang="en-US" dirty="0"/>
          </a:p>
        </p:txBody>
      </p:sp>
      <p:pic>
        <p:nvPicPr>
          <p:cNvPr id="29700" name="Picture 4" descr="SQL FULL OUTER JO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124200"/>
            <a:ext cx="3581400" cy="1905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219200" y="5029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Customers.CustomerName</a:t>
            </a:r>
            <a:r>
              <a:rPr lang="en-US" dirty="0" smtClean="0"/>
              <a:t>, </a:t>
            </a:r>
            <a:r>
              <a:rPr lang="en-US" dirty="0" err="1" smtClean="0"/>
              <a:t>Orders.OrderID</a:t>
            </a:r>
            <a:r>
              <a:rPr lang="en-US" dirty="0" smtClean="0"/>
              <a:t> FROM Customers</a:t>
            </a:r>
            <a:br>
              <a:rPr lang="en-US" dirty="0" smtClean="0"/>
            </a:br>
            <a:r>
              <a:rPr lang="en-US" dirty="0" smtClean="0"/>
              <a:t>FULL OUTER JOIN Orders ON </a:t>
            </a:r>
            <a:r>
              <a:rPr lang="en-US" dirty="0" err="1" smtClean="0"/>
              <a:t>Customers.CustomerID</a:t>
            </a:r>
            <a:r>
              <a:rPr lang="en-US" dirty="0" smtClean="0"/>
              <a:t>=</a:t>
            </a:r>
            <a:r>
              <a:rPr lang="en-US" dirty="0" err="1" smtClean="0"/>
              <a:t>Orders.CustomerID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Customers.CustomerName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763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24) SQL UNION Operator:</a:t>
            </a:r>
          </a:p>
          <a:p>
            <a:r>
              <a:rPr lang="en-US" dirty="0" smtClean="0"/>
              <a:t>	The SQL UNION operator combines the result of two or more SELECT statements.</a:t>
            </a:r>
          </a:p>
          <a:p>
            <a:r>
              <a:rPr lang="en-US" dirty="0" smtClean="0"/>
              <a:t>          Ex: 1)SELECT City FROM Customers UNION SELECT City FROM Suppliers ORDER BY City;</a:t>
            </a:r>
          </a:p>
          <a:p>
            <a:r>
              <a:rPr lang="en-US" dirty="0" smtClean="0"/>
              <a:t>                2) SELECT City FROM Customers UNION ALL SELECT City FROM Suppliers ORDER BY 		City;</a:t>
            </a:r>
          </a:p>
          <a:p>
            <a:r>
              <a:rPr lang="en-US" dirty="0" smtClean="0"/>
              <a:t>                3) SELECT City, Country FROM Customers WHERE Country='Germany’ UNION ALL</a:t>
            </a:r>
            <a:br>
              <a:rPr lang="en-US" dirty="0" smtClean="0"/>
            </a:br>
            <a:r>
              <a:rPr lang="en-US" dirty="0" smtClean="0"/>
              <a:t>	     SELECT City, Country FROM Suppliers WHERE Country='Germany’ ORDER BY 	      City;	</a:t>
            </a:r>
          </a:p>
          <a:p>
            <a:r>
              <a:rPr lang="en-US" dirty="0" smtClean="0"/>
              <a:t>25) SQL SELECT INTO Statement:</a:t>
            </a:r>
          </a:p>
          <a:p>
            <a:r>
              <a:rPr lang="en-US" dirty="0" smtClean="0"/>
              <a:t>	The SELECT INTO statement copies data from one table and inserts it into a new 	table.</a:t>
            </a:r>
          </a:p>
          <a:p>
            <a:r>
              <a:rPr lang="en-US" dirty="0" smtClean="0"/>
              <a:t>	Ex:1) Create a backup copy of Customers:</a:t>
            </a:r>
          </a:p>
          <a:p>
            <a:r>
              <a:rPr lang="en-US" dirty="0" smtClean="0"/>
              <a:t>		SELECT * INTO CustomersBackup2013 FROM Customers;</a:t>
            </a:r>
          </a:p>
          <a:p>
            <a:r>
              <a:rPr lang="en-US" dirty="0" smtClean="0"/>
              <a:t>	      2) Use the IN clause to copy the table into another database:</a:t>
            </a:r>
          </a:p>
          <a:p>
            <a:r>
              <a:rPr lang="en-US" dirty="0" smtClean="0"/>
              <a:t>		SELECT * INTO CustomersBackup2013 IN 'Backup.mdb'</a:t>
            </a:r>
            <a:br>
              <a:rPr lang="en-US" dirty="0" smtClean="0"/>
            </a:br>
            <a:r>
              <a:rPr lang="en-US" dirty="0" smtClean="0"/>
              <a:t>		FROM Customers;</a:t>
            </a:r>
          </a:p>
          <a:p>
            <a:r>
              <a:rPr lang="en-US" dirty="0" smtClean="0"/>
              <a:t>	      3) Copy only a few columns into the new table:</a:t>
            </a:r>
          </a:p>
          <a:p>
            <a:r>
              <a:rPr lang="en-US" dirty="0" smtClean="0"/>
              <a:t>		SELECT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ContactName</a:t>
            </a:r>
            <a:r>
              <a:rPr lang="en-US" dirty="0" smtClean="0"/>
              <a:t> INTO CustomersBackup2013</a:t>
            </a:r>
            <a:br>
              <a:rPr lang="en-US" dirty="0" smtClean="0"/>
            </a:br>
            <a:r>
              <a:rPr lang="en-US" dirty="0" smtClean="0"/>
              <a:t>		FROM Customers;</a:t>
            </a:r>
          </a:p>
          <a:p>
            <a:r>
              <a:rPr lang="en-US" dirty="0" smtClean="0"/>
              <a:t>	      4) </a:t>
            </a:r>
            <a:r>
              <a:rPr lang="en-US" dirty="0" smtClean="0"/>
              <a:t>Copy only the German customers into the new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SELECT </a:t>
            </a:r>
            <a:r>
              <a:rPr lang="en-US" dirty="0" smtClean="0"/>
              <a:t>* INTO CustomersBackup2013 FROM Customers WHERE         			Country</a:t>
            </a:r>
            <a:r>
              <a:rPr lang="en-US" dirty="0" smtClean="0"/>
              <a:t>='Germany';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28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5) Copy </a:t>
            </a:r>
            <a:r>
              <a:rPr lang="en-US" dirty="0" smtClean="0"/>
              <a:t>data from more than one table into the new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SELECT </a:t>
            </a:r>
            <a:r>
              <a:rPr lang="en-US" dirty="0" err="1" smtClean="0"/>
              <a:t>Customers.CustomerName</a:t>
            </a:r>
            <a:r>
              <a:rPr lang="en-US" dirty="0" smtClean="0"/>
              <a:t>, </a:t>
            </a:r>
            <a:r>
              <a:rPr lang="en-US" dirty="0" err="1" smtClean="0"/>
              <a:t>Orders.OrderID</a:t>
            </a:r>
            <a:r>
              <a:rPr lang="en-US" dirty="0" smtClean="0"/>
              <a:t> INTO 	CustomersOrderBackup2013 FROM Customers LEFT </a:t>
            </a:r>
            <a:r>
              <a:rPr lang="en-US" dirty="0" smtClean="0"/>
              <a:t>JOIN Orders</a:t>
            </a:r>
            <a:br>
              <a:rPr lang="en-US" dirty="0" smtClean="0"/>
            </a:br>
            <a:r>
              <a:rPr lang="en-US" dirty="0" smtClean="0"/>
              <a:t>	ON </a:t>
            </a:r>
            <a:r>
              <a:rPr lang="en-US" dirty="0" err="1" smtClean="0"/>
              <a:t>Customers.CustomerID</a:t>
            </a:r>
            <a:r>
              <a:rPr lang="en-US" dirty="0" smtClean="0"/>
              <a:t>=</a:t>
            </a:r>
            <a:r>
              <a:rPr lang="en-US" dirty="0" err="1" smtClean="0"/>
              <a:t>Orders.CustomerID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26) SQL</a:t>
            </a:r>
            <a:r>
              <a:rPr lang="en-US" dirty="0" smtClean="0"/>
              <a:t> INSERT INTO SELECT 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	The INSERT INTO SELECT statement copies data from one table and inserts it into </a:t>
            </a:r>
            <a:r>
              <a:rPr lang="en-US" dirty="0" smtClean="0"/>
              <a:t>	an </a:t>
            </a:r>
            <a:r>
              <a:rPr lang="en-US" dirty="0" smtClean="0"/>
              <a:t>existing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  <a:r>
              <a:rPr lang="en-US" dirty="0" smtClean="0"/>
              <a:t>Ex: 1) </a:t>
            </a:r>
            <a:r>
              <a:rPr lang="en-US" dirty="0" smtClean="0"/>
              <a:t>INSERT INTO Customers (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smtClean="0"/>
              <a:t>Country) SELECT </a:t>
            </a:r>
            <a:r>
              <a:rPr lang="en-US" dirty="0" err="1" smtClean="0"/>
              <a:t>SupplierName</a:t>
            </a:r>
            <a:r>
              <a:rPr lang="en-US" dirty="0" smtClean="0"/>
              <a:t>, </a:t>
            </a:r>
            <a:r>
              <a:rPr lang="en-US" dirty="0" smtClean="0"/>
              <a:t>		Country </a:t>
            </a:r>
            <a:r>
              <a:rPr lang="en-US" dirty="0" smtClean="0"/>
              <a:t>FROM Suppliers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 2) </a:t>
            </a:r>
            <a:r>
              <a:rPr lang="en-US" dirty="0" smtClean="0"/>
              <a:t>INSERT INTO Customers (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smtClean="0"/>
              <a:t>Country) SELECT </a:t>
            </a:r>
            <a:r>
              <a:rPr lang="en-US" dirty="0" err="1" smtClean="0"/>
              <a:t>SupplierName</a:t>
            </a:r>
            <a:r>
              <a:rPr lang="en-US" dirty="0" smtClean="0"/>
              <a:t>, </a:t>
            </a:r>
            <a:r>
              <a:rPr lang="en-US" dirty="0" smtClean="0"/>
              <a:t>		Country </a:t>
            </a:r>
            <a:r>
              <a:rPr lang="en-US" dirty="0" smtClean="0"/>
              <a:t>FROM </a:t>
            </a:r>
            <a:r>
              <a:rPr lang="en-US" dirty="0" smtClean="0"/>
              <a:t>Suppliers WHERE </a:t>
            </a:r>
            <a:r>
              <a:rPr lang="en-US" dirty="0" smtClean="0"/>
              <a:t>Country='Germany';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657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27) SQL</a:t>
            </a:r>
            <a:r>
              <a:rPr lang="en-US" dirty="0" smtClean="0"/>
              <a:t> </a:t>
            </a:r>
            <a:r>
              <a:rPr lang="en-US" dirty="0" smtClean="0"/>
              <a:t>Constraints: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03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 constraints are used to specify rules for the data in a table.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415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SQL</a:t>
            </a:r>
            <a:r>
              <a:rPr lang="en-US" dirty="0" smtClean="0"/>
              <a:t> stands for Structured Query Language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 is a standard language for accessing databases.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8234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Can SQL do?</a:t>
            </a:r>
          </a:p>
          <a:p>
            <a:endParaRPr lang="en-US" dirty="0" smtClean="0"/>
          </a:p>
          <a:p>
            <a:r>
              <a:rPr lang="en-US" dirty="0" smtClean="0"/>
              <a:t>SQL can execute queries against a database</a:t>
            </a:r>
          </a:p>
          <a:p>
            <a:r>
              <a:rPr lang="en-US" dirty="0" smtClean="0"/>
              <a:t>SQL can retrieve data from a database</a:t>
            </a:r>
          </a:p>
          <a:p>
            <a:r>
              <a:rPr lang="en-US" dirty="0" smtClean="0"/>
              <a:t>SQL can insert records in a database</a:t>
            </a:r>
          </a:p>
          <a:p>
            <a:r>
              <a:rPr lang="en-US" dirty="0" smtClean="0"/>
              <a:t>SQL can update records in a database</a:t>
            </a:r>
          </a:p>
          <a:p>
            <a:r>
              <a:rPr lang="en-US" dirty="0" smtClean="0"/>
              <a:t>SQL can delete records from a database</a:t>
            </a:r>
          </a:p>
          <a:p>
            <a:r>
              <a:rPr lang="en-US" dirty="0" smtClean="0"/>
              <a:t>SQL can create new databases</a:t>
            </a:r>
          </a:p>
          <a:p>
            <a:r>
              <a:rPr lang="en-US" dirty="0" smtClean="0"/>
              <a:t>SQL can create new tables in a database</a:t>
            </a:r>
          </a:p>
          <a:p>
            <a:r>
              <a:rPr lang="en-US" dirty="0" smtClean="0"/>
              <a:t>SQL can create stored procedures in a database</a:t>
            </a:r>
          </a:p>
          <a:p>
            <a:r>
              <a:rPr lang="en-US" dirty="0" smtClean="0"/>
              <a:t>SQL can create views in a database</a:t>
            </a:r>
          </a:p>
          <a:p>
            <a:r>
              <a:rPr lang="en-US" dirty="0" smtClean="0"/>
              <a:t>SQL can set permissions on tables, procedures, and views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27) SQL</a:t>
            </a:r>
            <a:r>
              <a:rPr lang="en-US" dirty="0" smtClean="0"/>
              <a:t> </a:t>
            </a:r>
            <a:r>
              <a:rPr lang="en-US" dirty="0" smtClean="0"/>
              <a:t>Constraints: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 constraints are used to specify rules for the data in a table.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0668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SQL, we have the following constraints:</a:t>
            </a:r>
          </a:p>
          <a:p>
            <a:endParaRPr lang="en-US" b="1" dirty="0" smtClean="0"/>
          </a:p>
          <a:p>
            <a:r>
              <a:rPr lang="en-US" b="1" dirty="0" smtClean="0"/>
              <a:t>NOT </a:t>
            </a:r>
            <a:r>
              <a:rPr lang="en-US" b="1" dirty="0" smtClean="0"/>
              <a:t>NULL</a:t>
            </a:r>
            <a:r>
              <a:rPr lang="en-US" dirty="0" smtClean="0"/>
              <a:t> - Indicates that a column cannot store NULL value</a:t>
            </a:r>
          </a:p>
          <a:p>
            <a:r>
              <a:rPr lang="en-US" b="1" dirty="0" smtClean="0"/>
              <a:t>UNIQUE</a:t>
            </a:r>
            <a:r>
              <a:rPr lang="en-US" dirty="0" smtClean="0"/>
              <a:t> - Ensures that each rows for a column must have a unique value</a:t>
            </a:r>
          </a:p>
          <a:p>
            <a:r>
              <a:rPr lang="en-US" b="1" dirty="0" smtClean="0"/>
              <a:t>PRIMARY KEY</a:t>
            </a:r>
            <a:r>
              <a:rPr lang="en-US" dirty="0" smtClean="0"/>
              <a:t> - A combination of a NOT NULL and UNIQUE. Ensures that a column (or combination of two or more columns) have an unique identity which helps to find a particular record in a table more easily and quickly</a:t>
            </a:r>
          </a:p>
          <a:p>
            <a:r>
              <a:rPr lang="en-US" b="1" dirty="0" smtClean="0"/>
              <a:t>FOREIGN KEY</a:t>
            </a:r>
            <a:r>
              <a:rPr lang="en-US" dirty="0" smtClean="0"/>
              <a:t> - Ensure the referential integrity of the data in one table to match values in another table</a:t>
            </a:r>
          </a:p>
          <a:p>
            <a:r>
              <a:rPr lang="en-US" b="1" dirty="0" smtClean="0"/>
              <a:t>CHECK</a:t>
            </a:r>
            <a:r>
              <a:rPr lang="en-US" dirty="0" smtClean="0"/>
              <a:t> - Ensures that the value in a column meets a specific condition</a:t>
            </a:r>
          </a:p>
          <a:p>
            <a:r>
              <a:rPr lang="en-US" b="1" dirty="0" smtClean="0"/>
              <a:t>DEFAULT</a:t>
            </a:r>
            <a:r>
              <a:rPr lang="en-US" dirty="0" smtClean="0"/>
              <a:t> - Specifies a default value when specified none for this column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3434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SQL</a:t>
            </a:r>
            <a:r>
              <a:rPr lang="en-US" dirty="0" smtClean="0"/>
              <a:t> NOT NULL </a:t>
            </a:r>
            <a:r>
              <a:rPr lang="en-US" dirty="0" smtClean="0"/>
              <a:t>Constraint : </a:t>
            </a:r>
          </a:p>
          <a:p>
            <a:pPr marL="342900" indent="-342900"/>
            <a:r>
              <a:rPr lang="en-US" dirty="0" smtClean="0"/>
              <a:t>	</a:t>
            </a:r>
            <a:endParaRPr lang="en-US" dirty="0" smtClean="0"/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Ex: </a:t>
            </a:r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dirty="0" err="1" smtClean="0"/>
              <a:t>NULL,LastName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</a:t>
            </a:r>
            <a:r>
              <a:rPr lang="en-US" dirty="0" err="1" smtClean="0"/>
              <a:t>NULL,FirstName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),Address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),City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28600"/>
            <a:ext cx="8077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SQL</a:t>
            </a:r>
            <a:r>
              <a:rPr lang="en-US" dirty="0" smtClean="0"/>
              <a:t> UNIQUE </a:t>
            </a:r>
            <a:r>
              <a:rPr lang="en-US" dirty="0" smtClean="0"/>
              <a:t>Constraint:</a:t>
            </a:r>
          </a:p>
          <a:p>
            <a:r>
              <a:rPr lang="en-US" dirty="0" smtClean="0"/>
              <a:t>	 The UNIQUE and PRIMARY KEY constraints both provide a guarantee for uniqueness for a column or set of columns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	A </a:t>
            </a:r>
            <a:r>
              <a:rPr lang="en-US" dirty="0" smtClean="0"/>
              <a:t>PRIMARY KEY constraint automatically has a UNIQUE constraint defined on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	Note </a:t>
            </a:r>
            <a:r>
              <a:rPr lang="en-US" dirty="0" smtClean="0"/>
              <a:t>that you can have many UNIQUE constraints per table, but only one PRIMARY KEY constraint per table.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Ex:  1) </a:t>
            </a:r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dirty="0" smtClean="0"/>
              <a:t> CREATE TABLE </a:t>
            </a:r>
            <a:r>
              <a:rPr lang="en-US" dirty="0" smtClean="0"/>
              <a:t>Persons(</a:t>
            </a: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dirty="0" err="1" smtClean="0"/>
              <a:t>NULL,LastName</a:t>
            </a:r>
            <a:r>
              <a:rPr lang="en-US" dirty="0" smtClean="0"/>
              <a:t> 	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 NOT </a:t>
            </a:r>
            <a:r>
              <a:rPr lang="en-US" dirty="0" err="1" smtClean="0"/>
              <a:t>NULL,FirstName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		Address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),City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),UNIQUE </a:t>
            </a:r>
            <a:r>
              <a:rPr lang="en-US" dirty="0" smtClean="0"/>
              <a:t>(</a:t>
            </a:r>
            <a:r>
              <a:rPr lang="en-US" dirty="0" err="1" smtClean="0"/>
              <a:t>P_Id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    2) </a:t>
            </a:r>
            <a:r>
              <a:rPr lang="en-US" b="1" dirty="0" smtClean="0"/>
              <a:t>SQL Server / Oracle / MS Access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dirty="0" smtClean="0"/>
              <a:t> CREATE TABLE </a:t>
            </a:r>
            <a:r>
              <a:rPr lang="en-US" dirty="0" smtClean="0"/>
              <a:t>Persons(</a:t>
            </a: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err="1" smtClean="0"/>
              <a:t>UNIQUE,LastName</a:t>
            </a:r>
            <a:r>
              <a:rPr lang="en-US" dirty="0" smtClean="0"/>
              <a:t> 		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 NOT </a:t>
            </a:r>
            <a:r>
              <a:rPr lang="en-US" dirty="0" err="1" smtClean="0"/>
              <a:t>NULL,FirstName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),Address 			</a:t>
            </a:r>
            <a:r>
              <a:rPr lang="en-US" dirty="0" err="1" smtClean="0"/>
              <a:t>varchar</a:t>
            </a:r>
            <a:r>
              <a:rPr lang="en-US" dirty="0" smtClean="0"/>
              <a:t>(255),City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    3) </a:t>
            </a:r>
            <a:r>
              <a:rPr lang="en-US" dirty="0" smtClean="0"/>
              <a:t>To allow naming of a UNIQUE constraint, and for defining a </a:t>
            </a:r>
            <a:r>
              <a:rPr lang="en-US" dirty="0" smtClean="0"/>
              <a:t>		             UNIQUE </a:t>
            </a:r>
            <a:r>
              <a:rPr lang="en-US" dirty="0" smtClean="0"/>
              <a:t>constraint on multiple columns, use the following SQL </a:t>
            </a:r>
            <a:r>
              <a:rPr lang="en-US" dirty="0" smtClean="0"/>
              <a:t>		syntax:</a:t>
            </a:r>
          </a:p>
          <a:p>
            <a:r>
              <a:rPr lang="en-US" dirty="0" smtClean="0"/>
              <a:t>	CREATE </a:t>
            </a:r>
            <a:r>
              <a:rPr lang="en-US" dirty="0" smtClean="0"/>
              <a:t>TABLE </a:t>
            </a:r>
            <a:r>
              <a:rPr lang="en-US" dirty="0" smtClean="0"/>
              <a:t>Persons(</a:t>
            </a: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dirty="0" err="1" smtClean="0"/>
              <a:t>NULL,LastName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</a:t>
            </a:r>
            <a:r>
              <a:rPr lang="en-US" dirty="0" smtClean="0"/>
              <a:t>	</a:t>
            </a:r>
            <a:r>
              <a:rPr lang="en-US" dirty="0" err="1" smtClean="0"/>
              <a:t>NULL,FirstName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),Address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),City </a:t>
            </a:r>
            <a:r>
              <a:rPr lang="en-US" dirty="0" err="1" smtClean="0"/>
              <a:t>varchar</a:t>
            </a:r>
            <a:r>
              <a:rPr lang="en-US" dirty="0" smtClean="0"/>
              <a:t>(255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	CONSTRAINT </a:t>
            </a:r>
            <a:r>
              <a:rPr lang="en-US" dirty="0" err="1" smtClean="0"/>
              <a:t>uc_PersonID</a:t>
            </a:r>
            <a:r>
              <a:rPr lang="en-US" dirty="0" smtClean="0"/>
              <a:t> UNIQUE (</a:t>
            </a:r>
            <a:r>
              <a:rPr lang="en-US" dirty="0" err="1" smtClean="0"/>
              <a:t>P_Id,LastName</a:t>
            </a:r>
            <a:r>
              <a:rPr lang="en-US" dirty="0" smtClean="0"/>
              <a:t>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4) SQL </a:t>
            </a:r>
            <a:r>
              <a:rPr lang="fr-FR" dirty="0" smtClean="0"/>
              <a:t>UNIQUE </a:t>
            </a:r>
            <a:r>
              <a:rPr lang="fr-FR" dirty="0" err="1" smtClean="0"/>
              <a:t>Constraint</a:t>
            </a:r>
            <a:r>
              <a:rPr lang="fr-FR" dirty="0" smtClean="0"/>
              <a:t> on ALTER </a:t>
            </a:r>
            <a:r>
              <a:rPr lang="fr-FR" dirty="0" smtClean="0"/>
              <a:t>TABLE :</a:t>
            </a:r>
          </a:p>
          <a:p>
            <a:r>
              <a:rPr lang="fr-FR" dirty="0" smtClean="0"/>
              <a:t>	</a:t>
            </a:r>
            <a:r>
              <a:rPr lang="en-US" dirty="0" smtClean="0"/>
              <a:t> To create a UNIQUE constraint on the "</a:t>
            </a:r>
            <a:r>
              <a:rPr lang="en-US" dirty="0" err="1" smtClean="0"/>
              <a:t>P_Id</a:t>
            </a:r>
            <a:r>
              <a:rPr lang="en-US" dirty="0" smtClean="0"/>
              <a:t>" column when the table </a:t>
            </a:r>
            <a:r>
              <a:rPr lang="en-US" dirty="0" smtClean="0"/>
              <a:t>	is </a:t>
            </a:r>
            <a:r>
              <a:rPr lang="en-US" dirty="0" smtClean="0"/>
              <a:t>already created, use the following SQL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Ex: </a:t>
            </a:r>
            <a:r>
              <a:rPr lang="en-US" dirty="0" smtClean="0"/>
              <a:t>ALTER TABLE </a:t>
            </a:r>
            <a:r>
              <a:rPr lang="en-US" dirty="0" err="1" smtClean="0"/>
              <a:t>PersonsADD</a:t>
            </a:r>
            <a:r>
              <a:rPr lang="en-US" dirty="0" smtClean="0"/>
              <a:t> </a:t>
            </a:r>
            <a:r>
              <a:rPr lang="en-US" dirty="0" smtClean="0"/>
              <a:t>CONSTRAINT </a:t>
            </a:r>
            <a:r>
              <a:rPr lang="en-US" dirty="0" err="1" smtClean="0"/>
              <a:t>uc_PersonID</a:t>
            </a:r>
            <a:r>
              <a:rPr lang="en-US" dirty="0" smtClean="0"/>
              <a:t> UNIQUE </a:t>
            </a:r>
            <a:r>
              <a:rPr lang="en-US" dirty="0" smtClean="0"/>
              <a:t>	(</a:t>
            </a:r>
            <a:r>
              <a:rPr lang="en-US" dirty="0" err="1" smtClean="0"/>
              <a:t>P_Id,LastName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5) </a:t>
            </a:r>
            <a:r>
              <a:rPr lang="en-US" dirty="0" smtClean="0"/>
              <a:t>To DROP a UNIQUE </a:t>
            </a:r>
            <a:r>
              <a:rPr lang="en-US" dirty="0" smtClean="0"/>
              <a:t>Constraint :</a:t>
            </a:r>
          </a:p>
          <a:p>
            <a:r>
              <a:rPr lang="en-US" dirty="0" smtClean="0"/>
              <a:t>	 To drop a UNIQUE constraint, use the following SQL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Ex: 1) </a:t>
            </a:r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 ALTER TABLE </a:t>
            </a:r>
            <a:r>
              <a:rPr lang="en-US" dirty="0" smtClean="0"/>
              <a:t>Persons DROP </a:t>
            </a:r>
            <a:r>
              <a:rPr lang="en-US" dirty="0" smtClean="0"/>
              <a:t>INDEX </a:t>
            </a:r>
            <a:r>
              <a:rPr lang="en-US" dirty="0" err="1" smtClean="0"/>
              <a:t>uc_PersonID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2) SQL </a:t>
            </a:r>
            <a:r>
              <a:rPr lang="en-US" b="1" dirty="0" smtClean="0"/>
              <a:t>Server / Oracle / MS Access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 </a:t>
            </a:r>
            <a:r>
              <a:rPr lang="fr-FR" dirty="0" smtClean="0"/>
              <a:t>ALTER TABLE </a:t>
            </a:r>
            <a:r>
              <a:rPr lang="fr-FR" dirty="0" err="1" smtClean="0"/>
              <a:t>Persons</a:t>
            </a:r>
            <a:r>
              <a:rPr lang="fr-FR" dirty="0" smtClean="0"/>
              <a:t> DROP </a:t>
            </a:r>
            <a:r>
              <a:rPr lang="fr-FR" dirty="0" smtClean="0"/>
              <a:t>CONSTRAINT </a:t>
            </a:r>
            <a:r>
              <a:rPr lang="fr-FR" dirty="0" err="1" smtClean="0"/>
              <a:t>uc_PersonID</a:t>
            </a:r>
            <a:r>
              <a:rPr lang="fr-FR" dirty="0" smtClean="0"/>
              <a:t>;</a:t>
            </a:r>
            <a:endParaRPr lang="en-US" dirty="0" smtClean="0"/>
          </a:p>
          <a:p>
            <a:r>
              <a:rPr lang="en-US" dirty="0" smtClean="0"/>
              <a:t>	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90600" y="3657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3) SQL</a:t>
            </a:r>
            <a:r>
              <a:rPr lang="en-US" dirty="0" smtClean="0"/>
              <a:t> PRIMARY KEY</a:t>
            </a:r>
            <a:r>
              <a:rPr lang="en-US" smtClean="0"/>
              <a:t> </a:t>
            </a:r>
            <a:r>
              <a:rPr lang="en-US" smtClean="0"/>
              <a:t>Constraint 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RDBMS</a:t>
            </a:r>
          </a:p>
          <a:p>
            <a:endParaRPr lang="en-US" dirty="0" smtClean="0"/>
          </a:p>
          <a:p>
            <a:r>
              <a:rPr lang="en-US" dirty="0" smtClean="0"/>
              <a:t>RDBMS stands for Relational Database Management System.</a:t>
            </a:r>
          </a:p>
          <a:p>
            <a:r>
              <a:rPr lang="en-US" dirty="0" smtClean="0"/>
              <a:t>RDBMS is the basis for SQL, and for all modern database systems such as MS SQL Server, IBM DB2, Oracle, </a:t>
            </a:r>
            <a:r>
              <a:rPr lang="en-US" dirty="0" err="1" smtClean="0"/>
              <a:t>MySQL</a:t>
            </a:r>
            <a:r>
              <a:rPr lang="en-US" dirty="0" smtClean="0"/>
              <a:t>, and Microsoft Access.</a:t>
            </a:r>
          </a:p>
          <a:p>
            <a:r>
              <a:rPr lang="en-US" dirty="0" smtClean="0"/>
              <a:t>The data in RDBMS is stored in database objects called tables.</a:t>
            </a:r>
          </a:p>
          <a:p>
            <a:r>
              <a:rPr lang="en-US" dirty="0" smtClean="0"/>
              <a:t>A table is a collection of related data entries and it consists of columns and rows.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of The Most Important SQL Commands</a:t>
            </a:r>
          </a:p>
          <a:p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 - extracts data from a database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 - updates data in a database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 - deletes data from a database</a:t>
            </a:r>
          </a:p>
          <a:p>
            <a:r>
              <a:rPr lang="en-US" b="1" dirty="0" smtClean="0"/>
              <a:t>INSERT INTO</a:t>
            </a:r>
            <a:r>
              <a:rPr lang="en-US" dirty="0" smtClean="0"/>
              <a:t> - inserts new data into a database</a:t>
            </a:r>
          </a:p>
          <a:p>
            <a:r>
              <a:rPr lang="en-US" b="1" dirty="0" smtClean="0"/>
              <a:t>CREATE DATABASE</a:t>
            </a:r>
            <a:r>
              <a:rPr lang="en-US" dirty="0" smtClean="0"/>
              <a:t> - creates a new database</a:t>
            </a:r>
          </a:p>
          <a:p>
            <a:r>
              <a:rPr lang="en-US" b="1" dirty="0" smtClean="0"/>
              <a:t>ALTER DATABASE</a:t>
            </a:r>
            <a:r>
              <a:rPr lang="en-US" dirty="0" smtClean="0"/>
              <a:t> - modifies a database</a:t>
            </a:r>
          </a:p>
          <a:p>
            <a:r>
              <a:rPr lang="en-US" b="1" dirty="0" smtClean="0"/>
              <a:t>CREATE TABLE</a:t>
            </a:r>
            <a:r>
              <a:rPr lang="en-US" dirty="0" smtClean="0"/>
              <a:t> - creates a new table</a:t>
            </a:r>
          </a:p>
          <a:p>
            <a:r>
              <a:rPr lang="en-US" b="1" dirty="0" smtClean="0"/>
              <a:t>ALTER TABLE</a:t>
            </a:r>
            <a:r>
              <a:rPr lang="en-US" dirty="0" smtClean="0"/>
              <a:t> - modifies a table</a:t>
            </a:r>
          </a:p>
          <a:p>
            <a:r>
              <a:rPr lang="en-US" b="1" dirty="0" smtClean="0"/>
              <a:t>DROP TABLE</a:t>
            </a:r>
            <a:r>
              <a:rPr lang="en-US" dirty="0" smtClean="0"/>
              <a:t> - deletes a table</a:t>
            </a:r>
          </a:p>
          <a:p>
            <a:r>
              <a:rPr lang="en-US" b="1" dirty="0" smtClean="0"/>
              <a:t>CREATE INDEX</a:t>
            </a:r>
            <a:r>
              <a:rPr lang="en-US" dirty="0" smtClean="0"/>
              <a:t> - creates an index (search key)</a:t>
            </a:r>
          </a:p>
          <a:p>
            <a:r>
              <a:rPr lang="en-US" b="1" dirty="0" smtClean="0"/>
              <a:t>DROP INDEX</a:t>
            </a:r>
            <a:r>
              <a:rPr lang="en-US" dirty="0" smtClean="0"/>
              <a:t> - deletes an index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61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Create Database: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create database company;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 display available databases: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show databases;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 use my database: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Use company;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  show available tables in database: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show tables;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5) create table: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create table employee(id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(2),name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(20),company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(20),designation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(20),salary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(20),place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(20));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1"/>
            <a:ext cx="861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6) Insert data to the table:</a:t>
            </a:r>
          </a:p>
          <a:p>
            <a:endParaRPr lang="en-US" dirty="0" smtClean="0"/>
          </a:p>
          <a:p>
            <a:r>
              <a:rPr lang="en-US" dirty="0" smtClean="0"/>
              <a:t>	Ex: 1) insert into employee values(1,'Rahul','IBM','Software Engineer','34000','Bangalore');</a:t>
            </a:r>
          </a:p>
          <a:p>
            <a:r>
              <a:rPr lang="en-US" dirty="0" smtClean="0"/>
              <a:t>	      2)Insert Data Only in Specified Columns:</a:t>
            </a:r>
          </a:p>
          <a:p>
            <a:r>
              <a:rPr lang="en-US" dirty="0" smtClean="0"/>
              <a:t>	            Ex:  insert into employee(</a:t>
            </a:r>
            <a:r>
              <a:rPr lang="en-US" dirty="0" err="1" smtClean="0"/>
              <a:t>Id,name,place</a:t>
            </a:r>
            <a:r>
              <a:rPr lang="en-US" dirty="0" smtClean="0"/>
              <a:t>) values(4,'Arvind','Mysore');</a:t>
            </a:r>
          </a:p>
          <a:p>
            <a:r>
              <a:rPr lang="en-US" dirty="0" smtClean="0"/>
              <a:t>7) To see table information:</a:t>
            </a:r>
          </a:p>
          <a:p>
            <a:endParaRPr lang="en-US" dirty="0" smtClean="0"/>
          </a:p>
          <a:p>
            <a:r>
              <a:rPr lang="en-US" dirty="0" smtClean="0"/>
              <a:t>	Ex: select * from employee;</a:t>
            </a:r>
          </a:p>
          <a:p>
            <a:r>
              <a:rPr lang="en-US" dirty="0" smtClean="0"/>
              <a:t>8) Delete records in a table:</a:t>
            </a:r>
          </a:p>
          <a:p>
            <a:r>
              <a:rPr lang="en-US" dirty="0" smtClean="0"/>
              <a:t>	Ex:  1)delete from employee;</a:t>
            </a:r>
          </a:p>
          <a:p>
            <a:r>
              <a:rPr lang="en-US" dirty="0" smtClean="0"/>
              <a:t>	       2) delete from employee where name='</a:t>
            </a:r>
            <a:r>
              <a:rPr lang="en-US" dirty="0" err="1" smtClean="0"/>
              <a:t>Arvind</a:t>
            </a:r>
            <a:r>
              <a:rPr lang="en-US" dirty="0" smtClean="0"/>
              <a:t>' and place='Mysore';</a:t>
            </a:r>
          </a:p>
          <a:p>
            <a:r>
              <a:rPr lang="en-US" dirty="0" smtClean="0"/>
              <a:t>9) To completely drop table from database:</a:t>
            </a:r>
          </a:p>
          <a:p>
            <a:endParaRPr lang="en-US" dirty="0" smtClean="0"/>
          </a:p>
          <a:p>
            <a:r>
              <a:rPr lang="en-US" dirty="0" smtClean="0"/>
              <a:t>	Ex: drop table employee;</a:t>
            </a:r>
          </a:p>
          <a:p>
            <a:r>
              <a:rPr lang="en-US" dirty="0" smtClean="0"/>
              <a:t>10) To completely drop database:</a:t>
            </a:r>
          </a:p>
          <a:p>
            <a:endParaRPr lang="en-US" dirty="0" smtClean="0"/>
          </a:p>
          <a:p>
            <a:r>
              <a:rPr lang="en-US" dirty="0" smtClean="0"/>
              <a:t>	Ex: drop database company;</a:t>
            </a:r>
          </a:p>
          <a:p>
            <a:r>
              <a:rPr lang="en-US" dirty="0" smtClean="0"/>
              <a:t>11) To select particular column information from table: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Ex: select </a:t>
            </a:r>
            <a:r>
              <a:rPr lang="en-US" dirty="0" err="1" smtClean="0"/>
              <a:t>name,salary</a:t>
            </a:r>
            <a:r>
              <a:rPr lang="en-US" dirty="0" smtClean="0"/>
              <a:t> from employee;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922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12) distinct: The SELECT DISTINCT statement is used to return only distinct (different) values.</a:t>
            </a:r>
          </a:p>
          <a:p>
            <a:endParaRPr lang="en-US" dirty="0" smtClean="0"/>
          </a:p>
          <a:p>
            <a:r>
              <a:rPr lang="en-US" dirty="0" smtClean="0"/>
              <a:t>	Ex: 1)select distinct name from employee;</a:t>
            </a:r>
          </a:p>
          <a:p>
            <a:r>
              <a:rPr lang="en-US" dirty="0" smtClean="0"/>
              <a:t>	       2) select distinct </a:t>
            </a:r>
            <a:r>
              <a:rPr lang="en-US" dirty="0" err="1" smtClean="0"/>
              <a:t>name,company</a:t>
            </a:r>
            <a:r>
              <a:rPr lang="en-US" dirty="0" smtClean="0"/>
              <a:t> from employee;</a:t>
            </a:r>
          </a:p>
          <a:p>
            <a:endParaRPr lang="en-US" dirty="0" smtClean="0"/>
          </a:p>
          <a:p>
            <a:r>
              <a:rPr lang="en-US" dirty="0" smtClean="0"/>
              <a:t>Output: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46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48768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13) WHERE Clause:</a:t>
            </a:r>
          </a:p>
          <a:p>
            <a:endParaRPr lang="en-US" dirty="0" smtClean="0"/>
          </a:p>
          <a:p>
            <a:r>
              <a:rPr lang="en-US" dirty="0" smtClean="0"/>
              <a:t>	Ex: select * from employee where name=‘</a:t>
            </a:r>
            <a:r>
              <a:rPr lang="en-US" dirty="0" err="1" smtClean="0"/>
              <a:t>Rahul</a:t>
            </a:r>
            <a:r>
              <a:rPr lang="en-US" dirty="0" smtClean="0"/>
              <a:t>’;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08712"/>
          <a:ext cx="6096000" cy="4040576"/>
        </p:xfrm>
        <a:graphic>
          <a:graphicData uri="http://schemas.openxmlformats.org/drawingml/2006/table">
            <a:tbl>
              <a:tblPr/>
              <a:tblGrid>
                <a:gridCol w="1219200"/>
                <a:gridCol w="4876800"/>
              </a:tblGrid>
              <a:tr h="293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latin typeface="verdana"/>
                        </a:rPr>
                        <a:t>Operator</a:t>
                      </a:r>
                    </a:p>
                  </a:txBody>
                  <a:tcPr marL="25330" marR="25330" marT="25330" marB="253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5330" marR="25330" marT="25330" marB="253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=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Equal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5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&lt;&gt;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Not equal. </a:t>
                      </a:r>
                      <a:r>
                        <a:rPr lang="en-US" sz="1600" b="1">
                          <a:latin typeface="verdana"/>
                        </a:rPr>
                        <a:t>Note:</a:t>
                      </a:r>
                      <a:r>
                        <a:rPr lang="en-US" sz="1600">
                          <a:latin typeface="verdana"/>
                        </a:rPr>
                        <a:t> In some versions of SQL this operator may be written as !=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&gt;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Greater than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&lt;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Less than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&gt;=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Greater than or equal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&lt;=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Less than or equal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BETWEEN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Between an inclusive range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37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LIKE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Search for a pattern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045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IN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To specify multiple possible values for a column</a:t>
                      </a:r>
                    </a:p>
                  </a:txBody>
                  <a:tcPr marL="42216" marR="42216" marT="59102" marB="5910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12084"/>
            <a:ext cx="6306726" cy="7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88872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Operators in The WHERE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following operators can be used in the WHERE clause: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14) SQL AND &amp; OR Operators 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6858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AND &amp; OR operators are used to filter records based on more than one condition.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AND operator displays a record if both the first condition AND the second condition are true.</a:t>
            </a:r>
          </a:p>
          <a:p>
            <a:r>
              <a:rPr lang="en-US" dirty="0" smtClean="0"/>
              <a:t>The OR operator displays a record if either the first condition OR the second condition is true.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1) select * from employee where name='</a:t>
            </a:r>
            <a:r>
              <a:rPr lang="en-US" dirty="0" err="1" smtClean="0"/>
              <a:t>Rahul</a:t>
            </a:r>
            <a:r>
              <a:rPr lang="en-US" dirty="0" smtClean="0"/>
              <a:t>' and company='IBM';</a:t>
            </a:r>
          </a:p>
          <a:p>
            <a:r>
              <a:rPr lang="en-US" dirty="0" smtClean="0"/>
              <a:t>       2) select * from employee where name='</a:t>
            </a:r>
            <a:r>
              <a:rPr lang="en-US" dirty="0" err="1" smtClean="0"/>
              <a:t>Rahul</a:t>
            </a:r>
            <a:r>
              <a:rPr lang="en-US" dirty="0" smtClean="0"/>
              <a:t>' or company='TCS';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Combining AND &amp; OR: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81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select * from employee where name ='</a:t>
            </a:r>
            <a:r>
              <a:rPr lang="en-US" dirty="0" err="1" smtClean="0"/>
              <a:t>Rahul</a:t>
            </a:r>
            <a:r>
              <a:rPr lang="en-US" dirty="0" smtClean="0"/>
              <a:t>' and (company='IBM' or place='Mysore');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4343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15) SQL ORDER BY Keyword: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4648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ORDER BY keyword is used to sort the result-set by one or more columns.</a:t>
            </a:r>
          </a:p>
          <a:p>
            <a:r>
              <a:rPr lang="en-US" dirty="0" smtClean="0"/>
              <a:t>The ORDER BY keyword sorts the records in ascending order by default. To sort the records in a descending order, you can use the DESC keyword.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766</Words>
  <Application>Microsoft Office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logipro8</dc:creator>
  <cp:lastModifiedBy>logipro8</cp:lastModifiedBy>
  <cp:revision>61</cp:revision>
  <dcterms:created xsi:type="dcterms:W3CDTF">2013-07-02T06:57:32Z</dcterms:created>
  <dcterms:modified xsi:type="dcterms:W3CDTF">2013-07-06T07:22:53Z</dcterms:modified>
</cp:coreProperties>
</file>