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smtClean="0"/>
              <a:t>stands </a:t>
            </a:r>
            <a:r>
              <a:rPr lang="en-US" dirty="0" smtClean="0"/>
              <a:t>for Structured Query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SQL is a standard language for accessing and manipulating databases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SQL is an ANSI (American National Standards Institute) </a:t>
            </a:r>
            <a:r>
              <a:rPr lang="en-US" dirty="0" smtClean="0"/>
              <a:t>standard</a:t>
            </a:r>
          </a:p>
          <a:p>
            <a:r>
              <a:rPr lang="en-US" dirty="0" smtClean="0"/>
              <a:t>SQL is a Database Independent i.e. all the major Databases supports SQL quires like[ SQLSERVER, MySql,Oracle,Msaccess,Sybase etc]</a:t>
            </a:r>
          </a:p>
          <a:p>
            <a:r>
              <a:rPr lang="en-US" dirty="0" smtClean="0"/>
              <a:t>SQL is not case sensitive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Constraints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PRIMARY KEY </a:t>
            </a:r>
            <a:r>
              <a:rPr lang="en-US" dirty="0" smtClean="0">
                <a:solidFill>
                  <a:srgbClr val="C00000"/>
                </a:solidFill>
              </a:rPr>
              <a:t>Constraint:</a:t>
            </a:r>
          </a:p>
          <a:p>
            <a:pPr lvl="1"/>
            <a:r>
              <a:rPr lang="en-US" sz="1800" dirty="0" smtClean="0"/>
              <a:t>The PRIMARY KEY constraint uniquely identifies each record in a database table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Primary </a:t>
            </a:r>
            <a:r>
              <a:rPr lang="en-US" sz="1800" dirty="0" smtClean="0"/>
              <a:t>key column </a:t>
            </a:r>
            <a:r>
              <a:rPr lang="en-US" sz="1800" dirty="0" smtClean="0"/>
              <a:t>must contain unique values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A primary key column cannot contain NULL values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Each </a:t>
            </a:r>
            <a:r>
              <a:rPr lang="en-US" sz="1800" dirty="0" smtClean="0"/>
              <a:t>table can have only ONE primary key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Each table should have a primary </a:t>
            </a:r>
            <a:r>
              <a:rPr lang="en-US" sz="1800" dirty="0" smtClean="0"/>
              <a:t>key</a:t>
            </a:r>
          </a:p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143000" y="3886200"/>
            <a:ext cx="7239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Emp_Id int primary key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19200" y="4648200"/>
            <a:ext cx="71628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CREATE TABLE </a:t>
            </a:r>
            <a:r>
              <a:rPr lang="en-US" sz="1400" dirty="0" smtClean="0">
                <a:solidFill>
                  <a:srgbClr val="C00000"/>
                </a:solidFill>
              </a:rPr>
              <a:t>Employee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(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Emp_Id </a:t>
            </a:r>
            <a:r>
              <a:rPr lang="en-US" sz="1400" dirty="0" smtClean="0">
                <a:solidFill>
                  <a:srgbClr val="C00000"/>
                </a:solidFill>
              </a:rPr>
              <a:t>int,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LastName varchar(255) not null,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FirstName varchar(255) not null,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primary </a:t>
            </a:r>
            <a:r>
              <a:rPr lang="en-US" sz="1400" dirty="0" smtClean="0">
                <a:solidFill>
                  <a:srgbClr val="C00000"/>
                </a:solidFill>
              </a:rPr>
              <a:t>key </a:t>
            </a:r>
            <a:r>
              <a:rPr lang="en-US" sz="1400" dirty="0" smtClean="0">
                <a:solidFill>
                  <a:srgbClr val="C00000"/>
                </a:solidFill>
              </a:rPr>
              <a:t>(Emp_id)</a:t>
            </a:r>
            <a:endParaRPr lang="en-US" sz="1400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)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Constraints</a:t>
            </a:r>
            <a:endParaRPr lang="en-US" dirty="0"/>
          </a:p>
        </p:txBody>
      </p:sp>
      <p:pic>
        <p:nvPicPr>
          <p:cNvPr id="1026" name="Picture 2" descr="C:\Users\Administrator\Desktop\Capture3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057400"/>
            <a:ext cx="6192115" cy="1190791"/>
          </a:xfrm>
          <a:prstGeom prst="rect">
            <a:avLst/>
          </a:prstGeom>
          <a:noFill/>
        </p:spPr>
      </p:pic>
      <p:pic>
        <p:nvPicPr>
          <p:cNvPr id="1027" name="Picture 3" descr="C:\Users\Administrator\Desktop\Captur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352800"/>
            <a:ext cx="3133725" cy="138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Query Language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What Can SQL do?</a:t>
            </a:r>
          </a:p>
          <a:p>
            <a:pPr lvl="1"/>
            <a:r>
              <a:rPr lang="en-US" dirty="0" smtClean="0"/>
              <a:t>SQL can execute queries against a database</a:t>
            </a:r>
          </a:p>
          <a:p>
            <a:pPr lvl="1"/>
            <a:r>
              <a:rPr lang="en-US" dirty="0" smtClean="0"/>
              <a:t>SQL can retrieve data from a database</a:t>
            </a:r>
          </a:p>
          <a:p>
            <a:pPr lvl="1"/>
            <a:r>
              <a:rPr lang="en-US" dirty="0" smtClean="0"/>
              <a:t>SQL can insert records in a database</a:t>
            </a:r>
          </a:p>
          <a:p>
            <a:pPr lvl="1"/>
            <a:r>
              <a:rPr lang="en-US" dirty="0" smtClean="0"/>
              <a:t>SQL can update records in a database</a:t>
            </a:r>
          </a:p>
          <a:p>
            <a:pPr lvl="1"/>
            <a:r>
              <a:rPr lang="en-US" dirty="0" smtClean="0"/>
              <a:t>SQL can delete records from a database</a:t>
            </a:r>
          </a:p>
          <a:p>
            <a:pPr lvl="1"/>
            <a:r>
              <a:rPr lang="en-US" dirty="0" smtClean="0"/>
              <a:t>SQL can create new databases</a:t>
            </a:r>
          </a:p>
          <a:p>
            <a:pPr lvl="1"/>
            <a:r>
              <a:rPr lang="en-US" dirty="0" smtClean="0"/>
              <a:t>SQL can create new tables in a database</a:t>
            </a:r>
          </a:p>
          <a:p>
            <a:pPr lvl="1"/>
            <a:r>
              <a:rPr lang="en-US" dirty="0" smtClean="0"/>
              <a:t>SQL can create stored procedures in a database</a:t>
            </a:r>
          </a:p>
          <a:p>
            <a:pPr lvl="1"/>
            <a:r>
              <a:rPr lang="en-US" dirty="0" smtClean="0"/>
              <a:t>SQL can create views in a database</a:t>
            </a:r>
          </a:p>
          <a:p>
            <a:pPr lvl="1"/>
            <a:r>
              <a:rPr lang="en-US" dirty="0" smtClean="0"/>
              <a:t>SQL can set permissions on tables, procedures, and views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DML and DDL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SQL can be divided into two </a:t>
            </a:r>
            <a:r>
              <a:rPr lang="en-US" dirty="0" smtClean="0"/>
              <a:t>parts:</a:t>
            </a:r>
          </a:p>
          <a:p>
            <a:pPr lvl="1"/>
            <a:r>
              <a:rPr lang="en-US" dirty="0" smtClean="0"/>
              <a:t>Data Definition Language (DDL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Data Manipulation Language (DML)</a:t>
            </a:r>
          </a:p>
          <a:p>
            <a:r>
              <a:rPr lang="en-US" dirty="0" smtClean="0"/>
              <a:t>Data Definition Language (DDL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Creates </a:t>
            </a:r>
            <a:r>
              <a:rPr lang="en-US" dirty="0" smtClean="0"/>
              <a:t>a new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Creates </a:t>
            </a:r>
            <a:r>
              <a:rPr lang="en-US" dirty="0" smtClean="0"/>
              <a:t>a new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Modifies </a:t>
            </a:r>
            <a:r>
              <a:rPr lang="en-US" dirty="0" smtClean="0"/>
              <a:t>a </a:t>
            </a:r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Modifies </a:t>
            </a:r>
            <a:r>
              <a:rPr lang="en-US" dirty="0" smtClean="0"/>
              <a:t>a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Deletes </a:t>
            </a:r>
            <a:r>
              <a:rPr lang="en-US" dirty="0" smtClean="0"/>
              <a:t>a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Imposes </a:t>
            </a:r>
            <a:r>
              <a:rPr lang="en-US" dirty="0" smtClean="0"/>
              <a:t>constraints between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Creates </a:t>
            </a:r>
            <a:r>
              <a:rPr lang="en-US" dirty="0" smtClean="0"/>
              <a:t>an index (search key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Deletes </a:t>
            </a:r>
            <a:r>
              <a:rPr lang="en-US" dirty="0" smtClean="0"/>
              <a:t>an index </a:t>
            </a:r>
            <a:endParaRPr lang="en-US" dirty="0" smtClean="0"/>
          </a:p>
          <a:p>
            <a:r>
              <a:rPr lang="en-US" dirty="0" smtClean="0"/>
              <a:t>Keywords Supported In DDL:</a:t>
            </a:r>
          </a:p>
          <a:p>
            <a:pPr lvl="1"/>
            <a:r>
              <a:rPr lang="en-US" dirty="0" smtClean="0"/>
              <a:t>Create ,Alter ,Drop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DML and DDL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Manipulation Language (</a:t>
            </a:r>
            <a:r>
              <a:rPr lang="en-US" dirty="0" smtClean="0"/>
              <a:t>DML): DML queries allows following things.</a:t>
            </a:r>
          </a:p>
          <a:p>
            <a:r>
              <a:rPr lang="en-US" dirty="0" smtClean="0"/>
              <a:t>Inserts </a:t>
            </a:r>
            <a:r>
              <a:rPr lang="en-US" dirty="0" smtClean="0"/>
              <a:t>new data into a </a:t>
            </a:r>
            <a:r>
              <a:rPr lang="en-US" dirty="0" smtClean="0"/>
              <a:t>database Table</a:t>
            </a:r>
          </a:p>
          <a:p>
            <a:r>
              <a:rPr lang="en-US" dirty="0" smtClean="0"/>
              <a:t>E</a:t>
            </a:r>
            <a:r>
              <a:rPr lang="en-US" dirty="0" smtClean="0"/>
              <a:t>xtracts </a:t>
            </a:r>
            <a:r>
              <a:rPr lang="en-US" dirty="0" smtClean="0"/>
              <a:t>data from a </a:t>
            </a:r>
            <a:r>
              <a:rPr lang="en-US" dirty="0" smtClean="0"/>
              <a:t>database </a:t>
            </a:r>
            <a:r>
              <a:rPr lang="en-US" dirty="0" smtClean="0"/>
              <a:t>Table</a:t>
            </a:r>
            <a:endParaRPr lang="en-US" dirty="0" smtClean="0"/>
          </a:p>
          <a:p>
            <a:r>
              <a:rPr lang="it-IT" dirty="0" smtClean="0"/>
              <a:t>Updates </a:t>
            </a:r>
            <a:r>
              <a:rPr lang="it-IT" dirty="0" smtClean="0"/>
              <a:t>data in a </a:t>
            </a:r>
            <a:r>
              <a:rPr lang="it-IT" dirty="0" smtClean="0"/>
              <a:t>database </a:t>
            </a:r>
            <a:r>
              <a:rPr lang="en-US" dirty="0" smtClean="0"/>
              <a:t>Table</a:t>
            </a:r>
            <a:endParaRPr lang="it-IT" dirty="0" smtClean="0"/>
          </a:p>
          <a:p>
            <a:r>
              <a:rPr lang="pt-BR" dirty="0" smtClean="0"/>
              <a:t>Deletes </a:t>
            </a:r>
            <a:r>
              <a:rPr lang="pt-BR" dirty="0" smtClean="0"/>
              <a:t>data from a </a:t>
            </a:r>
            <a:r>
              <a:rPr lang="pt-BR" dirty="0" smtClean="0"/>
              <a:t>database </a:t>
            </a:r>
            <a:r>
              <a:rPr lang="en-US" dirty="0" smtClean="0"/>
              <a:t>Table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DDL(Data Definition Language)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CREATE DATABASE</a:t>
            </a:r>
            <a:r>
              <a:rPr lang="en-US" b="1" dirty="0" smtClean="0">
                <a:solidFill>
                  <a:srgbClr val="00B050"/>
                </a:solidFill>
              </a:rPr>
              <a:t>: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Bevel 5"/>
          <p:cNvSpPr/>
          <p:nvPr/>
        </p:nvSpPr>
        <p:spPr>
          <a:xfrm>
            <a:off x="990600" y="2057400"/>
            <a:ext cx="7543800" cy="1143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</a:rPr>
              <a:t>CREATE DATABASE </a:t>
            </a:r>
            <a:r>
              <a:rPr lang="en-US" b="1" dirty="0" err="1" smtClean="0">
                <a:solidFill>
                  <a:schemeClr val="tx1"/>
                </a:solidFill>
              </a:rPr>
              <a:t>database_name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Ex: Create Database </a:t>
            </a:r>
            <a:r>
              <a:rPr lang="en-US" dirty="0" err="1" smtClean="0">
                <a:solidFill>
                  <a:schemeClr val="tx1"/>
                </a:solidFill>
              </a:rPr>
              <a:t>Training_DB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DDL(Data Definition Language)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CREATE TABLE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1981200"/>
            <a:ext cx="7696200" cy="2362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srgbClr val="C00000"/>
                </a:solidFill>
              </a:rPr>
              <a:t>CREATE TABLE </a:t>
            </a:r>
            <a:r>
              <a:rPr lang="en-US" sz="2000" dirty="0" smtClean="0">
                <a:solidFill>
                  <a:prstClr val="black"/>
                </a:solidFill>
              </a:rPr>
              <a:t>table_name</a:t>
            </a:r>
            <a:br>
              <a:rPr lang="en-US" sz="2000" dirty="0" smtClean="0">
                <a:solidFill>
                  <a:prstClr val="black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(</a:t>
            </a:r>
            <a:br>
              <a:rPr lang="en-US" sz="2000" dirty="0" smtClean="0">
                <a:solidFill>
                  <a:prstClr val="black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column_name1 data_type constraint,</a:t>
            </a:r>
            <a:br>
              <a:rPr lang="en-US" sz="2000" dirty="0" smtClean="0">
                <a:solidFill>
                  <a:prstClr val="black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column_name2 data_type constraint,</a:t>
            </a:r>
            <a:br>
              <a:rPr lang="en-US" sz="2000" dirty="0" smtClean="0">
                <a:solidFill>
                  <a:prstClr val="black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column_name3 data_type constraint</a:t>
            </a:r>
            <a:br>
              <a:rPr lang="en-US" sz="2000" dirty="0" smtClean="0">
                <a:solidFill>
                  <a:prstClr val="black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....</a:t>
            </a:r>
            <a:br>
              <a:rPr lang="en-US" sz="2000" dirty="0" smtClean="0">
                <a:solidFill>
                  <a:prstClr val="black"/>
                </a:solidFill>
              </a:rPr>
            </a:br>
            <a:r>
              <a:rPr lang="en-US" sz="2000" dirty="0" smtClean="0">
                <a:solidFill>
                  <a:prstClr val="black"/>
                </a:solidFill>
              </a:rPr>
              <a:t>)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90600" y="4495800"/>
            <a:ext cx="7696200" cy="23622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FF"/>
                </a:solidFill>
              </a:rPr>
              <a:t>CREATE TABLE Persons</a:t>
            </a:r>
            <a:r>
              <a:rPr lang="en-US" sz="2000" dirty="0" smtClean="0">
                <a:solidFill>
                  <a:srgbClr val="808080"/>
                </a:solidFill>
              </a:rPr>
              <a:t>(</a:t>
            </a:r>
          </a:p>
          <a:p>
            <a:pPr algn="ctr"/>
            <a:r>
              <a:rPr lang="en-US" sz="2000" dirty="0" err="1" smtClean="0">
                <a:solidFill>
                  <a:srgbClr val="808080"/>
                </a:solidFill>
              </a:rPr>
              <a:t>P_Id</a:t>
            </a:r>
            <a:r>
              <a:rPr lang="en-US" sz="2000" dirty="0" smtClean="0">
                <a:solidFill>
                  <a:srgbClr val="808080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int Primary key</a:t>
            </a:r>
            <a:r>
              <a:rPr lang="en-US" sz="2000" dirty="0" smtClean="0">
                <a:solidFill>
                  <a:srgbClr val="808080"/>
                </a:solidFill>
              </a:rPr>
              <a:t>,</a:t>
            </a:r>
          </a:p>
          <a:p>
            <a:pPr algn="ctr"/>
            <a:r>
              <a:rPr lang="en-US" sz="2000" dirty="0" smtClean="0">
                <a:solidFill>
                  <a:srgbClr val="808080"/>
                </a:solidFill>
              </a:rPr>
              <a:t>LastName </a:t>
            </a:r>
            <a:r>
              <a:rPr lang="en-US" sz="2000" dirty="0" smtClean="0">
                <a:solidFill>
                  <a:srgbClr val="0000FF"/>
                </a:solidFill>
              </a:rPr>
              <a:t>varchar</a:t>
            </a:r>
            <a:r>
              <a:rPr lang="en-US" sz="2000" dirty="0" smtClean="0">
                <a:solidFill>
                  <a:srgbClr val="808080"/>
                </a:solidFill>
              </a:rPr>
              <a:t>(25) </a:t>
            </a:r>
            <a:r>
              <a:rPr lang="en-US" sz="2000" dirty="0" smtClean="0">
                <a:solidFill>
                  <a:srgbClr val="808080"/>
                </a:solidFill>
              </a:rPr>
              <a:t>not null,</a:t>
            </a:r>
          </a:p>
          <a:p>
            <a:pPr algn="ctr"/>
            <a:r>
              <a:rPr lang="en-US" sz="2000" dirty="0" smtClean="0">
                <a:solidFill>
                  <a:srgbClr val="808080"/>
                </a:solidFill>
              </a:rPr>
              <a:t>FirstName </a:t>
            </a:r>
            <a:r>
              <a:rPr lang="en-US" sz="2000" dirty="0" err="1" smtClean="0">
                <a:solidFill>
                  <a:srgbClr val="0000FF"/>
                </a:solidFill>
              </a:rPr>
              <a:t>varchar</a:t>
            </a:r>
            <a:r>
              <a:rPr lang="en-US" sz="2000" dirty="0" smtClean="0">
                <a:solidFill>
                  <a:srgbClr val="808080"/>
                </a:solidFill>
              </a:rPr>
              <a:t>(30) </a:t>
            </a:r>
            <a:r>
              <a:rPr lang="en-US" sz="2000" dirty="0" smtClean="0">
                <a:solidFill>
                  <a:srgbClr val="808080"/>
                </a:solidFill>
              </a:rPr>
              <a:t>not null,</a:t>
            </a:r>
          </a:p>
          <a:p>
            <a:pPr algn="ctr"/>
            <a:r>
              <a:rPr lang="en-US" sz="2000" dirty="0" err="1" smtClean="0">
                <a:solidFill>
                  <a:srgbClr val="808080"/>
                </a:solidFill>
              </a:rPr>
              <a:t>PAddress</a:t>
            </a:r>
            <a:r>
              <a:rPr lang="en-US" sz="2000" dirty="0" smtClean="0">
                <a:solidFill>
                  <a:srgbClr val="808080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varchar</a:t>
            </a:r>
            <a:r>
              <a:rPr lang="en-US" sz="2000" dirty="0" smtClean="0">
                <a:solidFill>
                  <a:srgbClr val="808080"/>
                </a:solidFill>
              </a:rPr>
              <a:t>(255) null,</a:t>
            </a:r>
          </a:p>
          <a:p>
            <a:pPr algn="ctr"/>
            <a:r>
              <a:rPr lang="en-US" sz="2000" dirty="0" smtClean="0">
                <a:solidFill>
                  <a:srgbClr val="808080"/>
                </a:solidFill>
              </a:rPr>
              <a:t>City </a:t>
            </a:r>
            <a:r>
              <a:rPr lang="en-US" sz="2000" dirty="0" err="1" smtClean="0">
                <a:solidFill>
                  <a:srgbClr val="0000FF"/>
                </a:solidFill>
              </a:rPr>
              <a:t>varchar</a:t>
            </a:r>
            <a:r>
              <a:rPr lang="en-US" sz="2000" dirty="0" smtClean="0">
                <a:solidFill>
                  <a:srgbClr val="808080"/>
                </a:solidFill>
              </a:rPr>
              <a:t>(255) null</a:t>
            </a:r>
          </a:p>
          <a:p>
            <a:pPr algn="ctr"/>
            <a:r>
              <a:rPr lang="en-US" sz="2000" dirty="0" smtClean="0">
                <a:solidFill>
                  <a:srgbClr val="808080"/>
                </a:solidFill>
              </a:rPr>
              <a:t>)</a:t>
            </a:r>
          </a:p>
          <a:p>
            <a:pPr lvl="0" algn="ctr"/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Constraints are used to limit the type of data that can go into a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Constraints can be specified when a table is created (with the CREATE TABLE statement) or after the table is created (with the ALTER TABLE statement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Constraints are following Types.</a:t>
            </a:r>
          </a:p>
          <a:p>
            <a:pPr lvl="1"/>
            <a:r>
              <a:rPr lang="en-US" dirty="0" smtClean="0"/>
              <a:t>NULL[Default]</a:t>
            </a:r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UNIQUE</a:t>
            </a:r>
          </a:p>
          <a:p>
            <a:pPr lvl="1"/>
            <a:r>
              <a:rPr lang="en-US" dirty="0" smtClean="0"/>
              <a:t>PRIMARY KEY</a:t>
            </a:r>
          </a:p>
          <a:p>
            <a:pPr lvl="1"/>
            <a:r>
              <a:rPr lang="en-US" dirty="0" smtClean="0"/>
              <a:t>FOREIGN KEY</a:t>
            </a:r>
          </a:p>
          <a:p>
            <a:pPr lvl="1"/>
            <a:r>
              <a:rPr lang="en-US" dirty="0" smtClean="0"/>
              <a:t>CHECK</a:t>
            </a:r>
          </a:p>
          <a:p>
            <a:pPr lvl="1"/>
            <a:r>
              <a:rPr lang="en-US" dirty="0" smtClean="0"/>
              <a:t>DEFAULT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Constraints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NULL </a:t>
            </a:r>
            <a:r>
              <a:rPr lang="en-US" dirty="0" smtClean="0">
                <a:solidFill>
                  <a:srgbClr val="C00000"/>
                </a:solidFill>
              </a:rPr>
              <a:t>Constraint: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NULL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constraint enforces a column to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accept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NULL values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means that you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insert a new record, or update a record without adding a value to that column.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NULL constraint is the default constraint for every column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NOT NULL </a:t>
            </a:r>
            <a:r>
              <a:rPr lang="en-US" dirty="0" smtClean="0">
                <a:solidFill>
                  <a:srgbClr val="C00000"/>
                </a:solidFill>
              </a:rPr>
              <a:t>Constraint: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NOT NULL constraint enforces a column to NOT accept NULL values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NOT NULL constraint enforces a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always contain a value. This means that you cannot insert a new record, or update a record without adding a value to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that column.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5715000"/>
            <a:ext cx="6324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FirstName </a:t>
            </a:r>
            <a:r>
              <a:rPr lang="en-US" b="1" dirty="0" smtClean="0">
                <a:solidFill>
                  <a:srgbClr val="C00000"/>
                </a:solidFill>
              </a:rPr>
              <a:t>varchar(255</a:t>
            </a:r>
            <a:r>
              <a:rPr lang="en-US" b="1" dirty="0" smtClean="0">
                <a:solidFill>
                  <a:srgbClr val="C00000"/>
                </a:solidFill>
              </a:rPr>
              <a:t>) NOT NULL,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LastName </a:t>
            </a:r>
            <a:r>
              <a:rPr lang="en-US" b="1" dirty="0" smtClean="0">
                <a:solidFill>
                  <a:srgbClr val="C00000"/>
                </a:solidFill>
              </a:rPr>
              <a:t>varchar(255) </a:t>
            </a:r>
            <a:r>
              <a:rPr lang="en-US" b="1" dirty="0" smtClean="0">
                <a:solidFill>
                  <a:srgbClr val="C00000"/>
                </a:solidFill>
              </a:rPr>
              <a:t>NULL,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Constraints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NULL </a:t>
            </a:r>
            <a:r>
              <a:rPr lang="en-US" dirty="0" smtClean="0">
                <a:solidFill>
                  <a:srgbClr val="C00000"/>
                </a:solidFill>
              </a:rPr>
              <a:t>Constraint: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NULL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constraint enforces a column to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accept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NULL values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means that you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insert a new record, or update a record without adding a value to that column.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NULL constraint is the default constraint for every column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NOT NULL </a:t>
            </a:r>
            <a:r>
              <a:rPr lang="en-US" dirty="0" smtClean="0">
                <a:solidFill>
                  <a:srgbClr val="C00000"/>
                </a:solidFill>
              </a:rPr>
              <a:t>Constraint: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NOT NULL constraint enforces a column to NOT accept NULL values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NOT NULL constraint enforces a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column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always contain a value. This means that you cannot insert a new record, or update a record without adding a value to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that column.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5715000"/>
            <a:ext cx="6324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FirstName </a:t>
            </a:r>
            <a:r>
              <a:rPr lang="en-US" b="1" dirty="0" smtClean="0">
                <a:solidFill>
                  <a:srgbClr val="C00000"/>
                </a:solidFill>
              </a:rPr>
              <a:t>varchar(255</a:t>
            </a:r>
            <a:r>
              <a:rPr lang="en-US" b="1" dirty="0" smtClean="0">
                <a:solidFill>
                  <a:srgbClr val="C00000"/>
                </a:solidFill>
              </a:rPr>
              <a:t>) NOT NULL,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LastName </a:t>
            </a:r>
            <a:r>
              <a:rPr lang="en-US" b="1" dirty="0" smtClean="0">
                <a:solidFill>
                  <a:srgbClr val="C00000"/>
                </a:solidFill>
              </a:rPr>
              <a:t>varchar(255) </a:t>
            </a:r>
            <a:r>
              <a:rPr lang="en-US" b="1" dirty="0" smtClean="0">
                <a:solidFill>
                  <a:srgbClr val="C00000"/>
                </a:solidFill>
              </a:rPr>
              <a:t>NULL,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282</TotalTime>
  <Words>674</Words>
  <Application>Microsoft Office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Structured Query Language</vt:lpstr>
      <vt:lpstr>Structured Query Language</vt:lpstr>
      <vt:lpstr>SQL DML and DDL</vt:lpstr>
      <vt:lpstr>SQL DML and DDL</vt:lpstr>
      <vt:lpstr>DDL(Data Definition Language)</vt:lpstr>
      <vt:lpstr>DDL(Data Definition Language)</vt:lpstr>
      <vt:lpstr>SQL Constraints</vt:lpstr>
      <vt:lpstr>SQL Constraints</vt:lpstr>
      <vt:lpstr>SQL Constraints</vt:lpstr>
      <vt:lpstr>SQL Constraints</vt:lpstr>
      <vt:lpstr>SQL Constraints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</dc:title>
  <dc:creator>Administrator</dc:creator>
  <cp:lastModifiedBy>Administrator</cp:lastModifiedBy>
  <cp:revision>27</cp:revision>
  <dcterms:created xsi:type="dcterms:W3CDTF">2006-08-16T00:00:00Z</dcterms:created>
  <dcterms:modified xsi:type="dcterms:W3CDTF">2012-03-10T09:30:44Z</dcterms:modified>
</cp:coreProperties>
</file>