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9" r:id="rId7"/>
    <p:sldId id="270" r:id="rId8"/>
    <p:sldId id="262"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572"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9/4/2012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9/4/2012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9/4/2012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9/4/2012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9/4/2012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9/4/2012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9/4/2012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70C0"/>
                </a:solidFill>
              </a:rPr>
              <a:t>VIEWS</a:t>
            </a:r>
            <a:endParaRPr lang="en-US" dirty="0">
              <a:solidFill>
                <a:srgbClr val="0070C0"/>
              </a:solidFill>
            </a:endParaRPr>
          </a:p>
        </p:txBody>
      </p:sp>
      <p:sp>
        <p:nvSpPr>
          <p:cNvPr id="5" name="Content Placeholder 4"/>
          <p:cNvSpPr>
            <a:spLocks noGrp="1"/>
          </p:cNvSpPr>
          <p:nvPr>
            <p:ph sz="quarter" idx="1"/>
          </p:nvPr>
        </p:nvSpPr>
        <p:spPr>
          <a:xfrm>
            <a:off x="609600" y="1600200"/>
            <a:ext cx="8153400" cy="4495800"/>
          </a:xfrm>
        </p:spPr>
        <p:txBody>
          <a:bodyPr>
            <a:normAutofit fontScale="55000" lnSpcReduction="20000"/>
          </a:bodyPr>
          <a:lstStyle/>
          <a:p>
            <a:r>
              <a:rPr lang="en-US" dirty="0" smtClean="0">
                <a:solidFill>
                  <a:srgbClr val="C00000"/>
                </a:solidFill>
              </a:rPr>
              <a:t>What is a View:</a:t>
            </a:r>
          </a:p>
          <a:p>
            <a:pPr lvl="1"/>
            <a:r>
              <a:rPr lang="en-US" dirty="0" smtClean="0">
                <a:solidFill>
                  <a:schemeClr val="tx1">
                    <a:lumMod val="85000"/>
                    <a:lumOff val="15000"/>
                  </a:schemeClr>
                </a:solidFill>
              </a:rPr>
              <a:t>view is a virtual table.</a:t>
            </a:r>
          </a:p>
          <a:p>
            <a:pPr lvl="1"/>
            <a:r>
              <a:rPr lang="en-US" dirty="0" smtClean="0">
                <a:solidFill>
                  <a:schemeClr val="tx1">
                    <a:lumMod val="85000"/>
                    <a:lumOff val="15000"/>
                  </a:schemeClr>
                </a:solidFill>
              </a:rPr>
              <a:t>view can have the multiple columns from the one or more table. </a:t>
            </a:r>
          </a:p>
          <a:p>
            <a:pPr lvl="1"/>
            <a:r>
              <a:rPr lang="en-US" dirty="0" smtClean="0">
                <a:solidFill>
                  <a:schemeClr val="tx1">
                    <a:lumMod val="85000"/>
                    <a:lumOff val="15000"/>
                  </a:schemeClr>
                </a:solidFill>
              </a:rPr>
              <a:t>View is not having any data it is a set of queries for one or more tables stored as a database object.</a:t>
            </a:r>
          </a:p>
          <a:p>
            <a:pPr lvl="1"/>
            <a:r>
              <a:rPr lang="en-US" dirty="0" smtClean="0">
                <a:solidFill>
                  <a:schemeClr val="tx1">
                    <a:lumMod val="85000"/>
                    <a:lumOff val="15000"/>
                  </a:schemeClr>
                </a:solidFill>
              </a:rPr>
              <a:t>When we create the view it stores the view definition schema as object under the concern database.</a:t>
            </a:r>
          </a:p>
          <a:p>
            <a:pPr lvl="1"/>
            <a:r>
              <a:rPr lang="en-US" dirty="0" smtClean="0">
                <a:solidFill>
                  <a:schemeClr val="tx1">
                    <a:lumMod val="85000"/>
                    <a:lumOff val="15000"/>
                  </a:schemeClr>
                </a:solidFill>
              </a:rPr>
              <a:t>view contains only select statement.</a:t>
            </a:r>
          </a:p>
          <a:p>
            <a:pPr lvl="1"/>
            <a:r>
              <a:rPr lang="en-US" dirty="0" smtClean="0">
                <a:solidFill>
                  <a:schemeClr val="tx1">
                    <a:lumMod val="85000"/>
                    <a:lumOff val="15000"/>
                  </a:schemeClr>
                </a:solidFill>
              </a:rPr>
              <a:t>view doesn't contain any rows in it.</a:t>
            </a:r>
          </a:p>
          <a:p>
            <a:pPr lvl="1"/>
            <a:r>
              <a:rPr lang="en-US" dirty="0" smtClean="0">
                <a:solidFill>
                  <a:schemeClr val="tx1">
                    <a:lumMod val="85000"/>
                    <a:lumOff val="15000"/>
                  </a:schemeClr>
                </a:solidFill>
              </a:rPr>
              <a:t>Views allow joins, aggregate functions &amp; computed columns etc.</a:t>
            </a:r>
          </a:p>
          <a:p>
            <a:r>
              <a:rPr lang="en-US" dirty="0" smtClean="0">
                <a:solidFill>
                  <a:srgbClr val="C00000"/>
                </a:solidFill>
              </a:rPr>
              <a:t>Why Views:</a:t>
            </a:r>
          </a:p>
          <a:p>
            <a:pPr lvl="1"/>
            <a:r>
              <a:rPr lang="en-US" dirty="0" smtClean="0">
                <a:solidFill>
                  <a:schemeClr val="tx1">
                    <a:lumMod val="85000"/>
                    <a:lumOff val="15000"/>
                  </a:schemeClr>
                </a:solidFill>
              </a:rPr>
              <a:t>When you have complex queries, that will use  many places in the stored procedures or functions, in normal cases etc..,</a:t>
            </a:r>
          </a:p>
          <a:p>
            <a:pPr lvl="1"/>
            <a:r>
              <a:rPr lang="en-US" dirty="0" smtClean="0">
                <a:solidFill>
                  <a:schemeClr val="tx1">
                    <a:lumMod val="85000"/>
                    <a:lumOff val="15000"/>
                  </a:schemeClr>
                </a:solidFill>
              </a:rPr>
              <a:t>When you want to hide the particular columns to the specific people then we can create the specialized view.</a:t>
            </a:r>
          </a:p>
          <a:p>
            <a:pPr lvl="1"/>
            <a:r>
              <a:rPr lang="en-US" dirty="0" smtClean="0">
                <a:solidFill>
                  <a:schemeClr val="tx1">
                    <a:lumMod val="85000"/>
                    <a:lumOff val="15000"/>
                  </a:schemeClr>
                </a:solidFill>
              </a:rPr>
              <a:t>It will be used as security mechanism in the web applications. When we use the original table in the web applications the hackers may drop the table. That time the original data will be persist in the table.</a:t>
            </a: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92500"/>
          </a:bodyPr>
          <a:lstStyle/>
          <a:p>
            <a:r>
              <a:rPr lang="en-US" sz="2800" dirty="0" smtClean="0"/>
              <a:t>Here the  indexed view has created. When you retrieve the data from this table, it will execute like normal table.</a:t>
            </a:r>
            <a:br>
              <a:rPr lang="en-US" sz="2800" dirty="0" smtClean="0"/>
            </a:br>
            <a:r>
              <a:rPr lang="en-US" sz="2800" dirty="0" smtClean="0"/>
              <a:t/>
            </a:r>
            <a:br>
              <a:rPr lang="en-US" sz="2800" dirty="0" smtClean="0"/>
            </a:br>
            <a:r>
              <a:rPr lang="en-US" sz="2800" dirty="0" smtClean="0"/>
              <a:t>we cannot use select * in the view schema definition.</a:t>
            </a:r>
            <a:br>
              <a:rPr lang="en-US" sz="2800" dirty="0" smtClean="0"/>
            </a:br>
            <a:r>
              <a:rPr lang="en-US" sz="2800" dirty="0" smtClean="0"/>
              <a:t/>
            </a:r>
            <a:br>
              <a:rPr lang="en-US" sz="2800" dirty="0" smtClean="0"/>
            </a:br>
            <a:r>
              <a:rPr lang="en-US" sz="2800" dirty="0" smtClean="0"/>
              <a:t>Normally view cannot have the triggers but from the sql server 2005 onwards We can create the Instead of trigger on the indexed views.</a:t>
            </a:r>
            <a:r>
              <a:rPr lang="en-US" sz="2800" b="1" dirty="0" smtClean="0"/>
              <a:t/>
            </a:r>
            <a:br>
              <a:rPr lang="en-US" sz="2800" b="1"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92500" lnSpcReduction="10000"/>
          </a:bodyPr>
          <a:lstStyle/>
          <a:p>
            <a:r>
              <a:rPr lang="en-US" sz="2800" dirty="0" smtClean="0"/>
              <a:t>Partitioned Views:</a:t>
            </a:r>
            <a:br>
              <a:rPr lang="en-US" sz="2800" dirty="0" smtClean="0"/>
            </a:br>
            <a:r>
              <a:rPr lang="en-US" sz="2800" dirty="0" smtClean="0"/>
              <a:t>The partitioned view and its execution is like normal view. It will work across the database and across the server.</a:t>
            </a:r>
            <a:br>
              <a:rPr lang="en-US" sz="2800" dirty="0" smtClean="0"/>
            </a:br>
            <a:r>
              <a:rPr lang="en-US" sz="2800" dirty="0" smtClean="0"/>
              <a:t/>
            </a:r>
            <a:br>
              <a:rPr lang="en-US" sz="2800" dirty="0" smtClean="0"/>
            </a:br>
            <a:r>
              <a:rPr lang="en-US" sz="2800" dirty="0" smtClean="0"/>
              <a:t>There are two types of Partitioned views. They are  </a:t>
            </a:r>
          </a:p>
          <a:p>
            <a:pPr>
              <a:buNone/>
            </a:pPr>
            <a:r>
              <a:rPr lang="en-US" sz="2800" dirty="0" smtClean="0"/>
              <a:t>		Local Partitioned View</a:t>
            </a:r>
          </a:p>
          <a:p>
            <a:pPr>
              <a:buNone/>
            </a:pPr>
            <a:r>
              <a:rPr lang="en-US" sz="2800" dirty="0" smtClean="0"/>
              <a:t>		Global Partitioned View</a:t>
            </a:r>
          </a:p>
          <a:p>
            <a:pPr>
              <a:buNone/>
            </a:pPr>
            <a:r>
              <a:rPr lang="en-US" sz="2800" b="1" dirty="0" smtClean="0"/>
              <a:t/>
            </a:r>
            <a:br>
              <a:rPr lang="en-US" sz="2800" b="1"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92500" lnSpcReduction="20000"/>
          </a:bodyPr>
          <a:lstStyle/>
          <a:p>
            <a:pPr>
              <a:buNone/>
            </a:pPr>
            <a:r>
              <a:rPr lang="en-US" sz="2800" b="1" dirty="0" smtClean="0"/>
              <a:t/>
            </a:r>
            <a:br>
              <a:rPr lang="en-US" sz="2800" b="1" dirty="0" smtClean="0"/>
            </a:br>
            <a:r>
              <a:rPr lang="en-US" b="1" dirty="0" smtClean="0"/>
              <a:t>1. Local Partitioned View:</a:t>
            </a:r>
            <a:br>
              <a:rPr lang="en-US" b="1" dirty="0" smtClean="0"/>
            </a:br>
            <a:r>
              <a:rPr lang="en-US" dirty="0" smtClean="0"/>
              <a:t/>
            </a:r>
            <a:br>
              <a:rPr lang="en-US" dirty="0" smtClean="0"/>
            </a:br>
            <a:r>
              <a:rPr lang="en-US" dirty="0" smtClean="0"/>
              <a:t>The local partitioned view can be created within same server but different database.</a:t>
            </a:r>
            <a:br>
              <a:rPr lang="en-US" dirty="0" smtClean="0"/>
            </a:br>
            <a:r>
              <a:rPr lang="en-US" dirty="0" smtClean="0"/>
              <a:t/>
            </a:r>
            <a:br>
              <a:rPr lang="en-US" dirty="0" smtClean="0"/>
            </a:br>
            <a:r>
              <a:rPr lang="en-US" dirty="0" smtClean="0"/>
              <a:t>The view schema definition will be stored in the executed database. But when we try to retrieve the data from the table, it has to execute the schema definition internally and load the data.</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85000" lnSpcReduction="20000"/>
          </a:bodyPr>
          <a:lstStyle/>
          <a:p>
            <a:pPr>
              <a:buNone/>
            </a:pPr>
            <a:r>
              <a:rPr lang="en-US" sz="2800" b="1" dirty="0" smtClean="0"/>
              <a:t/>
            </a:r>
            <a:br>
              <a:rPr lang="en-US" sz="2800" b="1" dirty="0" smtClean="0"/>
            </a:br>
            <a:r>
              <a:rPr lang="en-US" b="1" dirty="0" smtClean="0"/>
              <a:t>2. Global Partitioned View</a:t>
            </a:r>
            <a:br>
              <a:rPr lang="en-US" b="1" dirty="0" smtClean="0"/>
            </a:br>
            <a:r>
              <a:rPr lang="en-US" dirty="0" smtClean="0"/>
              <a:t/>
            </a:r>
            <a:br>
              <a:rPr lang="en-US" dirty="0" smtClean="0"/>
            </a:br>
            <a:r>
              <a:rPr lang="en-US" dirty="0" smtClean="0"/>
              <a:t>The global Partitioned</a:t>
            </a:r>
            <a:r>
              <a:rPr lang="en-US" b="1" dirty="0" smtClean="0"/>
              <a:t> </a:t>
            </a:r>
            <a:r>
              <a:rPr lang="en-US" dirty="0" smtClean="0"/>
              <a:t>view will work across the server. The view can be created to join the table across the server.</a:t>
            </a:r>
            <a:br>
              <a:rPr lang="en-US" dirty="0" smtClean="0"/>
            </a:br>
            <a:r>
              <a:rPr lang="en-US" dirty="0" smtClean="0"/>
              <a:t/>
            </a:r>
            <a:br>
              <a:rPr lang="en-US" dirty="0" smtClean="0"/>
            </a:br>
            <a:r>
              <a:rPr lang="en-US" dirty="0" smtClean="0"/>
              <a:t>The accessing format will be like this.</a:t>
            </a:r>
            <a:br>
              <a:rPr lang="en-US" dirty="0" smtClean="0"/>
            </a:br>
            <a:r>
              <a:rPr lang="en-US" dirty="0" smtClean="0"/>
              <a:t/>
            </a:r>
            <a:br>
              <a:rPr lang="en-US" dirty="0" smtClean="0"/>
            </a:br>
            <a:r>
              <a:rPr lang="en-US" dirty="0" smtClean="0"/>
              <a:t>[Server Name].  Database Name. Table Name</a:t>
            </a:r>
            <a:br>
              <a:rPr lang="en-US" dirty="0" smtClean="0"/>
            </a:br>
            <a:r>
              <a:rPr lang="en-US" dirty="0" smtClean="0"/>
              <a:t/>
            </a:r>
            <a:br>
              <a:rPr lang="en-US" dirty="0" smtClean="0"/>
            </a:br>
            <a:r>
              <a:rPr lang="en-US" dirty="0" smtClean="0"/>
              <a:t>When we execute the view if it is not linked with the current server then it will ask us to link the external server.</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70000" lnSpcReduction="20000"/>
          </a:bodyPr>
          <a:lstStyle/>
          <a:p>
            <a:r>
              <a:rPr lang="en-US" dirty="0" smtClean="0"/>
              <a:t>Syntax:</a:t>
            </a:r>
          </a:p>
          <a:p>
            <a:pPr lvl="1"/>
            <a:r>
              <a:rPr lang="en-US" dirty="0" smtClean="0"/>
              <a:t>CREATE VIEW  </a:t>
            </a:r>
            <a:r>
              <a:rPr lang="en-US" dirty="0" err="1" smtClean="0"/>
              <a:t>View_Name</a:t>
            </a:r>
            <a:r>
              <a:rPr lang="en-US" dirty="0" smtClean="0"/>
              <a:t/>
            </a:r>
            <a:br>
              <a:rPr lang="en-US" dirty="0" smtClean="0"/>
            </a:br>
            <a:r>
              <a:rPr lang="en-US" dirty="0" smtClean="0"/>
              <a:t/>
            </a:r>
            <a:br>
              <a:rPr lang="en-US" dirty="0" smtClean="0"/>
            </a:br>
            <a:r>
              <a:rPr lang="en-US" dirty="0" smtClean="0"/>
              <a:t>WITH ENCRYPTION</a:t>
            </a:r>
            <a:br>
              <a:rPr lang="en-US" dirty="0" smtClean="0"/>
            </a:br>
            <a:r>
              <a:rPr lang="en-US" dirty="0" smtClean="0"/>
              <a:t/>
            </a:r>
            <a:br>
              <a:rPr lang="en-US" dirty="0" smtClean="0"/>
            </a:br>
            <a:r>
              <a:rPr lang="en-US" dirty="0" smtClean="0"/>
              <a:t>WITH SCHEMA BINDING</a:t>
            </a:r>
            <a:br>
              <a:rPr lang="en-US" dirty="0" smtClean="0"/>
            </a:br>
            <a:r>
              <a:rPr lang="en-US" dirty="0" smtClean="0"/>
              <a:t/>
            </a:r>
            <a:br>
              <a:rPr lang="en-US" dirty="0" smtClean="0"/>
            </a:br>
            <a:r>
              <a:rPr lang="en-US" dirty="0" smtClean="0"/>
              <a:t>AS</a:t>
            </a:r>
            <a:br>
              <a:rPr lang="en-US" dirty="0" smtClean="0"/>
            </a:br>
            <a:r>
              <a:rPr lang="en-US" dirty="0" smtClean="0"/>
              <a:t/>
            </a:r>
            <a:br>
              <a:rPr lang="en-US" dirty="0" smtClean="0"/>
            </a:br>
            <a:r>
              <a:rPr lang="en-US" dirty="0" smtClean="0"/>
              <a:t>SELECT statement</a:t>
            </a:r>
          </a:p>
          <a:p>
            <a:pPr lvl="1"/>
            <a:endParaRPr lang="en-US" dirty="0" smtClean="0"/>
          </a:p>
          <a:p>
            <a:pPr lvl="1"/>
            <a:r>
              <a:rPr lang="en-US" dirty="0" smtClean="0"/>
              <a:t>WITH ENCRYPTION  use to create views with encrypt </a:t>
            </a:r>
            <a:r>
              <a:rPr lang="en-US" dirty="0" smtClean="0"/>
              <a:t>format</a:t>
            </a:r>
          </a:p>
          <a:p>
            <a:pPr lvl="1"/>
            <a:r>
              <a:rPr lang="en-US" dirty="0" smtClean="0"/>
              <a:t>This option provide security to the business logic, this option can be applied with stored procedures, functions and triggers</a:t>
            </a:r>
            <a:endParaRPr lang="en-US" dirty="0" smtClean="0"/>
          </a:p>
          <a:p>
            <a:pPr lvl="1"/>
            <a:r>
              <a:rPr lang="en-US" dirty="0" smtClean="0"/>
              <a:t>WITH SCHEMA BINDING  is allow the developers to create permanent views</a:t>
            </a:r>
          </a:p>
          <a:p>
            <a:pPr lvl="1"/>
            <a:r>
              <a:rPr lang="en-US" dirty="0" smtClean="0"/>
              <a:t>WITH ENCRYPTION , WITH SCHEMA BINDING  are optional</a:t>
            </a:r>
            <a:br>
              <a:rPr lang="en-US" dirty="0" smtClean="0"/>
            </a:b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70000" lnSpcReduction="20000"/>
          </a:bodyPr>
          <a:lstStyle/>
          <a:p>
            <a:r>
              <a:rPr lang="en-US" dirty="0" smtClean="0">
                <a:solidFill>
                  <a:srgbClr val="C00000"/>
                </a:solidFill>
              </a:rPr>
              <a:t>Types of Views:</a:t>
            </a:r>
          </a:p>
          <a:p>
            <a:pPr lvl="1"/>
            <a:r>
              <a:rPr lang="en-US" dirty="0" smtClean="0">
                <a:solidFill>
                  <a:srgbClr val="C00000"/>
                </a:solidFill>
              </a:rPr>
              <a:t>Views are 3 types</a:t>
            </a:r>
          </a:p>
          <a:p>
            <a:pPr lvl="2" fontAlgn="t"/>
            <a:r>
              <a:rPr lang="en-US" dirty="0" smtClean="0">
                <a:solidFill>
                  <a:srgbClr val="333333"/>
                </a:solidFill>
              </a:rPr>
              <a:t>Normal or Standard view </a:t>
            </a:r>
            <a:endParaRPr lang="en-US" sz="3100" dirty="0" smtClean="0">
              <a:solidFill>
                <a:srgbClr val="333333"/>
              </a:solidFill>
            </a:endParaRPr>
          </a:p>
          <a:p>
            <a:pPr lvl="2" fontAlgn="t"/>
            <a:r>
              <a:rPr lang="en-US" dirty="0" smtClean="0">
                <a:solidFill>
                  <a:srgbClr val="333333"/>
                </a:solidFill>
              </a:rPr>
              <a:t>Indexed or permanent view </a:t>
            </a:r>
            <a:endParaRPr lang="en-US" sz="3100" dirty="0" smtClean="0">
              <a:solidFill>
                <a:srgbClr val="333333"/>
              </a:solidFill>
            </a:endParaRPr>
          </a:p>
          <a:p>
            <a:pPr lvl="2" fontAlgn="t"/>
            <a:r>
              <a:rPr lang="en-US" dirty="0" smtClean="0">
                <a:solidFill>
                  <a:srgbClr val="333333"/>
                </a:solidFill>
              </a:rPr>
              <a:t>Partitioned view</a:t>
            </a:r>
          </a:p>
          <a:p>
            <a:pPr>
              <a:buClr>
                <a:srgbClr val="0BD0D9"/>
              </a:buClr>
            </a:pPr>
            <a:r>
              <a:rPr lang="en-US" dirty="0" smtClean="0">
                <a:solidFill>
                  <a:srgbClr val="C00000"/>
                </a:solidFill>
              </a:rPr>
              <a:t>Normal or Standard view: </a:t>
            </a:r>
            <a:endParaRPr lang="en-US" sz="3600" dirty="0" smtClean="0">
              <a:solidFill>
                <a:srgbClr val="C00000"/>
              </a:solidFill>
            </a:endParaRPr>
          </a:p>
          <a:p>
            <a:pPr lvl="1">
              <a:buClr>
                <a:srgbClr val="0BD0D9"/>
              </a:buClr>
            </a:pPr>
            <a:r>
              <a:rPr lang="en-US" dirty="0" smtClean="0">
                <a:solidFill>
                  <a:srgbClr val="333333"/>
                </a:solidFill>
              </a:rPr>
              <a:t>This view is most frequently used by the developers. </a:t>
            </a:r>
          </a:p>
          <a:p>
            <a:pPr lvl="1">
              <a:buClr>
                <a:srgbClr val="0BD0D9"/>
              </a:buClr>
            </a:pPr>
            <a:r>
              <a:rPr lang="en-US" dirty="0" smtClean="0">
                <a:solidFill>
                  <a:srgbClr val="333333"/>
                </a:solidFill>
              </a:rPr>
              <a:t>When create the view the schema will be stored an object in the database.</a:t>
            </a:r>
          </a:p>
          <a:p>
            <a:pPr lvl="1">
              <a:buClr>
                <a:srgbClr val="0BD0D9"/>
              </a:buClr>
            </a:pPr>
            <a:r>
              <a:rPr lang="en-US" dirty="0" smtClean="0">
                <a:solidFill>
                  <a:srgbClr val="333333"/>
                </a:solidFill>
              </a:rPr>
              <a:t>When we retrieve the content from this virtual table, it will be executed the schema and stored the data or retrieve the data from the parent table</a:t>
            </a:r>
          </a:p>
          <a:p>
            <a:pPr lvl="2" fontAlgn="t"/>
            <a:endParaRPr lang="en-US" sz="3100" dirty="0" smtClean="0"/>
          </a:p>
          <a:p>
            <a:pPr lvl="1">
              <a:buNone/>
            </a:pP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92500" lnSpcReduction="10000"/>
          </a:bodyPr>
          <a:lstStyle/>
          <a:p>
            <a:r>
              <a:rPr lang="en-US" sz="2800" dirty="0" smtClean="0">
                <a:solidFill>
                  <a:srgbClr val="0000FF"/>
                </a:solidFill>
                <a:latin typeface="Courier New"/>
                <a:ea typeface="Times New Roman"/>
              </a:rPr>
              <a:t>CREATE</a:t>
            </a:r>
            <a:r>
              <a:rPr lang="en-US" sz="2800" dirty="0" smtClean="0">
                <a:latin typeface="Courier New"/>
                <a:ea typeface="Times New Roman"/>
              </a:rPr>
              <a:t> </a:t>
            </a:r>
            <a:r>
              <a:rPr lang="en-US" sz="2800" dirty="0" smtClean="0">
                <a:solidFill>
                  <a:srgbClr val="0000FF"/>
                </a:solidFill>
                <a:latin typeface="Courier New"/>
                <a:ea typeface="Times New Roman"/>
              </a:rPr>
              <a:t>VIEW</a:t>
            </a:r>
            <a:r>
              <a:rPr lang="en-US" sz="2800" dirty="0" smtClean="0">
                <a:latin typeface="Courier New"/>
                <a:ea typeface="Times New Roman"/>
              </a:rPr>
              <a:t> [DBO]</a:t>
            </a:r>
            <a:r>
              <a:rPr lang="en-US" sz="2800" dirty="0" smtClean="0">
                <a:solidFill>
                  <a:srgbClr val="808080"/>
                </a:solidFill>
                <a:latin typeface="Courier New"/>
                <a:ea typeface="Times New Roman"/>
              </a:rPr>
              <a:t>.</a:t>
            </a:r>
            <a:r>
              <a:rPr lang="en-US" sz="2800" dirty="0" smtClean="0">
                <a:latin typeface="Courier New"/>
                <a:ea typeface="Times New Roman"/>
              </a:rPr>
              <a:t>vw_ViewProducts</a:t>
            </a:r>
            <a:br>
              <a:rPr lang="en-US" sz="2800" dirty="0" smtClean="0">
                <a:latin typeface="Courier New"/>
                <a:ea typeface="Times New Roman"/>
              </a:rPr>
            </a:br>
            <a:r>
              <a:rPr lang="en-US" sz="2800" dirty="0" smtClean="0">
                <a:solidFill>
                  <a:srgbClr val="0000FF"/>
                </a:solidFill>
                <a:latin typeface="Courier New"/>
                <a:ea typeface="Times New Roman"/>
              </a:rPr>
              <a:t>AS</a:t>
            </a:r>
            <a:br>
              <a:rPr lang="en-US" sz="2800" dirty="0" smtClean="0">
                <a:solidFill>
                  <a:srgbClr val="0000FF"/>
                </a:solidFill>
                <a:latin typeface="Courier New"/>
                <a:ea typeface="Times New Roman"/>
              </a:rPr>
            </a:br>
            <a:r>
              <a:rPr lang="en-US" sz="2800" dirty="0" smtClean="0">
                <a:latin typeface="Courier New"/>
                <a:ea typeface="Times New Roman"/>
              </a:rPr>
              <a:t> </a:t>
            </a:r>
            <a:r>
              <a:rPr lang="en-US" sz="2800" dirty="0" smtClean="0">
                <a:solidFill>
                  <a:srgbClr val="0000FF"/>
                </a:solidFill>
                <a:latin typeface="Courier New"/>
                <a:ea typeface="Times New Roman"/>
              </a:rPr>
              <a:t>SELECT</a:t>
            </a:r>
            <a:r>
              <a:rPr lang="en-US" sz="2800" dirty="0" smtClean="0">
                <a:latin typeface="Courier New"/>
                <a:ea typeface="Times New Roman"/>
              </a:rPr>
              <a:t> </a:t>
            </a:r>
            <a:br>
              <a:rPr lang="en-US" sz="2800" dirty="0" smtClean="0">
                <a:latin typeface="Courier New"/>
                <a:ea typeface="Times New Roman"/>
              </a:rPr>
            </a:br>
            <a:r>
              <a:rPr lang="en-US" sz="2800" dirty="0" smtClean="0">
                <a:latin typeface="Courier New"/>
                <a:ea typeface="Times New Roman"/>
              </a:rPr>
              <a:t>    ProductID</a:t>
            </a:r>
            <a:r>
              <a:rPr lang="en-US" sz="2800" dirty="0" smtClean="0">
                <a:solidFill>
                  <a:srgbClr val="808080"/>
                </a:solidFill>
                <a:latin typeface="Courier New"/>
                <a:ea typeface="Times New Roman"/>
              </a:rPr>
              <a:t>,</a:t>
            </a:r>
            <a:r>
              <a:rPr lang="en-US" sz="2800" dirty="0" smtClean="0">
                <a:latin typeface="Courier New"/>
                <a:ea typeface="Times New Roman"/>
              </a:rPr>
              <a:t>ProductName</a:t>
            </a:r>
            <a:r>
              <a:rPr lang="en-US" sz="2800" dirty="0" smtClean="0">
                <a:solidFill>
                  <a:srgbClr val="808080"/>
                </a:solidFill>
                <a:latin typeface="Courier New"/>
                <a:ea typeface="Times New Roman"/>
              </a:rPr>
              <a:t>,</a:t>
            </a:r>
            <a:r>
              <a:rPr lang="en-US" sz="2800" dirty="0" smtClean="0">
                <a:latin typeface="Courier New"/>
                <a:ea typeface="Times New Roman"/>
              </a:rPr>
              <a:t>SupplierID</a:t>
            </a:r>
            <a:r>
              <a:rPr lang="en-US" sz="2800" dirty="0" smtClean="0">
                <a:solidFill>
                  <a:srgbClr val="808080"/>
                </a:solidFill>
                <a:latin typeface="Courier New"/>
                <a:ea typeface="Times New Roman"/>
              </a:rPr>
              <a:t>,</a:t>
            </a:r>
            <a:r>
              <a:rPr lang="en-US" sz="2800" dirty="0" smtClean="0">
                <a:latin typeface="Courier New"/>
                <a:ea typeface="Times New Roman"/>
              </a:rPr>
              <a:t>CategoryID</a:t>
            </a:r>
            <a:r>
              <a:rPr lang="en-US" sz="2800" dirty="0" smtClean="0">
                <a:solidFill>
                  <a:srgbClr val="808080"/>
                </a:solidFill>
                <a:latin typeface="Courier New"/>
                <a:ea typeface="Times New Roman"/>
              </a:rPr>
              <a:t>,</a:t>
            </a:r>
            <a:r>
              <a:rPr lang="en-US" sz="2800" dirty="0" smtClean="0">
                <a:latin typeface="Courier New"/>
                <a:ea typeface="Times New Roman"/>
              </a:rPr>
              <a:t>QuantityPerUnit</a:t>
            </a:r>
            <a:r>
              <a:rPr lang="en-US" sz="2800" dirty="0" smtClean="0">
                <a:solidFill>
                  <a:srgbClr val="808080"/>
                </a:solidFill>
                <a:latin typeface="Courier New"/>
                <a:ea typeface="Times New Roman"/>
              </a:rPr>
              <a:t>,</a:t>
            </a:r>
            <a:r>
              <a:rPr lang="en-US" sz="2800" dirty="0" smtClean="0">
                <a:latin typeface="Courier New"/>
                <a:ea typeface="Times New Roman"/>
              </a:rPr>
              <a:t>UnitPrice</a:t>
            </a:r>
            <a:r>
              <a:rPr lang="en-US" sz="2800" dirty="0" smtClean="0">
                <a:solidFill>
                  <a:srgbClr val="808080"/>
                </a:solidFill>
                <a:latin typeface="Courier New"/>
                <a:ea typeface="Times New Roman"/>
              </a:rPr>
              <a:t>,</a:t>
            </a:r>
            <a:r>
              <a:rPr lang="en-US" sz="2800" dirty="0" smtClean="0">
                <a:latin typeface="Courier New"/>
                <a:ea typeface="Times New Roman"/>
              </a:rPr>
              <a:t>UnitsInStock</a:t>
            </a:r>
            <a:r>
              <a:rPr lang="en-US" sz="2800" dirty="0" smtClean="0">
                <a:solidFill>
                  <a:srgbClr val="808080"/>
                </a:solidFill>
                <a:latin typeface="Courier New"/>
                <a:ea typeface="Times New Roman"/>
              </a:rPr>
              <a:t>,</a:t>
            </a:r>
            <a:r>
              <a:rPr lang="en-US" sz="2800" dirty="0" smtClean="0">
                <a:latin typeface="Courier New"/>
                <a:ea typeface="Times New Roman"/>
              </a:rPr>
              <a:t>UnitsOnOrder</a:t>
            </a:r>
            <a:r>
              <a:rPr lang="en-US" sz="2800" dirty="0" smtClean="0">
                <a:solidFill>
                  <a:srgbClr val="808080"/>
                </a:solidFill>
                <a:latin typeface="Courier New"/>
                <a:ea typeface="Times New Roman"/>
              </a:rPr>
              <a:t>,</a:t>
            </a:r>
            <a:r>
              <a:rPr lang="en-US" sz="2800" dirty="0" smtClean="0">
                <a:latin typeface="Courier New"/>
                <a:ea typeface="Times New Roman"/>
              </a:rPr>
              <a:t>ReorderLevel</a:t>
            </a:r>
            <a:r>
              <a:rPr lang="en-US" sz="2800" dirty="0" smtClean="0">
                <a:solidFill>
                  <a:srgbClr val="808080"/>
                </a:solidFill>
                <a:latin typeface="Courier New"/>
                <a:ea typeface="Times New Roman"/>
              </a:rPr>
              <a:t>,</a:t>
            </a:r>
            <a:r>
              <a:rPr lang="en-US" sz="2800" dirty="0" smtClean="0">
                <a:latin typeface="Courier New"/>
                <a:ea typeface="Times New Roman"/>
              </a:rPr>
              <a:t>Discontinued</a:t>
            </a:r>
            <a:br>
              <a:rPr lang="en-US" sz="2800" dirty="0" smtClean="0">
                <a:latin typeface="Courier New"/>
                <a:ea typeface="Times New Roman"/>
              </a:rPr>
            </a:br>
            <a:r>
              <a:rPr lang="en-US" sz="2800" dirty="0" smtClean="0">
                <a:latin typeface="Courier New"/>
                <a:ea typeface="Times New Roman"/>
              </a:rPr>
              <a:t> </a:t>
            </a:r>
            <a:r>
              <a:rPr lang="en-US" sz="2800" dirty="0" smtClean="0">
                <a:solidFill>
                  <a:srgbClr val="0000FF"/>
                </a:solidFill>
                <a:latin typeface="Courier New"/>
                <a:ea typeface="Times New Roman"/>
              </a:rPr>
              <a:t>FROM</a:t>
            </a:r>
            <a:r>
              <a:rPr lang="en-US" sz="2800" dirty="0" smtClean="0">
                <a:latin typeface="Courier New"/>
                <a:ea typeface="Times New Roman"/>
              </a:rPr>
              <a:t> Products</a:t>
            </a:r>
            <a:br>
              <a:rPr lang="en-US" sz="2800" dirty="0" smtClean="0">
                <a:latin typeface="Courier New"/>
                <a:ea typeface="Times New Roman"/>
              </a:rPr>
            </a:br>
            <a:r>
              <a:rPr lang="en-US" sz="2800" dirty="0" smtClean="0">
                <a:latin typeface="Courier New"/>
                <a:ea typeface="Times New Roman"/>
              </a:rPr>
              <a:t>GO</a:t>
            </a:r>
            <a:br>
              <a:rPr lang="en-US" sz="2800" dirty="0" smtClean="0">
                <a:latin typeface="Courier New"/>
                <a:ea typeface="Times New Roman"/>
              </a:rPr>
            </a:br>
            <a:r>
              <a:rPr lang="en-US" sz="2800" dirty="0" smtClean="0">
                <a:latin typeface="Courier New"/>
                <a:ea typeface="Times New Roman"/>
              </a:rPr>
              <a:t> </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533400" y="1447800"/>
            <a:ext cx="8153400" cy="4876800"/>
          </a:xfrm>
        </p:spPr>
        <p:txBody>
          <a:bodyPr>
            <a:normAutofit fontScale="62500" lnSpcReduction="20000"/>
          </a:bodyPr>
          <a:lstStyle/>
          <a:p>
            <a:pPr>
              <a:buNone/>
            </a:pPr>
            <a:r>
              <a:rPr lang="en-US" sz="2800" dirty="0" smtClean="0">
                <a:solidFill>
                  <a:srgbClr val="008000"/>
                </a:solidFill>
                <a:latin typeface="Courier New"/>
                <a:ea typeface="Times New Roman"/>
              </a:rPr>
              <a:t>	--SELECT</a:t>
            </a:r>
          </a:p>
          <a:p>
            <a:pPr>
              <a:buNone/>
            </a:pPr>
            <a:endParaRPr lang="en-US" sz="2800" dirty="0" smtClean="0">
              <a:solidFill>
                <a:srgbClr val="0000FF"/>
              </a:solidFill>
              <a:latin typeface="Courier New"/>
              <a:ea typeface="Times New Roman"/>
            </a:endParaRPr>
          </a:p>
          <a:p>
            <a:pPr>
              <a:buNone/>
            </a:pPr>
            <a:r>
              <a:rPr lang="en-US" sz="2800" dirty="0" smtClean="0">
                <a:solidFill>
                  <a:srgbClr val="0000FF"/>
                </a:solidFill>
                <a:latin typeface="Courier New"/>
                <a:ea typeface="Times New Roman"/>
              </a:rPr>
              <a:t>	SELECT</a:t>
            </a:r>
            <a:r>
              <a:rPr lang="en-US" sz="2800" dirty="0" smtClean="0">
                <a:latin typeface="Courier New"/>
                <a:ea typeface="Times New Roman"/>
              </a:rPr>
              <a:t> </a:t>
            </a:r>
            <a:r>
              <a:rPr lang="en-US" sz="2800" dirty="0" smtClean="0">
                <a:solidFill>
                  <a:srgbClr val="808080"/>
                </a:solidFill>
                <a:latin typeface="Courier New"/>
                <a:ea typeface="Times New Roman"/>
              </a:rPr>
              <a:t>*</a:t>
            </a:r>
            <a:r>
              <a:rPr lang="en-US" sz="2800" dirty="0" smtClean="0">
                <a:latin typeface="Courier New"/>
                <a:ea typeface="Times New Roman"/>
              </a:rPr>
              <a:t> </a:t>
            </a:r>
            <a:r>
              <a:rPr lang="en-US" sz="2800" dirty="0" smtClean="0">
                <a:solidFill>
                  <a:srgbClr val="0000FF"/>
                </a:solidFill>
                <a:latin typeface="Courier New"/>
                <a:ea typeface="Times New Roman"/>
              </a:rPr>
              <a:t>FROM</a:t>
            </a:r>
            <a:r>
              <a:rPr lang="en-US" sz="2800" dirty="0" smtClean="0">
                <a:latin typeface="Courier New"/>
                <a:ea typeface="Times New Roman"/>
              </a:rPr>
              <a:t> [DBO]</a:t>
            </a:r>
            <a:r>
              <a:rPr lang="en-US" sz="2800" dirty="0" smtClean="0">
                <a:solidFill>
                  <a:srgbClr val="808080"/>
                </a:solidFill>
                <a:latin typeface="Courier New"/>
                <a:ea typeface="Times New Roman"/>
              </a:rPr>
              <a:t>.</a:t>
            </a:r>
            <a:r>
              <a:rPr lang="en-US" sz="2800" dirty="0" smtClean="0">
                <a:latin typeface="Courier New"/>
                <a:ea typeface="Times New Roman"/>
              </a:rPr>
              <a:t>vw_ViewProducts</a:t>
            </a:r>
          </a:p>
          <a:p>
            <a:pPr>
              <a:buNone/>
            </a:pPr>
            <a:r>
              <a:rPr lang="en-US" sz="2800" dirty="0" smtClean="0">
                <a:latin typeface="Courier New"/>
                <a:ea typeface="Times New Roman"/>
              </a:rPr>
              <a:t/>
            </a:r>
            <a:br>
              <a:rPr lang="en-US" sz="2800" dirty="0" smtClean="0">
                <a:latin typeface="Courier New"/>
                <a:ea typeface="Times New Roman"/>
              </a:rPr>
            </a:br>
            <a:r>
              <a:rPr lang="en-US" sz="2800" dirty="0" smtClean="0">
                <a:solidFill>
                  <a:srgbClr val="008000"/>
                </a:solidFill>
                <a:latin typeface="Courier New"/>
                <a:ea typeface="Times New Roman"/>
              </a:rPr>
              <a:t>--INSERT</a:t>
            </a:r>
          </a:p>
          <a:p>
            <a:pPr>
              <a:buNone/>
            </a:pPr>
            <a:r>
              <a:rPr lang="en-US" sz="2800" dirty="0" smtClean="0">
                <a:solidFill>
                  <a:srgbClr val="008000"/>
                </a:solidFill>
                <a:latin typeface="Courier New"/>
                <a:ea typeface="Times New Roman"/>
              </a:rPr>
              <a:t/>
            </a:r>
            <a:br>
              <a:rPr lang="en-US" sz="2800" dirty="0" smtClean="0">
                <a:solidFill>
                  <a:srgbClr val="008000"/>
                </a:solidFill>
                <a:latin typeface="Courier New"/>
                <a:ea typeface="Times New Roman"/>
              </a:rPr>
            </a:br>
            <a:r>
              <a:rPr lang="en-US" sz="2800" dirty="0" smtClean="0">
                <a:solidFill>
                  <a:srgbClr val="0000FF"/>
                </a:solidFill>
                <a:latin typeface="Courier New"/>
                <a:ea typeface="Times New Roman"/>
              </a:rPr>
              <a:t>INSERT</a:t>
            </a:r>
            <a:r>
              <a:rPr lang="en-US" sz="2800" dirty="0" smtClean="0">
                <a:latin typeface="Courier New"/>
                <a:ea typeface="Times New Roman"/>
              </a:rPr>
              <a:t> </a:t>
            </a:r>
            <a:r>
              <a:rPr lang="en-US" sz="2800" dirty="0" smtClean="0">
                <a:solidFill>
                  <a:srgbClr val="0000FF"/>
                </a:solidFill>
                <a:latin typeface="Courier New"/>
                <a:ea typeface="Times New Roman"/>
              </a:rPr>
              <a:t>INTO</a:t>
            </a:r>
            <a:r>
              <a:rPr lang="en-US" sz="2800" dirty="0" smtClean="0">
                <a:latin typeface="Courier New"/>
                <a:ea typeface="Times New Roman"/>
              </a:rPr>
              <a:t> [DBO]</a:t>
            </a:r>
            <a:r>
              <a:rPr lang="en-US" sz="2800" dirty="0" smtClean="0">
                <a:solidFill>
                  <a:srgbClr val="808080"/>
                </a:solidFill>
                <a:latin typeface="Courier New"/>
                <a:ea typeface="Times New Roman"/>
              </a:rPr>
              <a:t>.</a:t>
            </a:r>
            <a:r>
              <a:rPr lang="en-US" sz="2800" dirty="0" smtClean="0">
                <a:latin typeface="Courier New"/>
                <a:ea typeface="Times New Roman"/>
              </a:rPr>
              <a:t>vw_ViewProducts</a:t>
            </a:r>
            <a:r>
              <a:rPr lang="en-US" sz="2800" dirty="0" smtClean="0">
                <a:solidFill>
                  <a:srgbClr val="808080"/>
                </a:solidFill>
                <a:latin typeface="Courier New"/>
                <a:ea typeface="Times New Roman"/>
              </a:rPr>
              <a:t>(</a:t>
            </a:r>
            <a:r>
              <a:rPr lang="en-US" sz="2800" dirty="0" smtClean="0">
                <a:latin typeface="Courier New"/>
                <a:ea typeface="Times New Roman"/>
              </a:rPr>
              <a:t>ProductName</a:t>
            </a:r>
            <a:r>
              <a:rPr lang="en-US" sz="2800" dirty="0" smtClean="0">
                <a:solidFill>
                  <a:srgbClr val="808080"/>
                </a:solidFill>
                <a:latin typeface="Courier New"/>
                <a:ea typeface="Times New Roman"/>
              </a:rPr>
              <a:t>,</a:t>
            </a:r>
            <a:r>
              <a:rPr lang="en-US" sz="2800" dirty="0" smtClean="0">
                <a:latin typeface="Courier New"/>
                <a:ea typeface="Times New Roman"/>
              </a:rPr>
              <a:t>SupplierID</a:t>
            </a:r>
            <a:r>
              <a:rPr lang="en-US" sz="2800" dirty="0" smtClean="0">
                <a:solidFill>
                  <a:srgbClr val="808080"/>
                </a:solidFill>
                <a:latin typeface="Courier New"/>
                <a:ea typeface="Times New Roman"/>
              </a:rPr>
              <a:t>,</a:t>
            </a:r>
            <a:r>
              <a:rPr lang="en-US" sz="2800" dirty="0" smtClean="0">
                <a:latin typeface="Courier New"/>
                <a:ea typeface="Times New Roman"/>
              </a:rPr>
              <a:t>CategoryID</a:t>
            </a:r>
            <a:r>
              <a:rPr lang="en-US" sz="2800" dirty="0" smtClean="0">
                <a:solidFill>
                  <a:srgbClr val="808080"/>
                </a:solidFill>
                <a:latin typeface="Courier New"/>
                <a:ea typeface="Times New Roman"/>
              </a:rPr>
              <a:t>,</a:t>
            </a:r>
            <a:r>
              <a:rPr lang="en-US" sz="2800" dirty="0" smtClean="0">
                <a:latin typeface="Courier New"/>
                <a:ea typeface="Times New Roman"/>
              </a:rPr>
              <a:t>QuantityPerUnit</a:t>
            </a:r>
            <a:r>
              <a:rPr lang="en-US" sz="2800" dirty="0" smtClean="0">
                <a:solidFill>
                  <a:srgbClr val="808080"/>
                </a:solidFill>
                <a:latin typeface="Courier New"/>
                <a:ea typeface="Times New Roman"/>
              </a:rPr>
              <a:t>,</a:t>
            </a:r>
            <a:r>
              <a:rPr lang="en-US" sz="2800" dirty="0" smtClean="0">
                <a:latin typeface="Courier New"/>
                <a:ea typeface="Times New Roman"/>
              </a:rPr>
              <a:t>UnitPrice</a:t>
            </a:r>
            <a:r>
              <a:rPr lang="en-US" sz="2800" dirty="0" smtClean="0">
                <a:solidFill>
                  <a:srgbClr val="808080"/>
                </a:solidFill>
                <a:latin typeface="Courier New"/>
                <a:ea typeface="Times New Roman"/>
              </a:rPr>
              <a:t>,</a:t>
            </a:r>
            <a:r>
              <a:rPr lang="en-US" sz="2800" dirty="0" smtClean="0">
                <a:latin typeface="Courier New"/>
                <a:ea typeface="Times New Roman"/>
              </a:rPr>
              <a:t>UnitsInStock</a:t>
            </a:r>
            <a:r>
              <a:rPr lang="en-US" sz="2800" dirty="0" smtClean="0">
                <a:solidFill>
                  <a:srgbClr val="808080"/>
                </a:solidFill>
                <a:latin typeface="Courier New"/>
                <a:ea typeface="Times New Roman"/>
              </a:rPr>
              <a:t>,</a:t>
            </a:r>
            <a:r>
              <a:rPr lang="en-US" sz="2800" dirty="0" smtClean="0">
                <a:latin typeface="Courier New"/>
                <a:ea typeface="Times New Roman"/>
              </a:rPr>
              <a:t>UnitsOnOrder</a:t>
            </a:r>
            <a:r>
              <a:rPr lang="en-US" sz="2800" dirty="0" smtClean="0">
                <a:solidFill>
                  <a:srgbClr val="808080"/>
                </a:solidFill>
                <a:latin typeface="Courier New"/>
                <a:ea typeface="Times New Roman"/>
              </a:rPr>
              <a:t>,</a:t>
            </a:r>
            <a:r>
              <a:rPr lang="en-US" sz="2800" dirty="0" smtClean="0">
                <a:latin typeface="Courier New"/>
                <a:ea typeface="Times New Roman"/>
              </a:rPr>
              <a:t>ReorderLevel</a:t>
            </a:r>
            <a:r>
              <a:rPr lang="en-US" sz="2800" dirty="0" smtClean="0">
                <a:solidFill>
                  <a:srgbClr val="808080"/>
                </a:solidFill>
                <a:latin typeface="Courier New"/>
                <a:ea typeface="Times New Roman"/>
              </a:rPr>
              <a:t>,</a:t>
            </a:r>
            <a:r>
              <a:rPr lang="en-US" sz="2800" dirty="0" smtClean="0">
                <a:latin typeface="Courier New"/>
                <a:ea typeface="Times New Roman"/>
              </a:rPr>
              <a:t>Discontinued</a:t>
            </a:r>
            <a:r>
              <a:rPr lang="en-US" sz="2800" dirty="0" smtClean="0">
                <a:solidFill>
                  <a:srgbClr val="808080"/>
                </a:solidFill>
                <a:latin typeface="Courier New"/>
                <a:ea typeface="Times New Roman"/>
              </a:rPr>
              <a:t>)</a:t>
            </a:r>
            <a:br>
              <a:rPr lang="en-US" sz="2800" dirty="0" smtClean="0">
                <a:solidFill>
                  <a:srgbClr val="808080"/>
                </a:solidFill>
                <a:latin typeface="Courier New"/>
                <a:ea typeface="Times New Roman"/>
              </a:rPr>
            </a:br>
            <a:r>
              <a:rPr lang="en-US" sz="2800" dirty="0" smtClean="0">
                <a:solidFill>
                  <a:srgbClr val="0000FF"/>
                </a:solidFill>
                <a:latin typeface="Courier New"/>
                <a:ea typeface="Times New Roman"/>
              </a:rPr>
              <a:t>VALUES</a:t>
            </a:r>
            <a:r>
              <a:rPr lang="en-US" sz="2800" dirty="0" smtClean="0">
                <a:solidFill>
                  <a:srgbClr val="808080"/>
                </a:solidFill>
                <a:latin typeface="Courier New"/>
                <a:ea typeface="Times New Roman"/>
              </a:rPr>
              <a:t>(</a:t>
            </a:r>
            <a:r>
              <a:rPr lang="en-US" sz="2800" dirty="0" smtClean="0">
                <a:solidFill>
                  <a:srgbClr val="FF0000"/>
                </a:solidFill>
                <a:latin typeface="Courier New"/>
                <a:ea typeface="Times New Roman"/>
              </a:rPr>
              <a:t>'Test View'</a:t>
            </a:r>
            <a:r>
              <a:rPr lang="en-US" sz="2800" dirty="0" smtClean="0">
                <a:solidFill>
                  <a:srgbClr val="808080"/>
                </a:solidFill>
                <a:latin typeface="Courier New"/>
                <a:ea typeface="Times New Roman"/>
              </a:rPr>
              <a:t>,</a:t>
            </a:r>
            <a:r>
              <a:rPr lang="en-US" sz="2800" dirty="0" smtClean="0">
                <a:latin typeface="Courier New"/>
                <a:ea typeface="Times New Roman"/>
              </a:rPr>
              <a:t>1</a:t>
            </a:r>
            <a:r>
              <a:rPr lang="en-US" sz="2800" dirty="0" smtClean="0">
                <a:solidFill>
                  <a:srgbClr val="808080"/>
                </a:solidFill>
                <a:latin typeface="Courier New"/>
                <a:ea typeface="Times New Roman"/>
              </a:rPr>
              <a:t>,</a:t>
            </a:r>
            <a:r>
              <a:rPr lang="en-US" sz="2800" dirty="0" smtClean="0">
                <a:latin typeface="Courier New"/>
                <a:ea typeface="Times New Roman"/>
              </a:rPr>
              <a:t>2</a:t>
            </a:r>
            <a:r>
              <a:rPr lang="en-US" sz="2800" dirty="0" smtClean="0">
                <a:solidFill>
                  <a:srgbClr val="808080"/>
                </a:solidFill>
                <a:latin typeface="Courier New"/>
                <a:ea typeface="Times New Roman"/>
              </a:rPr>
              <a:t>,</a:t>
            </a:r>
            <a:r>
              <a:rPr lang="en-US" sz="2800" dirty="0" smtClean="0">
                <a:solidFill>
                  <a:srgbClr val="FF0000"/>
                </a:solidFill>
                <a:latin typeface="Courier New"/>
                <a:ea typeface="Times New Roman"/>
              </a:rPr>
              <a:t>'100 per bag'</a:t>
            </a:r>
            <a:r>
              <a:rPr lang="en-US" sz="2800" dirty="0" smtClean="0">
                <a:solidFill>
                  <a:srgbClr val="808080"/>
                </a:solidFill>
                <a:latin typeface="Courier New"/>
                <a:ea typeface="Times New Roman"/>
              </a:rPr>
              <a:t>,</a:t>
            </a:r>
            <a:r>
              <a:rPr lang="en-US" sz="2800" dirty="0" smtClean="0">
                <a:latin typeface="Courier New"/>
                <a:ea typeface="Times New Roman"/>
              </a:rPr>
              <a:t>25.45</a:t>
            </a:r>
            <a:r>
              <a:rPr lang="en-US" sz="2800" dirty="0" smtClean="0">
                <a:solidFill>
                  <a:srgbClr val="808080"/>
                </a:solidFill>
                <a:latin typeface="Courier New"/>
                <a:ea typeface="Times New Roman"/>
              </a:rPr>
              <a:t>,</a:t>
            </a:r>
            <a:r>
              <a:rPr lang="en-US" sz="2800" dirty="0" smtClean="0">
                <a:latin typeface="Courier New"/>
                <a:ea typeface="Times New Roman"/>
              </a:rPr>
              <a:t>89</a:t>
            </a:r>
            <a:r>
              <a:rPr lang="en-US" sz="2800" dirty="0" smtClean="0">
                <a:solidFill>
                  <a:srgbClr val="808080"/>
                </a:solidFill>
                <a:latin typeface="Courier New"/>
                <a:ea typeface="Times New Roman"/>
              </a:rPr>
              <a:t>,</a:t>
            </a:r>
            <a:r>
              <a:rPr lang="en-US" sz="2800" dirty="0" smtClean="0">
                <a:latin typeface="Courier New"/>
                <a:ea typeface="Times New Roman"/>
              </a:rPr>
              <a:t>57</a:t>
            </a:r>
            <a:r>
              <a:rPr lang="en-US" sz="2800" dirty="0" smtClean="0">
                <a:solidFill>
                  <a:srgbClr val="808080"/>
                </a:solidFill>
                <a:latin typeface="Courier New"/>
                <a:ea typeface="Times New Roman"/>
              </a:rPr>
              <a:t>,</a:t>
            </a:r>
            <a:r>
              <a:rPr lang="en-US" sz="2800" dirty="0" smtClean="0">
                <a:latin typeface="Courier New"/>
                <a:ea typeface="Times New Roman"/>
              </a:rPr>
              <a:t>15</a:t>
            </a:r>
            <a:r>
              <a:rPr lang="en-US" sz="2800" dirty="0" smtClean="0">
                <a:solidFill>
                  <a:srgbClr val="808080"/>
                </a:solidFill>
                <a:latin typeface="Courier New"/>
                <a:ea typeface="Times New Roman"/>
              </a:rPr>
              <a:t>,</a:t>
            </a:r>
            <a:r>
              <a:rPr lang="en-US" sz="2800" dirty="0" smtClean="0">
                <a:latin typeface="Courier New"/>
                <a:ea typeface="Times New Roman"/>
              </a:rPr>
              <a:t>0</a:t>
            </a:r>
            <a:r>
              <a:rPr lang="en-US" sz="2800" dirty="0" smtClean="0">
                <a:solidFill>
                  <a:srgbClr val="808080"/>
                </a:solidFill>
                <a:latin typeface="Courier New"/>
                <a:ea typeface="Times New Roman"/>
              </a:rPr>
              <a:t>)</a:t>
            </a:r>
          </a:p>
          <a:p>
            <a:pPr>
              <a:buNone/>
            </a:pPr>
            <a:r>
              <a:rPr lang="en-US" sz="2800" dirty="0" smtClean="0">
                <a:solidFill>
                  <a:srgbClr val="808080"/>
                </a:solidFill>
                <a:latin typeface="Courier New"/>
                <a:ea typeface="Times New Roman"/>
              </a:rPr>
              <a:t/>
            </a:r>
            <a:br>
              <a:rPr lang="en-US" sz="2800" dirty="0" smtClean="0">
                <a:solidFill>
                  <a:srgbClr val="808080"/>
                </a:solidFill>
                <a:latin typeface="Courier New"/>
                <a:ea typeface="Times New Roman"/>
              </a:rPr>
            </a:br>
            <a:r>
              <a:rPr lang="en-US" sz="2800" dirty="0" smtClean="0">
                <a:solidFill>
                  <a:srgbClr val="008000"/>
                </a:solidFill>
                <a:latin typeface="Courier New"/>
                <a:ea typeface="Times New Roman"/>
              </a:rPr>
              <a:t>--DELETE</a:t>
            </a:r>
            <a:br>
              <a:rPr lang="en-US" sz="2800" dirty="0" smtClean="0">
                <a:solidFill>
                  <a:srgbClr val="008000"/>
                </a:solidFill>
                <a:latin typeface="Courier New"/>
                <a:ea typeface="Times New Roman"/>
              </a:rPr>
            </a:br>
            <a:r>
              <a:rPr lang="en-US" sz="2800" dirty="0" smtClean="0">
                <a:solidFill>
                  <a:srgbClr val="0000FF"/>
                </a:solidFill>
                <a:latin typeface="Courier New"/>
                <a:ea typeface="Times New Roman"/>
              </a:rPr>
              <a:t>DELETE</a:t>
            </a:r>
            <a:r>
              <a:rPr lang="en-US" sz="2800" dirty="0" smtClean="0">
                <a:latin typeface="Courier New"/>
                <a:ea typeface="Times New Roman"/>
              </a:rPr>
              <a:t> </a:t>
            </a:r>
            <a:r>
              <a:rPr lang="en-US" sz="2800" dirty="0" smtClean="0">
                <a:solidFill>
                  <a:srgbClr val="0000FF"/>
                </a:solidFill>
                <a:latin typeface="Courier New"/>
                <a:ea typeface="Times New Roman"/>
              </a:rPr>
              <a:t>FROM</a:t>
            </a:r>
            <a:r>
              <a:rPr lang="en-US" sz="2800" dirty="0" smtClean="0">
                <a:latin typeface="Courier New"/>
                <a:ea typeface="Times New Roman"/>
              </a:rPr>
              <a:t> [DBO]</a:t>
            </a:r>
            <a:r>
              <a:rPr lang="en-US" sz="2800" dirty="0" smtClean="0">
                <a:solidFill>
                  <a:srgbClr val="808080"/>
                </a:solidFill>
                <a:latin typeface="Courier New"/>
                <a:ea typeface="Times New Roman"/>
              </a:rPr>
              <a:t>.</a:t>
            </a:r>
            <a:r>
              <a:rPr lang="en-US" sz="2800" dirty="0" smtClean="0">
                <a:latin typeface="Courier New"/>
                <a:ea typeface="Times New Roman"/>
              </a:rPr>
              <a:t>vw_ViewProducts </a:t>
            </a:r>
            <a:r>
              <a:rPr lang="en-US" sz="2800" dirty="0" smtClean="0">
                <a:solidFill>
                  <a:srgbClr val="0000FF"/>
                </a:solidFill>
                <a:latin typeface="Courier New"/>
                <a:ea typeface="Times New Roman"/>
              </a:rPr>
              <a:t>WHERE</a:t>
            </a:r>
            <a:r>
              <a:rPr lang="en-US" sz="2800" dirty="0" smtClean="0">
                <a:latin typeface="Courier New"/>
                <a:ea typeface="Times New Roman"/>
              </a:rPr>
              <a:t> ProductID </a:t>
            </a:r>
            <a:r>
              <a:rPr lang="en-US" sz="2800" dirty="0" smtClean="0">
                <a:solidFill>
                  <a:srgbClr val="808080"/>
                </a:solidFill>
                <a:latin typeface="Courier New"/>
                <a:ea typeface="Times New Roman"/>
              </a:rPr>
              <a:t>=</a:t>
            </a:r>
            <a:r>
              <a:rPr lang="en-US" sz="2800" dirty="0" smtClean="0">
                <a:latin typeface="Courier New"/>
                <a:ea typeface="Times New Roman"/>
              </a:rPr>
              <a:t> 81</a:t>
            </a:r>
            <a:br>
              <a:rPr lang="en-US" sz="2800" dirty="0" smtClean="0">
                <a:latin typeface="Courier New"/>
                <a:ea typeface="Times New Roman"/>
              </a:rPr>
            </a:br>
            <a:r>
              <a:rPr lang="en-US" sz="2800" dirty="0" smtClean="0">
                <a:latin typeface="Courier New"/>
                <a:ea typeface="Times New Roman"/>
              </a:rPr>
              <a:t/>
            </a:r>
            <a:br>
              <a:rPr lang="en-US" sz="2800" dirty="0" smtClean="0">
                <a:latin typeface="Courier New"/>
                <a:ea typeface="Times New Roman"/>
              </a:rPr>
            </a:br>
            <a:r>
              <a:rPr lang="en-US" sz="2800" dirty="0" smtClean="0">
                <a:latin typeface="Courier New"/>
                <a:ea typeface="Times New Roman"/>
              </a:rPr>
              <a:t> </a:t>
            </a:r>
            <a:r>
              <a:rPr lang="en-US" sz="2800" dirty="0" smtClean="0">
                <a:solidFill>
                  <a:srgbClr val="C00000"/>
                </a:solidFill>
                <a:latin typeface="Courier New"/>
                <a:ea typeface="Times New Roman"/>
              </a:rPr>
              <a:t>NOTE: </a:t>
            </a:r>
            <a:r>
              <a:rPr lang="en-US" sz="2800" dirty="0" smtClean="0">
                <a:solidFill>
                  <a:srgbClr val="333333"/>
                </a:solidFill>
                <a:latin typeface="Courier New"/>
                <a:ea typeface="Times New Roman"/>
              </a:rPr>
              <a:t>We</a:t>
            </a:r>
            <a:r>
              <a:rPr lang="en-US" sz="2800" dirty="0" smtClean="0">
                <a:solidFill>
                  <a:srgbClr val="333333"/>
                </a:solidFill>
                <a:latin typeface="Times New Roman"/>
                <a:ea typeface="Times New Roman"/>
              </a:rPr>
              <a:t> can do the DML operations in the view when you have only one table.</a:t>
            </a:r>
          </a:p>
          <a:p>
            <a:pPr>
              <a:buNone/>
            </a:pPr>
            <a:r>
              <a:rPr lang="en-US" sz="2800" dirty="0" smtClean="0">
                <a:solidFill>
                  <a:srgbClr val="333333"/>
                </a:solidFill>
                <a:latin typeface="Times New Roman"/>
                <a:ea typeface="Times New Roman"/>
              </a:rPr>
              <a:t>		A view created using multiple tables is by default non-updatable view i.e. we 	cannot perform insertion ,deletion or </a:t>
            </a:r>
            <a:r>
              <a:rPr lang="en-US" sz="2800" dirty="0" err="1" smtClean="0">
                <a:solidFill>
                  <a:srgbClr val="333333"/>
                </a:solidFill>
                <a:latin typeface="Times New Roman"/>
                <a:ea typeface="Times New Roman"/>
              </a:rPr>
              <a:t>updation</a:t>
            </a:r>
            <a:r>
              <a:rPr lang="en-US" sz="2800" dirty="0" smtClean="0">
                <a:solidFill>
                  <a:srgbClr val="333333"/>
                </a:solidFill>
                <a:latin typeface="Times New Roman"/>
                <a:ea typeface="Times New Roman"/>
              </a:rPr>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762000" y="1447800"/>
            <a:ext cx="7924800" cy="4876800"/>
          </a:xfrm>
        </p:spPr>
        <p:txBody>
          <a:bodyPr>
            <a:normAutofit/>
          </a:bodyPr>
          <a:lstStyle/>
          <a:p>
            <a:r>
              <a:rPr lang="en-US" dirty="0" smtClean="0">
                <a:solidFill>
                  <a:srgbClr val="333333"/>
                </a:solidFill>
              </a:rPr>
              <a:t>To see the dependency info of a view.</a:t>
            </a:r>
          </a:p>
          <a:p>
            <a:pPr lvl="1"/>
            <a:r>
              <a:rPr lang="en-US" dirty="0" smtClean="0">
                <a:solidFill>
                  <a:srgbClr val="800000"/>
                </a:solidFill>
              </a:rPr>
              <a:t>sp_depends   viewname</a:t>
            </a:r>
          </a:p>
          <a:p>
            <a:r>
              <a:rPr lang="en-US" sz="2800" dirty="0" smtClean="0">
                <a:solidFill>
                  <a:srgbClr val="333333"/>
                </a:solidFill>
              </a:rPr>
              <a:t>To see the T-</a:t>
            </a:r>
            <a:r>
              <a:rPr lang="en-US" sz="2800" dirty="0" err="1" smtClean="0">
                <a:solidFill>
                  <a:srgbClr val="333333"/>
                </a:solidFill>
              </a:rPr>
              <a:t>Sql</a:t>
            </a:r>
            <a:r>
              <a:rPr lang="en-US" sz="2800" dirty="0" smtClean="0">
                <a:solidFill>
                  <a:srgbClr val="333333"/>
                </a:solidFill>
              </a:rPr>
              <a:t> script of a view</a:t>
            </a:r>
          </a:p>
          <a:p>
            <a:pPr lvl="1"/>
            <a:r>
              <a:rPr lang="en-US" dirty="0" smtClean="0">
                <a:solidFill>
                  <a:srgbClr val="C00000"/>
                </a:solidFill>
              </a:rPr>
              <a:t>sp_helptext   viewname </a:t>
            </a:r>
          </a:p>
          <a:p>
            <a:pPr lvl="0">
              <a:buClr>
                <a:srgbClr val="0BD0D9"/>
              </a:buClr>
            </a:pPr>
            <a:r>
              <a:rPr lang="en-US" dirty="0" smtClean="0">
                <a:solidFill>
                  <a:srgbClr val="C00000"/>
                </a:solidFill>
              </a:rPr>
              <a:t>Altering View:</a:t>
            </a:r>
          </a:p>
          <a:p>
            <a:pPr lvl="1">
              <a:buClr>
                <a:srgbClr val="0BD0D9"/>
              </a:buClr>
            </a:pPr>
            <a:r>
              <a:rPr lang="en-US" dirty="0" smtClean="0">
                <a:solidFill>
                  <a:srgbClr val="333333"/>
                </a:solidFill>
              </a:rPr>
              <a:t>Alter view statement used to modify the script present in the view.</a:t>
            </a:r>
            <a:br>
              <a:rPr lang="en-US" dirty="0" smtClean="0">
                <a:solidFill>
                  <a:srgbClr val="333333"/>
                </a:solidFill>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838200"/>
            <a:ext cx="8229600" cy="5486400"/>
          </a:xfrm>
        </p:spPr>
        <p:txBody>
          <a:bodyPr>
            <a:normAutofit/>
          </a:bodyPr>
          <a:lstStyle/>
          <a:p>
            <a:r>
              <a:rPr lang="en-US" dirty="0" smtClean="0">
                <a:solidFill>
                  <a:srgbClr val="C00000"/>
                </a:solidFill>
              </a:rPr>
              <a:t>With Encryption:</a:t>
            </a:r>
          </a:p>
          <a:p>
            <a:pPr lvl="1"/>
            <a:r>
              <a:rPr lang="en-US" dirty="0" smtClean="0">
                <a:solidFill>
                  <a:srgbClr val="333333"/>
                </a:solidFill>
              </a:rPr>
              <a:t>Once we create a view “with Encryption” T-SQL script of the view will be encrypted(i.e. view script can not be viewed)</a:t>
            </a:r>
          </a:p>
          <a:p>
            <a:pPr lvl="1"/>
            <a:r>
              <a:rPr lang="en-US" dirty="0" smtClean="0">
                <a:solidFill>
                  <a:srgbClr val="333333"/>
                </a:solidFill>
              </a:rPr>
              <a:t>With Encryption option can be applied with stored procedure,userdefined functions &amp; Triggers etc.</a:t>
            </a:r>
          </a:p>
          <a:p>
            <a:pPr lvl="0">
              <a:buClr>
                <a:srgbClr val="0BD0D9"/>
              </a:buClr>
            </a:pPr>
            <a:r>
              <a:rPr lang="en-US" dirty="0" smtClean="0">
                <a:solidFill>
                  <a:srgbClr val="C00000"/>
                </a:solidFill>
              </a:rPr>
              <a:t>Dropping the view:</a:t>
            </a:r>
          </a:p>
          <a:p>
            <a:pPr lvl="1"/>
            <a:r>
              <a:rPr lang="en-US" dirty="0" smtClean="0">
                <a:solidFill>
                  <a:srgbClr val="C00000"/>
                </a:solidFill>
              </a:rPr>
              <a:t>drop  view  viewname</a:t>
            </a:r>
            <a:r>
              <a:rPr lang="en-US" dirty="0" smtClean="0">
                <a:solidFill>
                  <a:srgbClr val="333333"/>
                </a:solidFill>
              </a:rPr>
              <a:t/>
            </a:r>
            <a:br>
              <a:rPr lang="en-US" dirty="0" smtClean="0">
                <a:solidFill>
                  <a:srgbClr val="333333"/>
                </a:solidFill>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55000" lnSpcReduction="20000"/>
          </a:bodyPr>
          <a:lstStyle/>
          <a:p>
            <a:r>
              <a:rPr lang="en-US" sz="2800" dirty="0" smtClean="0">
                <a:solidFill>
                  <a:srgbClr val="0000FF"/>
                </a:solidFill>
                <a:latin typeface="Courier New"/>
                <a:ea typeface="Times New Roman"/>
              </a:rPr>
              <a:t>Indexed Views:</a:t>
            </a:r>
            <a:endParaRPr lang="en-US" sz="2800" dirty="0" smtClean="0">
              <a:latin typeface="Courier New"/>
              <a:ea typeface="Times New Roman"/>
            </a:endParaRPr>
          </a:p>
          <a:p>
            <a:r>
              <a:rPr lang="en-US" sz="2800" dirty="0" smtClean="0">
                <a:latin typeface="Courier New"/>
                <a:ea typeface="Times New Roman"/>
              </a:rPr>
              <a:t>It is a new feature in sqlserver 2005</a:t>
            </a:r>
            <a:r>
              <a:rPr lang="en-US" dirty="0" smtClean="0">
                <a:latin typeface="Courier New"/>
                <a:ea typeface="Times New Roman"/>
              </a:rPr>
              <a:t> </a:t>
            </a:r>
          </a:p>
          <a:p>
            <a:r>
              <a:rPr lang="en-US" dirty="0" smtClean="0">
                <a:latin typeface="Courier New"/>
                <a:ea typeface="Times New Roman"/>
              </a:rPr>
              <a:t>We have seen that the view only store the schema definition and it will get execute and load the data into the virtual table at the time of view used.</a:t>
            </a:r>
          </a:p>
          <a:p>
            <a:r>
              <a:rPr lang="en-US" dirty="0" smtClean="0">
                <a:latin typeface="Courier New"/>
                <a:ea typeface="Times New Roman"/>
              </a:rPr>
              <a:t>Indexed views allow to create indexes on the view.</a:t>
            </a:r>
          </a:p>
          <a:p>
            <a:r>
              <a:rPr lang="en-US" dirty="0" smtClean="0">
                <a:latin typeface="Courier New"/>
                <a:ea typeface="Times New Roman"/>
              </a:rPr>
              <a:t>we can create instead of triggers on indexed views </a:t>
            </a:r>
          </a:p>
          <a:p>
            <a:r>
              <a:rPr lang="en-US" dirty="0" smtClean="0">
                <a:latin typeface="Courier New"/>
                <a:ea typeface="Times New Roman"/>
              </a:rPr>
              <a:t>The indexed view can be created with the WITH SCHEMA BINDING option while creating the view.</a:t>
            </a:r>
          </a:p>
          <a:p>
            <a:r>
              <a:rPr lang="en-US" dirty="0" smtClean="0">
                <a:latin typeface="Courier New"/>
                <a:ea typeface="Times New Roman"/>
              </a:rPr>
              <a:t>The indexed view has some restrictions like cannot use the TOP, DISTINCT, UNION, ORDER BY and aggregate functions.</a:t>
            </a:r>
          </a:p>
          <a:p>
            <a:r>
              <a:rPr lang="en-US" dirty="0" smtClean="0">
                <a:latin typeface="Courier New"/>
                <a:ea typeface="Times New Roman"/>
              </a:rPr>
              <a:t>It allows us to use the GROUP BY statement but we cannot use COUNT statement. Instead of that COUNT_BIG statement can be used.</a:t>
            </a:r>
          </a:p>
          <a:p>
            <a:r>
              <a:rPr lang="en-US" dirty="0" smtClean="0">
                <a:latin typeface="Courier New"/>
                <a:ea typeface="Times New Roman"/>
              </a:rPr>
              <a:t/>
            </a:r>
            <a:br>
              <a:rPr lang="en-US" dirty="0" smtClean="0">
                <a:latin typeface="Courier New"/>
                <a:ea typeface="Times New Roman"/>
              </a:rPr>
            </a:br>
            <a:r>
              <a:rPr lang="en-US" dirty="0" smtClean="0">
                <a:latin typeface="Courier New"/>
                <a:ea typeface="Times New Roman"/>
              </a:rPr>
              <a:t> </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VIEWS</a:t>
            </a:r>
            <a:endParaRPr lang="en-US" dirty="0"/>
          </a:p>
        </p:txBody>
      </p:sp>
      <p:sp>
        <p:nvSpPr>
          <p:cNvPr id="5" name="Content Placeholder 4"/>
          <p:cNvSpPr>
            <a:spLocks noGrp="1"/>
          </p:cNvSpPr>
          <p:nvPr>
            <p:ph sz="quarter" idx="1"/>
          </p:nvPr>
        </p:nvSpPr>
        <p:spPr/>
        <p:txBody>
          <a:bodyPr>
            <a:normAutofit fontScale="77500" lnSpcReduction="20000"/>
          </a:bodyPr>
          <a:lstStyle/>
          <a:p>
            <a:pPr>
              <a:buNone/>
            </a:pPr>
            <a:r>
              <a:rPr lang="en-US" sz="3200" dirty="0" smtClean="0">
                <a:solidFill>
                  <a:srgbClr val="0000FF"/>
                </a:solidFill>
              </a:rPr>
              <a:t>create view [dbo]</a:t>
            </a:r>
            <a:r>
              <a:rPr lang="en-US" sz="3200" dirty="0" smtClean="0">
                <a:solidFill>
                  <a:srgbClr val="808080"/>
                </a:solidFill>
              </a:rPr>
              <a:t>.[Vw_ContactsView] </a:t>
            </a:r>
          </a:p>
          <a:p>
            <a:pPr>
              <a:buNone/>
            </a:pPr>
            <a:r>
              <a:rPr lang="en-US" sz="3200" dirty="0" smtClean="0">
                <a:solidFill>
                  <a:srgbClr val="0000FF"/>
                </a:solidFill>
              </a:rPr>
              <a:t>with schemabinding </a:t>
            </a:r>
          </a:p>
          <a:p>
            <a:pPr>
              <a:buNone/>
            </a:pPr>
            <a:r>
              <a:rPr lang="en-US" sz="3200" dirty="0" smtClean="0">
                <a:solidFill>
                  <a:srgbClr val="0000FF"/>
                </a:solidFill>
              </a:rPr>
              <a:t>as</a:t>
            </a:r>
          </a:p>
          <a:p>
            <a:pPr>
              <a:buNone/>
            </a:pPr>
            <a:r>
              <a:rPr lang="en-US" sz="3200" dirty="0" smtClean="0">
                <a:solidFill>
                  <a:srgbClr val="808080"/>
                </a:solidFill>
              </a:rPr>
              <a:t>(</a:t>
            </a:r>
            <a:r>
              <a:rPr lang="en-US" sz="3200" dirty="0" smtClean="0">
                <a:solidFill>
                  <a:srgbClr val="0000FF"/>
                </a:solidFill>
              </a:rPr>
              <a:t>select [FirstName]</a:t>
            </a:r>
            <a:r>
              <a:rPr lang="en-US" sz="3200" dirty="0" smtClean="0">
                <a:solidFill>
                  <a:srgbClr val="808080"/>
                </a:solidFill>
              </a:rPr>
              <a:t>, [LastName], [Contacts].[UserID], [Contacts].[Phoneno]</a:t>
            </a:r>
          </a:p>
          <a:p>
            <a:pPr>
              <a:buNone/>
            </a:pPr>
            <a:r>
              <a:rPr lang="en-US" sz="3200" dirty="0" smtClean="0">
                <a:solidFill>
                  <a:srgbClr val="0000FF"/>
                </a:solidFill>
              </a:rPr>
              <a:t>from [dbo]</a:t>
            </a:r>
            <a:r>
              <a:rPr lang="en-US" sz="3200" dirty="0" smtClean="0">
                <a:solidFill>
                  <a:srgbClr val="808080"/>
                </a:solidFill>
              </a:rPr>
              <a:t>.[Contacts]</a:t>
            </a:r>
          </a:p>
          <a:p>
            <a:pPr>
              <a:buNone/>
            </a:pPr>
            <a:r>
              <a:rPr lang="en-US" sz="3200" dirty="0" smtClean="0">
                <a:solidFill>
                  <a:srgbClr val="808080"/>
                </a:solidFill>
              </a:rPr>
              <a:t>inner join [dbo].[Users] </a:t>
            </a:r>
            <a:r>
              <a:rPr lang="en-US" sz="3200" dirty="0" smtClean="0">
                <a:solidFill>
                  <a:srgbClr val="0000FF"/>
                </a:solidFill>
              </a:rPr>
              <a:t>on [Contacts]</a:t>
            </a:r>
            <a:r>
              <a:rPr lang="en-US" sz="3200" dirty="0" smtClean="0">
                <a:solidFill>
                  <a:srgbClr val="808080"/>
                </a:solidFill>
              </a:rPr>
              <a:t>.[UserID] = [Users].[UserId]</a:t>
            </a:r>
          </a:p>
          <a:p>
            <a:pPr>
              <a:buNone/>
            </a:pPr>
            <a:r>
              <a:rPr lang="en-US" sz="3200" dirty="0" smtClean="0">
                <a:solidFill>
                  <a:srgbClr val="808080"/>
                </a:solidFill>
              </a:rPr>
              <a:t> )</a:t>
            </a:r>
            <a:endParaRPr lang="en-US" sz="3100" dirty="0" smtClean="0"/>
          </a:p>
          <a:p>
            <a:pPr lvl="1">
              <a:buNone/>
            </a:pPr>
            <a:r>
              <a:rPr lang="en-US" sz="2800" dirty="0" smtClean="0">
                <a:solidFill>
                  <a:srgbClr val="0000FF"/>
                </a:solidFill>
              </a:rPr>
              <a:t>create unique clustered index IX_Vw_ContactsView_OrgId on [Vw_ContactsView]</a:t>
            </a:r>
            <a:r>
              <a:rPr lang="en-US" sz="2800" dirty="0" smtClean="0">
                <a:solidFill>
                  <a:srgbClr val="808080"/>
                </a:solidFill>
              </a:rPr>
              <a:t>(UserId)</a:t>
            </a:r>
            <a:r>
              <a:rPr lang="en-US" sz="2800" b="1" dirty="0" smtClean="0"/>
              <a:t/>
            </a:r>
            <a:br>
              <a:rPr lang="en-US" sz="2800" b="1"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640</TotalTime>
  <Words>556</Words>
  <Application>Microsoft Office PowerPoint</Application>
  <PresentationFormat>On-screen Show (4:3)</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Median</vt:lpstr>
      <vt:lpstr>VIEWS</vt:lpstr>
      <vt:lpstr>VIEWS</vt:lpstr>
      <vt:lpstr>VIEWS</vt:lpstr>
      <vt:lpstr>VIEWS</vt:lpstr>
      <vt:lpstr>Slide 5</vt:lpstr>
      <vt:lpstr>Slide 6</vt:lpstr>
      <vt:lpstr>Slide 7</vt:lpstr>
      <vt:lpstr>VIEWS</vt:lpstr>
      <vt:lpstr>VIEWS</vt:lpstr>
      <vt:lpstr>VIEWS</vt:lpstr>
      <vt:lpstr>VIEWS</vt:lpstr>
      <vt:lpstr>VIEWS</vt:lpstr>
      <vt:lpstr>VIEWS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dc:title>
  <dc:creator/>
  <cp:lastModifiedBy>santuparsi</cp:lastModifiedBy>
  <cp:revision>65</cp:revision>
  <dcterms:created xsi:type="dcterms:W3CDTF">2006-08-16T00:00:00Z</dcterms:created>
  <dcterms:modified xsi:type="dcterms:W3CDTF">2012-09-04T17:25:24Z</dcterms:modified>
</cp:coreProperties>
</file>