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h6sKHk/D6rWgllUDrfiA8fHvWb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e969a1903_3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g21e969a1903_3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969a1903_3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g21e969a1903_3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df4369317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1df4369317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f4369317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1df4369317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fbd5e580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g21fbd5e580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e969a1903_3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g21e969a1903_3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S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7.jpg"/><Relationship Id="rId5" Type="http://schemas.openxmlformats.org/officeDocument/2006/relationships/image" Target="../media/image11.jpg"/><Relationship Id="rId6"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4">
            <a:alphaModFix/>
          </a:blip>
          <a:srcRect b="0" l="0" r="0" t="0"/>
          <a:stretch/>
        </p:blipFill>
        <p:spPr>
          <a:xfrm>
            <a:off x="4350520" y="997204"/>
            <a:ext cx="3490960" cy="1595544"/>
          </a:xfrm>
          <a:prstGeom prst="rect">
            <a:avLst/>
          </a:prstGeom>
          <a:noFill/>
          <a:ln>
            <a:noFill/>
          </a:ln>
        </p:spPr>
      </p:pic>
      <p:sp>
        <p:nvSpPr>
          <p:cNvPr id="85" name="Google Shape;85;p1"/>
          <p:cNvSpPr txBox="1"/>
          <p:nvPr/>
        </p:nvSpPr>
        <p:spPr>
          <a:xfrm>
            <a:off x="228143" y="3104964"/>
            <a:ext cx="10699800" cy="2247300"/>
          </a:xfrm>
          <a:prstGeom prst="rect">
            <a:avLst/>
          </a:prstGeom>
          <a:noFill/>
          <a:ln>
            <a:noFill/>
          </a:ln>
        </p:spPr>
        <p:txBody>
          <a:bodyPr anchorCtr="0" anchor="t" bIns="45700" lIns="91425" spcFirstLastPara="1" rIns="91425" wrap="square" tIns="45700">
            <a:spAutoFit/>
          </a:bodyPr>
          <a:lstStyle/>
          <a:p>
            <a:pPr indent="0" lvl="0" marL="0" marR="0" rtl="1" algn="r">
              <a:lnSpc>
                <a:spcPct val="100000"/>
              </a:lnSpc>
              <a:spcBef>
                <a:spcPts val="0"/>
              </a:spcBef>
              <a:spcAft>
                <a:spcPts val="0"/>
              </a:spcAft>
              <a:buClr>
                <a:srgbClr val="000000"/>
              </a:buClr>
              <a:buSzPts val="4800"/>
              <a:buFont typeface="Arial"/>
              <a:buNone/>
            </a:pPr>
            <a:r>
              <a:rPr b="1" i="0" lang="en-SA" sz="4400" u="none" cap="none" strike="noStrike">
                <a:solidFill>
                  <a:schemeClr val="lt1"/>
                </a:solidFill>
                <a:latin typeface="Calibri"/>
                <a:ea typeface="Calibri"/>
                <a:cs typeface="Calibri"/>
                <a:sym typeface="Calibri"/>
              </a:rPr>
              <a:t>اسم المشروع:</a:t>
            </a:r>
            <a:endParaRPr b="1" i="0" sz="4400" u="none" cap="none" strike="noStrike">
              <a:solidFill>
                <a:schemeClr val="lt1"/>
              </a:solidFill>
              <a:latin typeface="Calibri"/>
              <a:ea typeface="Calibri"/>
              <a:cs typeface="Calibri"/>
              <a:sym typeface="Calibri"/>
            </a:endParaRPr>
          </a:p>
          <a:p>
            <a:pPr indent="0" lvl="0" marL="0" marR="0" rtl="1" algn="ctr">
              <a:lnSpc>
                <a:spcPct val="100000"/>
              </a:lnSpc>
              <a:spcBef>
                <a:spcPts val="0"/>
              </a:spcBef>
              <a:spcAft>
                <a:spcPts val="0"/>
              </a:spcAft>
              <a:buClr>
                <a:srgbClr val="000000"/>
              </a:buClr>
              <a:buSzPts val="4800"/>
              <a:buFont typeface="Arial"/>
              <a:buNone/>
            </a:pPr>
            <a:r>
              <a:t/>
            </a:r>
            <a:endParaRPr b="1" sz="4800">
              <a:solidFill>
                <a:schemeClr val="lt1"/>
              </a:solidFill>
              <a:latin typeface="Calibri"/>
              <a:ea typeface="Calibri"/>
              <a:cs typeface="Calibri"/>
              <a:sym typeface="Calibri"/>
            </a:endParaRPr>
          </a:p>
          <a:p>
            <a:pPr indent="0" lvl="0" marL="0" marR="0" rtl="1" algn="r">
              <a:lnSpc>
                <a:spcPct val="100000"/>
              </a:lnSpc>
              <a:spcBef>
                <a:spcPts val="0"/>
              </a:spcBef>
              <a:spcAft>
                <a:spcPts val="0"/>
              </a:spcAft>
              <a:buClr>
                <a:srgbClr val="000000"/>
              </a:buClr>
              <a:buSzPts val="4800"/>
              <a:buFont typeface="Arial"/>
              <a:buNone/>
            </a:pPr>
            <a:r>
              <a:rPr b="1" i="0" lang="en-SA" sz="4400" u="none" cap="none" strike="noStrike">
                <a:solidFill>
                  <a:schemeClr val="lt1"/>
                </a:solidFill>
                <a:latin typeface="Calibri"/>
                <a:ea typeface="Calibri"/>
                <a:cs typeface="Calibri"/>
                <a:sym typeface="Calibri"/>
              </a:rPr>
              <a:t>اسم الفريق:      </a:t>
            </a:r>
            <a:r>
              <a:rPr b="1" i="0" lang="en-SA" sz="4800" u="none" cap="none" strike="noStrike">
                <a:solidFill>
                  <a:schemeClr val="lt1"/>
                </a:solidFill>
                <a:latin typeface="Calibri"/>
                <a:ea typeface="Calibri"/>
                <a:cs typeface="Calibri"/>
                <a:sym typeface="Calibri"/>
              </a:rPr>
              <a:t>Dream Team  </a:t>
            </a:r>
            <a:endParaRPr b="1" i="0" sz="4800" u="none" cap="none" strike="noStrike">
              <a:solidFill>
                <a:schemeClr val="lt1"/>
              </a:solidFill>
              <a:latin typeface="Calibri"/>
              <a:ea typeface="Calibri"/>
              <a:cs typeface="Calibri"/>
              <a:sym typeface="Calibri"/>
            </a:endParaRPr>
          </a:p>
        </p:txBody>
      </p:sp>
      <p:pic>
        <p:nvPicPr>
          <p:cNvPr id="86" name="Google Shape;86;p1"/>
          <p:cNvPicPr preferRelativeResize="0"/>
          <p:nvPr/>
        </p:nvPicPr>
        <p:blipFill>
          <a:blip r:embed="rId5">
            <a:alphaModFix/>
          </a:blip>
          <a:stretch>
            <a:fillRect/>
          </a:stretch>
        </p:blipFill>
        <p:spPr>
          <a:xfrm>
            <a:off x="3871150" y="2879950"/>
            <a:ext cx="3970323" cy="159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g21e969a1903_31_0"/>
          <p:cNvSpPr txBox="1"/>
          <p:nvPr>
            <p:ph idx="1" type="body"/>
          </p:nvPr>
        </p:nvSpPr>
        <p:spPr>
          <a:xfrm>
            <a:off x="1331685" y="2612571"/>
            <a:ext cx="9800700" cy="2540100"/>
          </a:xfrm>
          <a:prstGeom prst="rect">
            <a:avLst/>
          </a:prstGeom>
          <a:noFill/>
          <a:ln>
            <a:noFill/>
          </a:ln>
        </p:spPr>
        <p:txBody>
          <a:bodyPr anchorCtr="0" anchor="t" bIns="45700" lIns="91425" spcFirstLastPara="1" rIns="91425" wrap="square" tIns="45700">
            <a:noAutofit/>
          </a:bodyPr>
          <a:lstStyle/>
          <a:p>
            <a:pPr indent="0" lvl="0" marL="0" rtl="0" algn="r">
              <a:lnSpc>
                <a:spcPct val="115000"/>
              </a:lnSpc>
              <a:spcBef>
                <a:spcPts val="0"/>
              </a:spcBef>
              <a:spcAft>
                <a:spcPts val="0"/>
              </a:spcAft>
              <a:buClr>
                <a:schemeClr val="dk1"/>
              </a:buClr>
              <a:buSzPts val="1100"/>
              <a:buNone/>
            </a:pPr>
            <a:r>
              <a:rPr lang="en-SA" sz="2050">
                <a:latin typeface="Times New Roman"/>
                <a:ea typeface="Times New Roman"/>
                <a:cs typeface="Times New Roman"/>
                <a:sym typeface="Times New Roman"/>
              </a:rPr>
              <a:t>يواجه الباحثون عن عمل في المملكة العربية السعودية تحدي الأخطاء الإملائية والنحوية في اللغة الإنجليزية، مما يؤثر على فرصهم الوظيفية ويقلل من فرص تعيينهم. ولا يزال الكثير منهم يحتاجون إلى مساعدة شخص آخر للتدقيق والتأكد من صحة كتابتهم ، وبشكل يتطلب الوقت والمجهود. وفي حالة ضعف السيرة الذاتية ، فإن ذلك يعتبر أحد الأسباب الرئيسية التي تؤدي إلى رفضهم من قبل الشركات المقدمة للعمل. لذا ينبغي للباحثين عن العمل في المملكة العربية السعودية العمل على تطوير مهاراتهم في اللغة الإنجليزية بشكل دائم، وتعزيز قدرتهم على الكتابة والتحدث بطلاقة، كما يحتاجون إلى استخدام أدوات مثل البرمجيات النصية لمساعدتهم على التدقيق في النصوص بشكل فعال وسريع.</a:t>
            </a:r>
            <a:endParaRPr sz="20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None/>
            </a:pPr>
            <a:r>
              <a:rPr lang="en-SA" sz="1050"/>
              <a:t> </a:t>
            </a:r>
            <a:endParaRPr sz="1050"/>
          </a:p>
          <a:p>
            <a:pPr indent="0" lvl="0" marL="0" rtl="1" algn="r">
              <a:lnSpc>
                <a:spcPct val="115000"/>
              </a:lnSpc>
              <a:spcBef>
                <a:spcPts val="0"/>
              </a:spcBef>
              <a:spcAft>
                <a:spcPts val="0"/>
              </a:spcAft>
              <a:buClr>
                <a:schemeClr val="dk1"/>
              </a:buClr>
              <a:buSzPts val="1100"/>
              <a:buFont typeface="Arial"/>
              <a:buNone/>
            </a:pPr>
            <a:r>
              <a:rPr lang="en-SA" sz="1550">
                <a:solidFill>
                  <a:srgbClr val="3A3838"/>
                </a:solidFill>
              </a:rPr>
              <a:t> </a:t>
            </a:r>
            <a:endParaRPr sz="1550">
              <a:solidFill>
                <a:srgbClr val="3A3838"/>
              </a:solidFill>
            </a:endParaRPr>
          </a:p>
          <a:p>
            <a:pPr indent="0" lvl="0" marL="0" rtl="1" algn="r">
              <a:lnSpc>
                <a:spcPct val="90000"/>
              </a:lnSpc>
              <a:spcBef>
                <a:spcPts val="0"/>
              </a:spcBef>
              <a:spcAft>
                <a:spcPts val="0"/>
              </a:spcAft>
              <a:buClr>
                <a:srgbClr val="3A3838"/>
              </a:buClr>
              <a:buSzPts val="2800"/>
              <a:buNone/>
            </a:pPr>
            <a:r>
              <a:t/>
            </a:r>
            <a:endParaRPr sz="3300">
              <a:solidFill>
                <a:srgbClr val="3A3838"/>
              </a:solidFill>
            </a:endParaRPr>
          </a:p>
        </p:txBody>
      </p:sp>
      <p:sp>
        <p:nvSpPr>
          <p:cNvPr id="92" name="Google Shape;92;g21e969a1903_31_0"/>
          <p:cNvSpPr txBox="1"/>
          <p:nvPr/>
        </p:nvSpPr>
        <p:spPr>
          <a:xfrm>
            <a:off x="1331685" y="1705429"/>
            <a:ext cx="9800700" cy="515400"/>
          </a:xfrm>
          <a:prstGeom prst="rect">
            <a:avLst/>
          </a:prstGeom>
          <a:noFill/>
          <a:ln>
            <a:noFill/>
          </a:ln>
        </p:spPr>
        <p:txBody>
          <a:bodyPr anchorCtr="0" anchor="t" bIns="45700" lIns="91425" spcFirstLastPara="1" rIns="91425" wrap="square" tIns="45700">
            <a:normAutofit/>
          </a:bodyPr>
          <a:lstStyle/>
          <a:p>
            <a:pPr indent="0" lvl="0" marL="0" marR="0" rtl="1" algn="r">
              <a:lnSpc>
                <a:spcPct val="90000"/>
              </a:lnSpc>
              <a:spcBef>
                <a:spcPts val="0"/>
              </a:spcBef>
              <a:spcAft>
                <a:spcPts val="0"/>
              </a:spcAft>
              <a:buClr>
                <a:srgbClr val="3A3838"/>
              </a:buClr>
              <a:buSzPts val="2800"/>
              <a:buFont typeface="Arial"/>
              <a:buNone/>
            </a:pPr>
            <a:r>
              <a:rPr b="1" i="0" lang="en-SA" sz="2800" u="none" cap="none" strike="noStrike">
                <a:solidFill>
                  <a:srgbClr val="3A3838"/>
                </a:solidFill>
                <a:latin typeface="Calibri"/>
                <a:ea typeface="Calibri"/>
                <a:cs typeface="Calibri"/>
                <a:sym typeface="Calibri"/>
              </a:rPr>
              <a:t>التحدي أو المشكلة التي تم حلها</a:t>
            </a:r>
            <a:endParaRPr b="1" i="0" sz="2800" u="none" cap="none" strike="noStrike">
              <a:solidFill>
                <a:srgbClr val="3A38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g21e969a1903_31_5"/>
          <p:cNvSpPr txBox="1"/>
          <p:nvPr/>
        </p:nvSpPr>
        <p:spPr>
          <a:xfrm>
            <a:off x="1331685" y="1705429"/>
            <a:ext cx="9800700" cy="515400"/>
          </a:xfrm>
          <a:prstGeom prst="rect">
            <a:avLst/>
          </a:prstGeom>
          <a:noFill/>
          <a:ln>
            <a:noFill/>
          </a:ln>
        </p:spPr>
        <p:txBody>
          <a:bodyPr anchorCtr="0" anchor="t" bIns="45700" lIns="91425" spcFirstLastPara="1" rIns="91425" wrap="square" tIns="45700">
            <a:normAutofit/>
          </a:bodyPr>
          <a:lstStyle/>
          <a:p>
            <a:pPr indent="0" lvl="0" marL="0" marR="0" rtl="1" algn="r">
              <a:lnSpc>
                <a:spcPct val="90000"/>
              </a:lnSpc>
              <a:spcBef>
                <a:spcPts val="0"/>
              </a:spcBef>
              <a:spcAft>
                <a:spcPts val="0"/>
              </a:spcAft>
              <a:buClr>
                <a:srgbClr val="3A3838"/>
              </a:buClr>
              <a:buSzPts val="2800"/>
              <a:buFont typeface="Arial"/>
              <a:buNone/>
            </a:pPr>
            <a:r>
              <a:t/>
            </a:r>
            <a:endParaRPr b="1" i="0" sz="2800" u="none" cap="none" strike="noStrike">
              <a:solidFill>
                <a:srgbClr val="3A3838"/>
              </a:solidFill>
              <a:latin typeface="Calibri"/>
              <a:ea typeface="Calibri"/>
              <a:cs typeface="Calibri"/>
              <a:sym typeface="Calibri"/>
            </a:endParaRPr>
          </a:p>
        </p:txBody>
      </p:sp>
      <p:pic>
        <p:nvPicPr>
          <p:cNvPr id="98" name="Google Shape;98;g21e969a1903_31_5"/>
          <p:cNvPicPr preferRelativeResize="0"/>
          <p:nvPr/>
        </p:nvPicPr>
        <p:blipFill>
          <a:blip r:embed="rId4">
            <a:alphaModFix/>
          </a:blip>
          <a:stretch>
            <a:fillRect/>
          </a:stretch>
        </p:blipFill>
        <p:spPr>
          <a:xfrm>
            <a:off x="9107050" y="1566650"/>
            <a:ext cx="2457249" cy="3992499"/>
          </a:xfrm>
          <a:prstGeom prst="rect">
            <a:avLst/>
          </a:prstGeom>
          <a:noFill/>
          <a:ln>
            <a:noFill/>
          </a:ln>
        </p:spPr>
      </p:pic>
      <p:pic>
        <p:nvPicPr>
          <p:cNvPr id="99" name="Google Shape;99;g21e969a1903_31_5"/>
          <p:cNvPicPr preferRelativeResize="0"/>
          <p:nvPr/>
        </p:nvPicPr>
        <p:blipFill>
          <a:blip r:embed="rId5">
            <a:alphaModFix/>
          </a:blip>
          <a:stretch>
            <a:fillRect/>
          </a:stretch>
        </p:blipFill>
        <p:spPr>
          <a:xfrm>
            <a:off x="4983125" y="2342850"/>
            <a:ext cx="3440301" cy="2557474"/>
          </a:xfrm>
          <a:prstGeom prst="rect">
            <a:avLst/>
          </a:prstGeom>
          <a:noFill/>
          <a:ln>
            <a:noFill/>
          </a:ln>
        </p:spPr>
      </p:pic>
      <p:pic>
        <p:nvPicPr>
          <p:cNvPr id="100" name="Google Shape;100;g21e969a1903_31_5"/>
          <p:cNvPicPr preferRelativeResize="0"/>
          <p:nvPr/>
        </p:nvPicPr>
        <p:blipFill>
          <a:blip r:embed="rId6">
            <a:alphaModFix/>
          </a:blip>
          <a:stretch>
            <a:fillRect/>
          </a:stretch>
        </p:blipFill>
        <p:spPr>
          <a:xfrm>
            <a:off x="1186298" y="1438701"/>
            <a:ext cx="3022449" cy="378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g1df4369317a_0_14"/>
          <p:cNvSpPr txBox="1"/>
          <p:nvPr/>
        </p:nvSpPr>
        <p:spPr>
          <a:xfrm>
            <a:off x="1331685" y="1705429"/>
            <a:ext cx="9800700" cy="515400"/>
          </a:xfrm>
          <a:prstGeom prst="rect">
            <a:avLst/>
          </a:prstGeom>
          <a:noFill/>
          <a:ln>
            <a:noFill/>
          </a:ln>
        </p:spPr>
        <p:txBody>
          <a:bodyPr anchorCtr="0" anchor="t" bIns="45700" lIns="91425" spcFirstLastPara="1" rIns="91425" wrap="square" tIns="45700">
            <a:normAutofit/>
          </a:bodyPr>
          <a:lstStyle/>
          <a:p>
            <a:pPr indent="0" lvl="0" marL="0" marR="0" rtl="1" algn="r">
              <a:lnSpc>
                <a:spcPct val="90000"/>
              </a:lnSpc>
              <a:spcBef>
                <a:spcPts val="0"/>
              </a:spcBef>
              <a:spcAft>
                <a:spcPts val="0"/>
              </a:spcAft>
              <a:buClr>
                <a:srgbClr val="3A3838"/>
              </a:buClr>
              <a:buSzPts val="2800"/>
              <a:buFont typeface="Arial"/>
              <a:buNone/>
            </a:pPr>
            <a:r>
              <a:t/>
            </a:r>
            <a:endParaRPr b="1" i="0" sz="2800" u="none" cap="none" strike="noStrike">
              <a:solidFill>
                <a:srgbClr val="3A3838"/>
              </a:solidFill>
              <a:latin typeface="Calibri"/>
              <a:ea typeface="Calibri"/>
              <a:cs typeface="Calibri"/>
              <a:sym typeface="Calibri"/>
            </a:endParaRPr>
          </a:p>
        </p:txBody>
      </p:sp>
      <p:pic>
        <p:nvPicPr>
          <p:cNvPr id="106" name="Google Shape;106;g1df4369317a_0_14"/>
          <p:cNvPicPr preferRelativeResize="0"/>
          <p:nvPr/>
        </p:nvPicPr>
        <p:blipFill>
          <a:blip r:embed="rId4">
            <a:alphaModFix/>
          </a:blip>
          <a:stretch>
            <a:fillRect/>
          </a:stretch>
        </p:blipFill>
        <p:spPr>
          <a:xfrm>
            <a:off x="7145025" y="2683863"/>
            <a:ext cx="4564474" cy="1490275"/>
          </a:xfrm>
          <a:prstGeom prst="rect">
            <a:avLst/>
          </a:prstGeom>
          <a:noFill/>
          <a:ln>
            <a:noFill/>
          </a:ln>
        </p:spPr>
      </p:pic>
      <p:pic>
        <p:nvPicPr>
          <p:cNvPr id="107" name="Google Shape;107;g1df4369317a_0_14"/>
          <p:cNvPicPr preferRelativeResize="0"/>
          <p:nvPr/>
        </p:nvPicPr>
        <p:blipFill>
          <a:blip r:embed="rId5">
            <a:alphaModFix/>
          </a:blip>
          <a:stretch>
            <a:fillRect/>
          </a:stretch>
        </p:blipFill>
        <p:spPr>
          <a:xfrm>
            <a:off x="457151" y="2683877"/>
            <a:ext cx="4882533" cy="149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g1df4369317a_0_7"/>
          <p:cNvSpPr txBox="1"/>
          <p:nvPr/>
        </p:nvSpPr>
        <p:spPr>
          <a:xfrm>
            <a:off x="1331685" y="1705429"/>
            <a:ext cx="9800700" cy="515400"/>
          </a:xfrm>
          <a:prstGeom prst="rect">
            <a:avLst/>
          </a:prstGeom>
          <a:noFill/>
          <a:ln>
            <a:noFill/>
          </a:ln>
        </p:spPr>
        <p:txBody>
          <a:bodyPr anchorCtr="0" anchor="t" bIns="45700" lIns="91425" spcFirstLastPara="1" rIns="91425" wrap="square" tIns="45700">
            <a:normAutofit/>
          </a:bodyPr>
          <a:lstStyle/>
          <a:p>
            <a:pPr indent="0" lvl="0" marL="0" marR="0" rtl="1" algn="r">
              <a:lnSpc>
                <a:spcPct val="90000"/>
              </a:lnSpc>
              <a:spcBef>
                <a:spcPts val="0"/>
              </a:spcBef>
              <a:spcAft>
                <a:spcPts val="0"/>
              </a:spcAft>
              <a:buClr>
                <a:srgbClr val="3A3838"/>
              </a:buClr>
              <a:buSzPts val="2800"/>
              <a:buFont typeface="Arial"/>
              <a:buNone/>
            </a:pPr>
            <a:r>
              <a:t/>
            </a:r>
            <a:endParaRPr b="1" i="0" sz="2800" u="none" cap="none" strike="noStrike">
              <a:solidFill>
                <a:srgbClr val="3A3838"/>
              </a:solidFill>
              <a:latin typeface="Calibri"/>
              <a:ea typeface="Calibri"/>
              <a:cs typeface="Calibri"/>
              <a:sym typeface="Calibri"/>
            </a:endParaRPr>
          </a:p>
        </p:txBody>
      </p:sp>
      <p:pic>
        <p:nvPicPr>
          <p:cNvPr id="113" name="Google Shape;113;g1df4369317a_0_7"/>
          <p:cNvPicPr preferRelativeResize="0"/>
          <p:nvPr/>
        </p:nvPicPr>
        <p:blipFill>
          <a:blip r:embed="rId4">
            <a:alphaModFix/>
          </a:blip>
          <a:stretch>
            <a:fillRect/>
          </a:stretch>
        </p:blipFill>
        <p:spPr>
          <a:xfrm>
            <a:off x="2487400" y="1155500"/>
            <a:ext cx="7104774" cy="4736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
          <p:cNvSpPr txBox="1"/>
          <p:nvPr>
            <p:ph idx="1" type="body"/>
          </p:nvPr>
        </p:nvSpPr>
        <p:spPr>
          <a:xfrm>
            <a:off x="1331685" y="2612571"/>
            <a:ext cx="9800771" cy="2540000"/>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rgbClr val="3A3838"/>
              </a:buClr>
              <a:buSzPts val="2800"/>
              <a:buNone/>
            </a:pPr>
            <a:r>
              <a:rPr lang="en-SA">
                <a:solidFill>
                  <a:srgbClr val="3A3838"/>
                </a:solidFill>
              </a:rPr>
              <a:t>ضبّط سيرتي ، برنامج يصحح الأخطاء الإملائية والنحوية في السيرة الذاتية، يساعد الباحثين عن العمل بتعديل سيرتهم الذاتية وزيادة فرصهم في الحصول على الوظيفة المناسبة لهم و زيادة الحصول على المقابلات الوظيفية.</a:t>
            </a:r>
            <a:endParaRPr>
              <a:solidFill>
                <a:srgbClr val="3A3838"/>
              </a:solidFill>
            </a:endParaRPr>
          </a:p>
          <a:p>
            <a:pPr indent="0" lvl="0" marL="0" rtl="1" algn="r">
              <a:lnSpc>
                <a:spcPct val="90000"/>
              </a:lnSpc>
              <a:spcBef>
                <a:spcPts val="0"/>
              </a:spcBef>
              <a:spcAft>
                <a:spcPts val="0"/>
              </a:spcAft>
              <a:buClr>
                <a:srgbClr val="3A3838"/>
              </a:buClr>
              <a:buSzPts val="2800"/>
              <a:buNone/>
            </a:pPr>
            <a:r>
              <a:t/>
            </a:r>
            <a:endParaRPr>
              <a:solidFill>
                <a:srgbClr val="3A3838"/>
              </a:solidFill>
            </a:endParaRPr>
          </a:p>
        </p:txBody>
      </p:sp>
      <p:sp>
        <p:nvSpPr>
          <p:cNvPr id="119" name="Google Shape;119;p2"/>
          <p:cNvSpPr txBox="1"/>
          <p:nvPr/>
        </p:nvSpPr>
        <p:spPr>
          <a:xfrm>
            <a:off x="1331685" y="1705429"/>
            <a:ext cx="9800771" cy="515258"/>
          </a:xfrm>
          <a:prstGeom prst="rect">
            <a:avLst/>
          </a:prstGeom>
          <a:noFill/>
          <a:ln>
            <a:noFill/>
          </a:ln>
        </p:spPr>
        <p:txBody>
          <a:bodyPr anchorCtr="0" anchor="t" bIns="45700" lIns="91425" spcFirstLastPara="1" rIns="91425" wrap="square" tIns="45700">
            <a:normAutofit/>
          </a:bodyPr>
          <a:lstStyle/>
          <a:p>
            <a:pPr indent="0" lvl="0" marL="0" marR="0" rtl="1" algn="r">
              <a:lnSpc>
                <a:spcPct val="90000"/>
              </a:lnSpc>
              <a:spcBef>
                <a:spcPts val="0"/>
              </a:spcBef>
              <a:spcAft>
                <a:spcPts val="0"/>
              </a:spcAft>
              <a:buClr>
                <a:srgbClr val="3A3838"/>
              </a:buClr>
              <a:buSzPts val="2800"/>
              <a:buFont typeface="Arial"/>
              <a:buNone/>
            </a:pPr>
            <a:r>
              <a:rPr b="1" i="0" lang="en-SA" sz="2800" u="none" cap="none" strike="noStrike">
                <a:solidFill>
                  <a:srgbClr val="3A3838"/>
                </a:solidFill>
                <a:latin typeface="Calibri"/>
                <a:ea typeface="Calibri"/>
                <a:cs typeface="Calibri"/>
                <a:sym typeface="Calibri"/>
              </a:rPr>
              <a:t>نبذة عن المشروع</a:t>
            </a:r>
            <a:endParaRPr b="1" i="0" sz="2800" u="none" cap="none" strike="noStrike">
              <a:solidFill>
                <a:srgbClr val="3A3838"/>
              </a:solidFill>
              <a:latin typeface="Calibri"/>
              <a:ea typeface="Calibri"/>
              <a:cs typeface="Calibri"/>
              <a:sym typeface="Calibri"/>
            </a:endParaRPr>
          </a:p>
        </p:txBody>
      </p:sp>
      <p:pic>
        <p:nvPicPr>
          <p:cNvPr id="120" name="Google Shape;120;p2"/>
          <p:cNvPicPr preferRelativeResize="0"/>
          <p:nvPr/>
        </p:nvPicPr>
        <p:blipFill>
          <a:blip r:embed="rId4">
            <a:alphaModFix/>
          </a:blip>
          <a:stretch>
            <a:fillRect/>
          </a:stretch>
        </p:blipFill>
        <p:spPr>
          <a:xfrm>
            <a:off x="948950" y="4029950"/>
            <a:ext cx="2655201" cy="1770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pic>
        <p:nvPicPr>
          <p:cNvPr id="125" name="Google Shape;125;g21fbd5e5807_0_5"/>
          <p:cNvPicPr preferRelativeResize="0"/>
          <p:nvPr/>
        </p:nvPicPr>
        <p:blipFill>
          <a:blip r:embed="rId4">
            <a:alphaModFix/>
          </a:blip>
          <a:stretch>
            <a:fillRect/>
          </a:stretch>
        </p:blipFill>
        <p:spPr>
          <a:xfrm>
            <a:off x="8899855" y="1457530"/>
            <a:ext cx="2122147" cy="3942957"/>
          </a:xfrm>
          <a:prstGeom prst="rect">
            <a:avLst/>
          </a:prstGeom>
          <a:noFill/>
          <a:ln>
            <a:noFill/>
          </a:ln>
        </p:spPr>
      </p:pic>
      <p:pic>
        <p:nvPicPr>
          <p:cNvPr id="126" name="Google Shape;126;g21fbd5e5807_0_5"/>
          <p:cNvPicPr preferRelativeResize="0"/>
          <p:nvPr/>
        </p:nvPicPr>
        <p:blipFill>
          <a:blip r:embed="rId5">
            <a:alphaModFix/>
          </a:blip>
          <a:stretch>
            <a:fillRect/>
          </a:stretch>
        </p:blipFill>
        <p:spPr>
          <a:xfrm>
            <a:off x="6234044" y="1551054"/>
            <a:ext cx="2122152" cy="3918279"/>
          </a:xfrm>
          <a:prstGeom prst="rect">
            <a:avLst/>
          </a:prstGeom>
          <a:noFill/>
          <a:ln>
            <a:noFill/>
          </a:ln>
        </p:spPr>
      </p:pic>
      <p:pic>
        <p:nvPicPr>
          <p:cNvPr id="127" name="Google Shape;127;g21fbd5e5807_0_5"/>
          <p:cNvPicPr preferRelativeResize="0"/>
          <p:nvPr/>
        </p:nvPicPr>
        <p:blipFill>
          <a:blip r:embed="rId6">
            <a:alphaModFix/>
          </a:blip>
          <a:stretch>
            <a:fillRect/>
          </a:stretch>
        </p:blipFill>
        <p:spPr>
          <a:xfrm>
            <a:off x="3568256" y="1545575"/>
            <a:ext cx="2122146" cy="3929242"/>
          </a:xfrm>
          <a:prstGeom prst="rect">
            <a:avLst/>
          </a:prstGeom>
          <a:noFill/>
          <a:ln>
            <a:noFill/>
          </a:ln>
        </p:spPr>
      </p:pic>
      <p:pic>
        <p:nvPicPr>
          <p:cNvPr id="128" name="Google Shape;128;g21fbd5e5807_0_5"/>
          <p:cNvPicPr preferRelativeResize="0"/>
          <p:nvPr/>
        </p:nvPicPr>
        <p:blipFill rotWithShape="1">
          <a:blip r:embed="rId7">
            <a:alphaModFix/>
          </a:blip>
          <a:srcRect b="-258" l="0" r="0" t="-7291"/>
          <a:stretch/>
        </p:blipFill>
        <p:spPr>
          <a:xfrm>
            <a:off x="771950" y="1203725"/>
            <a:ext cx="2122146" cy="41967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pic>
        <p:nvPicPr>
          <p:cNvPr id="133" name="Google Shape;133;g21e969a1903_31_10"/>
          <p:cNvPicPr preferRelativeResize="0"/>
          <p:nvPr/>
        </p:nvPicPr>
        <p:blipFill rotWithShape="1">
          <a:blip r:embed="rId4">
            <a:alphaModFix/>
          </a:blip>
          <a:srcRect b="0" l="0" r="0" t="0"/>
          <a:stretch/>
        </p:blipFill>
        <p:spPr>
          <a:xfrm>
            <a:off x="4350520" y="997204"/>
            <a:ext cx="3490961" cy="1595544"/>
          </a:xfrm>
          <a:prstGeom prst="rect">
            <a:avLst/>
          </a:prstGeom>
          <a:noFill/>
          <a:ln>
            <a:noFill/>
          </a:ln>
        </p:spPr>
      </p:pic>
      <p:sp>
        <p:nvSpPr>
          <p:cNvPr id="134" name="Google Shape;134;g21e969a1903_31_10"/>
          <p:cNvSpPr txBox="1"/>
          <p:nvPr/>
        </p:nvSpPr>
        <p:spPr>
          <a:xfrm>
            <a:off x="4063231" y="3204714"/>
            <a:ext cx="4065600" cy="831000"/>
          </a:xfrm>
          <a:prstGeom prst="rect">
            <a:avLst/>
          </a:prstGeom>
          <a:noFill/>
          <a:ln>
            <a:noFill/>
          </a:ln>
        </p:spPr>
        <p:txBody>
          <a:bodyPr anchorCtr="0" anchor="t" bIns="45700" lIns="91425" spcFirstLastPara="1" rIns="91425" wrap="square" tIns="45700">
            <a:spAutoFit/>
          </a:bodyPr>
          <a:lstStyle/>
          <a:p>
            <a:pPr indent="0" lvl="0" marL="0" marR="0" rtl="1" algn="ctr">
              <a:lnSpc>
                <a:spcPct val="100000"/>
              </a:lnSpc>
              <a:spcBef>
                <a:spcPts val="0"/>
              </a:spcBef>
              <a:spcAft>
                <a:spcPts val="0"/>
              </a:spcAft>
              <a:buClr>
                <a:srgbClr val="000000"/>
              </a:buClr>
              <a:buSzPts val="4800"/>
              <a:buFont typeface="Arial"/>
              <a:buNone/>
            </a:pPr>
            <a:r>
              <a:rPr b="1" i="0" lang="en-SA" sz="4800" u="none" cap="none" strike="noStrike">
                <a:solidFill>
                  <a:schemeClr val="lt1"/>
                </a:solidFill>
                <a:latin typeface="Calibri"/>
                <a:ea typeface="Calibri"/>
                <a:cs typeface="Calibri"/>
                <a:sym typeface="Calibri"/>
              </a:rPr>
              <a:t>شكرًا لكم</a:t>
            </a:r>
            <a:endParaRPr b="1" i="0" sz="4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2023-03-13T09:30:31Z</dcterms:created>
  <dc:creator>خلود</dc:creator>
</cp:coreProperties>
</file>