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7B69A-A8F9-4ED6-99B6-1F98F3CA16CF}" type="datetimeFigureOut">
              <a:rPr lang="en-IN" smtClean="0"/>
              <a:t>06-03-2024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C82F0-D8C7-4300-9881-9DD08FFFA928}" type="slidenum">
              <a:rPr lang="en-IN" smtClean="0"/>
              <a:t>‹#›</a:t>
            </a:fld>
            <a:endParaRPr lang="en-IN"/>
          </a:p>
        </p:txBody>
      </p:sp>
    </p:spTree>
    <p:extLst>
      <p:ext uri="{BB962C8B-B14F-4D97-AF65-F5344CB8AC3E}">
        <p14:creationId xmlns:p14="http://schemas.microsoft.com/office/powerpoint/2010/main" val="2919176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DC82F0-D8C7-4300-9881-9DD08FFFA928}" type="slidenum">
              <a:rPr lang="en-IN" smtClean="0"/>
              <a:t>5</a:t>
            </a:fld>
            <a:endParaRPr lang="en-IN"/>
          </a:p>
        </p:txBody>
      </p:sp>
    </p:spTree>
    <p:extLst>
      <p:ext uri="{BB962C8B-B14F-4D97-AF65-F5344CB8AC3E}">
        <p14:creationId xmlns:p14="http://schemas.microsoft.com/office/powerpoint/2010/main" val="191545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DC82F0-D8C7-4300-9881-9DD08FFFA928}" type="slidenum">
              <a:rPr lang="en-IN" smtClean="0"/>
              <a:t>8</a:t>
            </a:fld>
            <a:endParaRPr lang="en-IN"/>
          </a:p>
        </p:txBody>
      </p:sp>
    </p:spTree>
    <p:extLst>
      <p:ext uri="{BB962C8B-B14F-4D97-AF65-F5344CB8AC3E}">
        <p14:creationId xmlns:p14="http://schemas.microsoft.com/office/powerpoint/2010/main" val="3271541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50C768-1B62-46E9-B0A8-E325528D9211}"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111883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50C768-1B62-46E9-B0A8-E325528D9211}"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243756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50C768-1B62-46E9-B0A8-E325528D9211}"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71530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50C768-1B62-46E9-B0A8-E325528D9211}"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B724A-8F17-42FD-911F-CF2D8969CC2B}"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5106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50C768-1B62-46E9-B0A8-E325528D9211}"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3009737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50C768-1B62-46E9-B0A8-E325528D9211}" type="datetimeFigureOut">
              <a:rPr lang="en-GB" smtClean="0"/>
              <a:t>06/03/2024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39197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50C768-1B62-46E9-B0A8-E325528D9211}" type="datetimeFigureOut">
              <a:rPr lang="en-GB" smtClean="0"/>
              <a:t>06/03/2024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2006379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0C768-1B62-46E9-B0A8-E325528D9211}"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507616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0C768-1B62-46E9-B0A8-E325528D9211}"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2979323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0C768-1B62-46E9-B0A8-E325528D9211}"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145316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0C768-1B62-46E9-B0A8-E325528D9211}"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314204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0C768-1B62-46E9-B0A8-E325528D9211}"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340868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50C768-1B62-46E9-B0A8-E325528D9211}"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238340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50C768-1B62-46E9-B0A8-E325528D9211}" type="datetimeFigureOut">
              <a:rPr lang="en-GB" smtClean="0"/>
              <a:t>06/03/2024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319959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50C768-1B62-46E9-B0A8-E325528D9211}" type="datetimeFigureOut">
              <a:rPr lang="en-GB" smtClean="0"/>
              <a:t>06/03/2024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379006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B50C768-1B62-46E9-B0A8-E325528D9211}" type="datetimeFigureOut">
              <a:rPr lang="en-GB" smtClean="0"/>
              <a:t>06/03/2024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191666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50C768-1B62-46E9-B0A8-E325528D9211}"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3199920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50C768-1B62-46E9-B0A8-E325528D9211}"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B724A-8F17-42FD-911F-CF2D8969CC2B}" type="slidenum">
              <a:rPr lang="en-GB" smtClean="0"/>
              <a:t>‹#›</a:t>
            </a:fld>
            <a:endParaRPr lang="en-GB"/>
          </a:p>
        </p:txBody>
      </p:sp>
    </p:spTree>
    <p:extLst>
      <p:ext uri="{BB962C8B-B14F-4D97-AF65-F5344CB8AC3E}">
        <p14:creationId xmlns:p14="http://schemas.microsoft.com/office/powerpoint/2010/main" val="384815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B50C768-1B62-46E9-B0A8-E325528D9211}" type="datetimeFigureOut">
              <a:rPr lang="en-GB" smtClean="0"/>
              <a:t>06/03/2024</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FCB724A-8F17-42FD-911F-CF2D8969CC2B}" type="slidenum">
              <a:rPr lang="en-GB" smtClean="0"/>
              <a:t>‹#›</a:t>
            </a:fld>
            <a:endParaRPr lang="en-GB"/>
          </a:p>
        </p:txBody>
      </p:sp>
    </p:spTree>
    <p:extLst>
      <p:ext uri="{BB962C8B-B14F-4D97-AF65-F5344CB8AC3E}">
        <p14:creationId xmlns:p14="http://schemas.microsoft.com/office/powerpoint/2010/main" val="415840162"/>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F74A5F-1ECA-459B-B18E-66D913269D72}"/>
              </a:ext>
            </a:extLst>
          </p:cNvPr>
          <p:cNvSpPr>
            <a:spLocks noGrp="1"/>
          </p:cNvSpPr>
          <p:nvPr>
            <p:ph type="subTitle" idx="1"/>
          </p:nvPr>
        </p:nvSpPr>
        <p:spPr>
          <a:xfrm>
            <a:off x="1373170" y="1434366"/>
            <a:ext cx="9269691" cy="1994634"/>
          </a:xfrm>
        </p:spPr>
        <p:txBody>
          <a:bodyPr>
            <a:noAutofit/>
          </a:bodyPr>
          <a:lstStyle/>
          <a:p>
            <a:r>
              <a:rPr lang="en-IN" sz="4000" b="1" dirty="0">
                <a:solidFill>
                  <a:schemeClr val="tx1"/>
                </a:solidFill>
                <a:latin typeface="Snap ITC" panose="04040A07060A02020202" pitchFamily="82" charset="0"/>
                <a:cs typeface="Times New Roman" panose="02020603050405020304" pitchFamily="18" charset="0"/>
              </a:rPr>
              <a:t>Finance and Risk Analytics</a:t>
            </a:r>
          </a:p>
        </p:txBody>
      </p:sp>
      <p:sp>
        <p:nvSpPr>
          <p:cNvPr id="7" name="TextBox 6">
            <a:extLst>
              <a:ext uri="{FF2B5EF4-FFF2-40B4-BE49-F238E27FC236}">
                <a16:creationId xmlns:a16="http://schemas.microsoft.com/office/drawing/2014/main" id="{900424A7-0286-4175-B7BF-D55F672465B3}"/>
              </a:ext>
            </a:extLst>
          </p:cNvPr>
          <p:cNvSpPr txBox="1"/>
          <p:nvPr/>
        </p:nvSpPr>
        <p:spPr>
          <a:xfrm>
            <a:off x="789537" y="4220851"/>
            <a:ext cx="3452525" cy="2092881"/>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Presented By :</a:t>
            </a:r>
          </a:p>
          <a:p>
            <a:pPr marL="457200" indent="-457200">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Rani Mondal</a:t>
            </a:r>
          </a:p>
          <a:p>
            <a:pPr marL="457200" indent="-457200">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Monil Gothwal</a:t>
            </a:r>
          </a:p>
          <a:p>
            <a:pPr marL="457200" indent="-457200">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Lohith Raj</a:t>
            </a:r>
          </a:p>
          <a:p>
            <a:pPr marL="457200" indent="-457200">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Santosh Gouda</a:t>
            </a:r>
          </a:p>
        </p:txBody>
      </p:sp>
    </p:spTree>
    <p:extLst>
      <p:ext uri="{BB962C8B-B14F-4D97-AF65-F5344CB8AC3E}">
        <p14:creationId xmlns:p14="http://schemas.microsoft.com/office/powerpoint/2010/main" val="74592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988B6A-ACAD-4D3A-BE40-1C0FE3B752C3}"/>
              </a:ext>
            </a:extLst>
          </p:cNvPr>
          <p:cNvSpPr>
            <a:spLocks noGrp="1"/>
          </p:cNvSpPr>
          <p:nvPr>
            <p:ph type="title"/>
          </p:nvPr>
        </p:nvSpPr>
        <p:spPr>
          <a:xfrm>
            <a:off x="3120189" y="200967"/>
            <a:ext cx="5951619" cy="562604"/>
          </a:xfrm>
        </p:spPr>
        <p:txBody>
          <a:bodyPr>
            <a:noAutofit/>
          </a:bodyPr>
          <a:lstStyle/>
          <a:p>
            <a:pPr algn="ctr"/>
            <a:r>
              <a:rPr lang="en-US" b="1" cap="none" dirty="0">
                <a:latin typeface="Times New Roman" panose="02020603050405020304" pitchFamily="18" charset="0"/>
                <a:cs typeface="Times New Roman" panose="02020603050405020304" pitchFamily="18" charset="0"/>
              </a:rPr>
              <a:t>Industry Wise Analysis</a:t>
            </a:r>
            <a:endParaRPr lang="en-GB" cap="none" dirty="0"/>
          </a:p>
        </p:txBody>
      </p:sp>
      <p:sp>
        <p:nvSpPr>
          <p:cNvPr id="5" name="Content Placeholder 2">
            <a:extLst>
              <a:ext uri="{FF2B5EF4-FFF2-40B4-BE49-F238E27FC236}">
                <a16:creationId xmlns:a16="http://schemas.microsoft.com/office/drawing/2014/main" id="{D5C90EFC-8D1A-4EBC-95B7-5867BEF6CD2C}"/>
              </a:ext>
            </a:extLst>
          </p:cNvPr>
          <p:cNvSpPr>
            <a:spLocks noGrp="1"/>
          </p:cNvSpPr>
          <p:nvPr>
            <p:ph idx="1"/>
          </p:nvPr>
        </p:nvSpPr>
        <p:spPr>
          <a:xfrm>
            <a:off x="204248" y="1001557"/>
            <a:ext cx="5499298" cy="5568925"/>
          </a:xfrm>
        </p:spPr>
        <p:txBody>
          <a:bodyPr>
            <a:normAutofit/>
          </a:bodyPr>
          <a:lstStyle/>
          <a:p>
            <a:pPr marL="0" indent="0">
              <a:buNone/>
            </a:pPr>
            <a:r>
              <a:rPr lang="en-IN" sz="2800" b="1" i="1" u="sng" strike="noStrike" cap="none" dirty="0">
                <a:solidFill>
                  <a:schemeClr val="tx1"/>
                </a:solidFill>
                <a:effectLst/>
                <a:latin typeface="Times New Roman" panose="02020603050405020304" pitchFamily="18" charset="0"/>
                <a:cs typeface="Times New Roman" panose="02020603050405020304" pitchFamily="18" charset="0"/>
              </a:rPr>
              <a:t>Pharmaceuticals</a:t>
            </a:r>
            <a:r>
              <a:rPr lang="en-US" sz="2800" b="1" i="1" u="sng" cap="none" dirty="0">
                <a:latin typeface="Times New Roman" panose="02020603050405020304" pitchFamily="18" charset="0"/>
                <a:cs typeface="Times New Roman" panose="02020603050405020304" pitchFamily="18" charset="0"/>
              </a:rPr>
              <a:t> sector</a:t>
            </a:r>
            <a:endParaRPr lang="en-US" b="1" i="1" u="sng"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sz="20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The S&amp;</a:t>
            </a:r>
            <a:r>
              <a:rPr lang="en-GB" cap="none" dirty="0">
                <a:latin typeface="Times New Roman" panose="02020603050405020304" pitchFamily="18" charset="0"/>
                <a:cs typeface="Times New Roman" panose="02020603050405020304" pitchFamily="18" charset="0"/>
              </a:rPr>
              <a:t>P</a:t>
            </a:r>
            <a:r>
              <a:rPr lang="en-GB" sz="2000" cap="none" dirty="0">
                <a:latin typeface="Times New Roman" panose="02020603050405020304" pitchFamily="18" charset="0"/>
                <a:cs typeface="Times New Roman" panose="02020603050405020304" pitchFamily="18" charset="0"/>
              </a:rPr>
              <a:t>500 is highly correlated with the healthcare and pharmaceutical industries (JNJ, MRK, UNH).</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During the pandemic, healthcare, medicine, and technology experienced rapid growth compared to other sectors following the economic collapse.</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We see the bausch health companies inc. Has not been able to grow in the last 5 years.</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Overall, the healthcare and pharmaceutical sector performed well compared to the S&amp;</a:t>
            </a:r>
            <a:r>
              <a:rPr lang="en-GB" cap="none" dirty="0">
                <a:latin typeface="Times New Roman" panose="02020603050405020304" pitchFamily="18" charset="0"/>
                <a:cs typeface="Times New Roman" panose="02020603050405020304" pitchFamily="18" charset="0"/>
              </a:rPr>
              <a:t>P</a:t>
            </a:r>
            <a:r>
              <a:rPr lang="en-GB" sz="2000" cap="none" dirty="0">
                <a:latin typeface="Times New Roman" panose="02020603050405020304" pitchFamily="18" charset="0"/>
                <a:cs typeface="Times New Roman" panose="02020603050405020304" pitchFamily="18" charset="0"/>
              </a:rPr>
              <a:t>500.</a:t>
            </a:r>
          </a:p>
        </p:txBody>
      </p:sp>
      <p:pic>
        <p:nvPicPr>
          <p:cNvPr id="7" name="Picture 6">
            <a:extLst>
              <a:ext uri="{FF2B5EF4-FFF2-40B4-BE49-F238E27FC236}">
                <a16:creationId xmlns:a16="http://schemas.microsoft.com/office/drawing/2014/main" id="{D3C8842A-03AC-479C-AF50-D8C2826A7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971" y="1362173"/>
            <a:ext cx="5499297" cy="4807563"/>
          </a:xfrm>
          <a:prstGeom prst="rect">
            <a:avLst/>
          </a:prstGeom>
        </p:spPr>
      </p:pic>
    </p:spTree>
    <p:extLst>
      <p:ext uri="{BB962C8B-B14F-4D97-AF65-F5344CB8AC3E}">
        <p14:creationId xmlns:p14="http://schemas.microsoft.com/office/powerpoint/2010/main" val="164596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988B6A-ACAD-4D3A-BE40-1C0FE3B752C3}"/>
              </a:ext>
            </a:extLst>
          </p:cNvPr>
          <p:cNvSpPr>
            <a:spLocks noGrp="1"/>
          </p:cNvSpPr>
          <p:nvPr>
            <p:ph type="title"/>
          </p:nvPr>
        </p:nvSpPr>
        <p:spPr>
          <a:xfrm>
            <a:off x="2222792" y="323516"/>
            <a:ext cx="7746413" cy="655052"/>
          </a:xfrm>
        </p:spPr>
        <p:txBody>
          <a:bodyPr>
            <a:noAutofit/>
          </a:bodyPr>
          <a:lstStyle/>
          <a:p>
            <a:pPr algn="ctr"/>
            <a:r>
              <a:rPr lang="en-US" b="1" cap="none" dirty="0">
                <a:latin typeface="Times New Roman" panose="02020603050405020304" pitchFamily="18" charset="0"/>
                <a:cs typeface="Times New Roman" panose="02020603050405020304" pitchFamily="18" charset="0"/>
              </a:rPr>
              <a:t>Industry Wise Analysis</a:t>
            </a:r>
            <a:endParaRPr lang="en-GB" cap="none" dirty="0"/>
          </a:p>
        </p:txBody>
      </p:sp>
      <p:sp>
        <p:nvSpPr>
          <p:cNvPr id="5" name="Content Placeholder 2">
            <a:extLst>
              <a:ext uri="{FF2B5EF4-FFF2-40B4-BE49-F238E27FC236}">
                <a16:creationId xmlns:a16="http://schemas.microsoft.com/office/drawing/2014/main" id="{D5C90EFC-8D1A-4EBC-95B7-5867BEF6CD2C}"/>
              </a:ext>
            </a:extLst>
          </p:cNvPr>
          <p:cNvSpPr>
            <a:spLocks noGrp="1"/>
          </p:cNvSpPr>
          <p:nvPr>
            <p:ph idx="1"/>
          </p:nvPr>
        </p:nvSpPr>
        <p:spPr>
          <a:xfrm>
            <a:off x="236449" y="1059827"/>
            <a:ext cx="5690815" cy="5474657"/>
          </a:xfrm>
        </p:spPr>
        <p:txBody>
          <a:bodyPr>
            <a:normAutofit/>
          </a:bodyPr>
          <a:lstStyle/>
          <a:p>
            <a:pPr marL="0" indent="0">
              <a:buNone/>
            </a:pPr>
            <a:r>
              <a:rPr lang="en-IN" sz="2800" b="1" i="1" u="sng" cap="none" dirty="0">
                <a:solidFill>
                  <a:schemeClr val="tx1"/>
                </a:solidFill>
                <a:latin typeface="Times New Roman" panose="02020603050405020304" pitchFamily="18" charset="0"/>
                <a:cs typeface="Times New Roman" panose="02020603050405020304" pitchFamily="18" charset="0"/>
              </a:rPr>
              <a:t>Technology</a:t>
            </a:r>
            <a:r>
              <a:rPr lang="en-US" sz="2800" b="1" i="1" u="sng" cap="none" dirty="0">
                <a:latin typeface="Times New Roman" panose="02020603050405020304" pitchFamily="18" charset="0"/>
                <a:cs typeface="Times New Roman" panose="02020603050405020304" pitchFamily="18" charset="0"/>
              </a:rPr>
              <a:t> sector</a:t>
            </a:r>
            <a:endParaRPr lang="en-US" b="1" i="1" u="sng"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sz="20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The s&amp;p500 is highly correlated with technology (AMZN, FB, MSFT, GOOG, AAPL).</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The technology sector is one of the few sectors that recovered compared to other sectors during the pandemic.</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All brands except IBM achieved commercial success.</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Also, all stocks except IBM are compatible. </a:t>
            </a:r>
          </a:p>
        </p:txBody>
      </p:sp>
      <p:pic>
        <p:nvPicPr>
          <p:cNvPr id="3" name="Picture 2">
            <a:extLst>
              <a:ext uri="{FF2B5EF4-FFF2-40B4-BE49-F238E27FC236}">
                <a16:creationId xmlns:a16="http://schemas.microsoft.com/office/drawing/2014/main" id="{B1B94A66-3384-4D5A-B73A-919589EEF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737" y="1524054"/>
            <a:ext cx="5496772" cy="4805355"/>
          </a:xfrm>
          <a:prstGeom prst="rect">
            <a:avLst/>
          </a:prstGeom>
        </p:spPr>
      </p:pic>
    </p:spTree>
    <p:extLst>
      <p:ext uri="{BB962C8B-B14F-4D97-AF65-F5344CB8AC3E}">
        <p14:creationId xmlns:p14="http://schemas.microsoft.com/office/powerpoint/2010/main" val="181232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AE8F-17AD-452F-8098-8C9437DE6C0D}"/>
              </a:ext>
            </a:extLst>
          </p:cNvPr>
          <p:cNvSpPr>
            <a:spLocks noGrp="1"/>
          </p:cNvSpPr>
          <p:nvPr>
            <p:ph type="title"/>
          </p:nvPr>
        </p:nvSpPr>
        <p:spPr>
          <a:xfrm>
            <a:off x="2871122" y="261060"/>
            <a:ext cx="6449755" cy="789595"/>
          </a:xfrm>
        </p:spPr>
        <p:txBody>
          <a:bodyPr>
            <a:normAutofit fontScale="90000"/>
          </a:bodyPr>
          <a:lstStyle/>
          <a:p>
            <a:r>
              <a:rPr lang="en-US" sz="3200" b="1" cap="none" dirty="0">
                <a:latin typeface="Times New Roman" panose="02020603050405020304" pitchFamily="18" charset="0"/>
                <a:cs typeface="Times New Roman" panose="02020603050405020304" pitchFamily="18" charset="0"/>
              </a:rPr>
              <a:t>Visualization Of Stocks</a:t>
            </a:r>
            <a:br>
              <a:rPr lang="en-US" sz="3200" b="1" cap="none" dirty="0">
                <a:latin typeface="Times New Roman" panose="02020603050405020304" pitchFamily="18" charset="0"/>
                <a:cs typeface="Times New Roman" panose="02020603050405020304" pitchFamily="18" charset="0"/>
              </a:rPr>
            </a:br>
            <a:r>
              <a:rPr lang="en-US" sz="3200" b="1" cap="none" dirty="0">
                <a:latin typeface="Times New Roman" panose="02020603050405020304" pitchFamily="18" charset="0"/>
                <a:cs typeface="Times New Roman" panose="02020603050405020304" pitchFamily="18" charset="0"/>
              </a:rPr>
              <a:t>(Past 5 Years)</a:t>
            </a:r>
            <a:endParaRPr lang="en-GB"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4A74CA-8FB6-4451-8312-3BF4FA770907}"/>
              </a:ext>
            </a:extLst>
          </p:cNvPr>
          <p:cNvSpPr>
            <a:spLocks noGrp="1"/>
          </p:cNvSpPr>
          <p:nvPr>
            <p:ph idx="1"/>
          </p:nvPr>
        </p:nvSpPr>
        <p:spPr>
          <a:xfrm>
            <a:off x="431811" y="2646662"/>
            <a:ext cx="3847958" cy="1883018"/>
          </a:xfrm>
        </p:spPr>
        <p:txBody>
          <a:bodyPr>
            <a:normAutofit/>
          </a:bodyPr>
          <a:lstStyle/>
          <a:p>
            <a:pPr marL="0" indent="0" algn="ctr">
              <a:buNone/>
            </a:pPr>
            <a:r>
              <a:rPr lang="en-US" sz="2000" cap="none" dirty="0">
                <a:latin typeface="Times New Roman" panose="02020603050405020304" pitchFamily="18" charset="0"/>
                <a:cs typeface="Times New Roman" panose="02020603050405020304" pitchFamily="18" charset="0"/>
              </a:rPr>
              <a:t>Since we needed to analyze the stock data of the last 5 years, we also created a dashboard with stock data of the last 5 years. </a:t>
            </a:r>
            <a:endParaRPr lang="en-GB" sz="2000" cap="non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B43D6D-A7F1-41B1-91BD-16259D67E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513" y="1687398"/>
            <a:ext cx="7054798" cy="4138367"/>
          </a:xfrm>
          <a:prstGeom prst="rect">
            <a:avLst/>
          </a:prstGeom>
        </p:spPr>
      </p:pic>
    </p:spTree>
    <p:extLst>
      <p:ext uri="{BB962C8B-B14F-4D97-AF65-F5344CB8AC3E}">
        <p14:creationId xmlns:p14="http://schemas.microsoft.com/office/powerpoint/2010/main" val="200682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5608-D632-4D93-90EC-0D5075208E58}"/>
              </a:ext>
            </a:extLst>
          </p:cNvPr>
          <p:cNvSpPr>
            <a:spLocks noGrp="1"/>
          </p:cNvSpPr>
          <p:nvPr>
            <p:ph type="title"/>
          </p:nvPr>
        </p:nvSpPr>
        <p:spPr>
          <a:xfrm>
            <a:off x="128832" y="568931"/>
            <a:ext cx="5602665" cy="1250442"/>
          </a:xfrm>
        </p:spPr>
        <p:txBody>
          <a:bodyPr>
            <a:normAutofit/>
          </a:bodyPr>
          <a:lstStyle/>
          <a:p>
            <a:r>
              <a:rPr lang="en-US" sz="2600" cap="none" dirty="0">
                <a:latin typeface="Times New Roman" panose="02020603050405020304" pitchFamily="18" charset="0"/>
                <a:cs typeface="Times New Roman" panose="02020603050405020304" pitchFamily="18" charset="0"/>
              </a:rPr>
              <a:t>We can see the top 7 stocks that provide higher returns than the S&amp;P500 at the end of 5 years</a:t>
            </a:r>
            <a:endParaRPr lang="en-GB" sz="26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438227-E8F1-4899-B53C-DD5AAF42A0E0}"/>
              </a:ext>
            </a:extLst>
          </p:cNvPr>
          <p:cNvSpPr>
            <a:spLocks noGrp="1"/>
          </p:cNvSpPr>
          <p:nvPr>
            <p:ph idx="1"/>
          </p:nvPr>
        </p:nvSpPr>
        <p:spPr>
          <a:xfrm>
            <a:off x="751000" y="2040819"/>
            <a:ext cx="4330047" cy="3954628"/>
          </a:xfrm>
        </p:spPr>
        <p:txBody>
          <a:bodyPr>
            <a:noAutofit/>
          </a:bodyPr>
          <a:lstStyle/>
          <a:p>
            <a:pPr>
              <a:buFont typeface="Wingdings" panose="05000000000000000000" pitchFamily="2" charset="2"/>
              <a:buChar char="Ø"/>
            </a:pPr>
            <a:r>
              <a:rPr lang="en-US" sz="1900" i="0" cap="none" dirty="0">
                <a:solidFill>
                  <a:srgbClr val="000000"/>
                </a:solidFill>
                <a:effectLst/>
                <a:latin typeface="Times New Roman" panose="02020603050405020304" pitchFamily="18" charset="0"/>
                <a:cs typeface="Times New Roman" panose="02020603050405020304" pitchFamily="18" charset="0"/>
              </a:rPr>
              <a:t>AMZN's annual return is 40.59%.</a:t>
            </a:r>
          </a:p>
          <a:p>
            <a:pPr>
              <a:buFont typeface="Wingdings" panose="05000000000000000000" pitchFamily="2" charset="2"/>
              <a:buChar char="Ø"/>
            </a:pPr>
            <a:r>
              <a:rPr lang="en-US" sz="1900" i="0" cap="none" dirty="0">
                <a:solidFill>
                  <a:srgbClr val="000000"/>
                </a:solidFill>
                <a:effectLst/>
                <a:latin typeface="Times New Roman" panose="02020603050405020304" pitchFamily="18" charset="0"/>
                <a:cs typeface="Times New Roman" panose="02020603050405020304" pitchFamily="18" charset="0"/>
              </a:rPr>
              <a:t>MSFT's annual return is 34.95%.</a:t>
            </a:r>
          </a:p>
          <a:p>
            <a:pPr>
              <a:buFont typeface="Wingdings" panose="05000000000000000000" pitchFamily="2" charset="2"/>
              <a:buChar char="Ø"/>
            </a:pPr>
            <a:r>
              <a:rPr lang="en-US" sz="1900" i="0" cap="none" dirty="0">
                <a:solidFill>
                  <a:srgbClr val="000000"/>
                </a:solidFill>
                <a:effectLst/>
                <a:latin typeface="Times New Roman" panose="02020603050405020304" pitchFamily="18" charset="0"/>
                <a:cs typeface="Times New Roman" panose="02020603050405020304" pitchFamily="18" charset="0"/>
              </a:rPr>
              <a:t>AAPL's annual return is 33.32%.</a:t>
            </a:r>
          </a:p>
          <a:p>
            <a:pPr>
              <a:buFont typeface="Wingdings" panose="05000000000000000000" pitchFamily="2" charset="2"/>
              <a:buChar char="Ø"/>
            </a:pPr>
            <a:r>
              <a:rPr lang="en-US" sz="1900" i="0" cap="none" dirty="0">
                <a:solidFill>
                  <a:srgbClr val="000000"/>
                </a:solidFill>
                <a:effectLst/>
                <a:latin typeface="Times New Roman" panose="02020603050405020304" pitchFamily="18" charset="0"/>
                <a:cs typeface="Times New Roman" panose="02020603050405020304" pitchFamily="18" charset="0"/>
              </a:rPr>
              <a:t>FB's annual return is 26.45%.</a:t>
            </a:r>
          </a:p>
          <a:p>
            <a:pPr>
              <a:buFont typeface="Wingdings" panose="05000000000000000000" pitchFamily="2" charset="2"/>
              <a:buChar char="Ø"/>
            </a:pPr>
            <a:r>
              <a:rPr lang="en-US" sz="1900" i="0" cap="none" dirty="0">
                <a:solidFill>
                  <a:srgbClr val="000000"/>
                </a:solidFill>
                <a:effectLst/>
                <a:latin typeface="Times New Roman" panose="02020603050405020304" pitchFamily="18" charset="0"/>
                <a:cs typeface="Times New Roman" panose="02020603050405020304" pitchFamily="18" charset="0"/>
              </a:rPr>
              <a:t>UNH's annual return is 23.72%.</a:t>
            </a:r>
          </a:p>
          <a:p>
            <a:pPr>
              <a:buFont typeface="Wingdings" panose="05000000000000000000" pitchFamily="2" charset="2"/>
              <a:buChar char="Ø"/>
            </a:pPr>
            <a:r>
              <a:rPr lang="en-US" sz="1900" i="0" cap="none" dirty="0">
                <a:solidFill>
                  <a:srgbClr val="000000"/>
                </a:solidFill>
                <a:effectLst/>
                <a:latin typeface="Times New Roman" panose="02020603050405020304" pitchFamily="18" charset="0"/>
                <a:cs typeface="Times New Roman" panose="02020603050405020304" pitchFamily="18" charset="0"/>
              </a:rPr>
              <a:t>GOOG offers 21.02% annual return.</a:t>
            </a:r>
          </a:p>
          <a:p>
            <a:pPr>
              <a:buFont typeface="Wingdings" panose="05000000000000000000" pitchFamily="2" charset="2"/>
              <a:buChar char="Ø"/>
            </a:pPr>
            <a:r>
              <a:rPr lang="en-US" sz="1900" i="0" cap="none" dirty="0">
                <a:solidFill>
                  <a:srgbClr val="000000"/>
                </a:solidFill>
                <a:effectLst/>
                <a:latin typeface="Times New Roman" panose="02020603050405020304" pitchFamily="18" charset="0"/>
                <a:cs typeface="Times New Roman" panose="02020603050405020304" pitchFamily="18" charset="0"/>
              </a:rPr>
              <a:t>MS offers 14.55% annual return.</a:t>
            </a:r>
          </a:p>
          <a:p>
            <a:pPr>
              <a:buFont typeface="Wingdings" panose="05000000000000000000" pitchFamily="2" charset="2"/>
              <a:buChar char="Ø"/>
            </a:pPr>
            <a:r>
              <a:rPr lang="en-US" sz="1900" i="0" cap="none" dirty="0">
                <a:solidFill>
                  <a:srgbClr val="000000"/>
                </a:solidFill>
                <a:effectLst/>
                <a:latin typeface="Times New Roman" panose="02020603050405020304" pitchFamily="18" charset="0"/>
                <a:cs typeface="Times New Roman" panose="02020603050405020304" pitchFamily="18" charset="0"/>
              </a:rPr>
              <a:t>S&amp;P500 returns 13.04% annually.</a:t>
            </a:r>
            <a:endParaRPr lang="en-GB" sz="1900" cap="none"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C57CAA8F-0183-4A7D-82C3-8B3C0A5BC8F9}"/>
              </a:ext>
            </a:extLst>
          </p:cNvPr>
          <p:cNvGraphicFramePr>
            <a:graphicFrameLocks noGrp="1"/>
          </p:cNvGraphicFramePr>
          <p:nvPr>
            <p:extLst>
              <p:ext uri="{D42A27DB-BD31-4B8C-83A1-F6EECF244321}">
                <p14:modId xmlns:p14="http://schemas.microsoft.com/office/powerpoint/2010/main" val="3401590856"/>
              </p:ext>
            </p:extLst>
          </p:nvPr>
        </p:nvGraphicFramePr>
        <p:xfrm>
          <a:off x="6096000" y="327539"/>
          <a:ext cx="5661576" cy="6369770"/>
        </p:xfrm>
        <a:graphic>
          <a:graphicData uri="http://schemas.openxmlformats.org/drawingml/2006/table">
            <a:tbl>
              <a:tblPr firstRow="1" bandRow="1">
                <a:tableStyleId>{5C22544A-7EE6-4342-B048-85BDC9FD1C3A}</a:tableStyleId>
              </a:tblPr>
              <a:tblGrid>
                <a:gridCol w="629064">
                  <a:extLst>
                    <a:ext uri="{9D8B030D-6E8A-4147-A177-3AD203B41FA5}">
                      <a16:colId xmlns:a16="http://schemas.microsoft.com/office/drawing/2014/main" val="4264495122"/>
                    </a:ext>
                  </a:extLst>
                </a:gridCol>
                <a:gridCol w="629064">
                  <a:extLst>
                    <a:ext uri="{9D8B030D-6E8A-4147-A177-3AD203B41FA5}">
                      <a16:colId xmlns:a16="http://schemas.microsoft.com/office/drawing/2014/main" val="3091171908"/>
                    </a:ext>
                  </a:extLst>
                </a:gridCol>
                <a:gridCol w="629064">
                  <a:extLst>
                    <a:ext uri="{9D8B030D-6E8A-4147-A177-3AD203B41FA5}">
                      <a16:colId xmlns:a16="http://schemas.microsoft.com/office/drawing/2014/main" val="3266098915"/>
                    </a:ext>
                  </a:extLst>
                </a:gridCol>
                <a:gridCol w="629064">
                  <a:extLst>
                    <a:ext uri="{9D8B030D-6E8A-4147-A177-3AD203B41FA5}">
                      <a16:colId xmlns:a16="http://schemas.microsoft.com/office/drawing/2014/main" val="2452052202"/>
                    </a:ext>
                  </a:extLst>
                </a:gridCol>
                <a:gridCol w="629064">
                  <a:extLst>
                    <a:ext uri="{9D8B030D-6E8A-4147-A177-3AD203B41FA5}">
                      <a16:colId xmlns:a16="http://schemas.microsoft.com/office/drawing/2014/main" val="577870102"/>
                    </a:ext>
                  </a:extLst>
                </a:gridCol>
                <a:gridCol w="629064">
                  <a:extLst>
                    <a:ext uri="{9D8B030D-6E8A-4147-A177-3AD203B41FA5}">
                      <a16:colId xmlns:a16="http://schemas.microsoft.com/office/drawing/2014/main" val="2362873825"/>
                    </a:ext>
                  </a:extLst>
                </a:gridCol>
                <a:gridCol w="629064">
                  <a:extLst>
                    <a:ext uri="{9D8B030D-6E8A-4147-A177-3AD203B41FA5}">
                      <a16:colId xmlns:a16="http://schemas.microsoft.com/office/drawing/2014/main" val="1039151749"/>
                    </a:ext>
                  </a:extLst>
                </a:gridCol>
                <a:gridCol w="629064">
                  <a:extLst>
                    <a:ext uri="{9D8B030D-6E8A-4147-A177-3AD203B41FA5}">
                      <a16:colId xmlns:a16="http://schemas.microsoft.com/office/drawing/2014/main" val="3430462980"/>
                    </a:ext>
                  </a:extLst>
                </a:gridCol>
                <a:gridCol w="629064">
                  <a:extLst>
                    <a:ext uri="{9D8B030D-6E8A-4147-A177-3AD203B41FA5}">
                      <a16:colId xmlns:a16="http://schemas.microsoft.com/office/drawing/2014/main" val="1546521774"/>
                    </a:ext>
                  </a:extLst>
                </a:gridCol>
              </a:tblGrid>
              <a:tr h="423901">
                <a:tc>
                  <a:txBody>
                    <a:bodyPr/>
                    <a:lstStyle/>
                    <a:p>
                      <a:pPr algn="ctr" fontAlgn="t"/>
                      <a:r>
                        <a:rPr lang="en-US" sz="1100" b="1" i="0" u="none" strike="noStrike" dirty="0">
                          <a:solidFill>
                            <a:srgbClr val="000000"/>
                          </a:solidFill>
                          <a:effectLst/>
                          <a:latin typeface="Calibri" panose="020F0502020204030204" pitchFamily="34" charset="0"/>
                        </a:rPr>
                        <a:t>S</a:t>
                      </a:r>
                      <a:r>
                        <a:rPr lang="en-GB" sz="1100" b="1" i="0" u="none" strike="noStrike" dirty="0">
                          <a:solidFill>
                            <a:srgbClr val="000000"/>
                          </a:solidFill>
                          <a:effectLst/>
                          <a:latin typeface="Calibri" panose="020F0502020204030204" pitchFamily="34" charset="0"/>
                        </a:rPr>
                        <a:t>crips</a:t>
                      </a:r>
                    </a:p>
                  </a:txBody>
                  <a:tcPr marL="9525" marR="9525" marT="9525" marB="0"/>
                </a:tc>
                <a:tc>
                  <a:txBody>
                    <a:bodyPr/>
                    <a:lstStyle/>
                    <a:p>
                      <a:pPr algn="ctr" fontAlgn="t"/>
                      <a:r>
                        <a:rPr lang="en-GB" sz="1100" b="1" i="0" u="none" strike="noStrike" dirty="0">
                          <a:solidFill>
                            <a:srgbClr val="000000"/>
                          </a:solidFill>
                          <a:effectLst/>
                          <a:latin typeface="Calibri" panose="020F0502020204030204" pitchFamily="34" charset="0"/>
                        </a:rPr>
                        <a:t>Mean Daily Returns</a:t>
                      </a:r>
                    </a:p>
                  </a:txBody>
                  <a:tcPr marL="9525" marR="9525" marT="9525" marB="0"/>
                </a:tc>
                <a:tc>
                  <a:txBody>
                    <a:bodyPr/>
                    <a:lstStyle/>
                    <a:p>
                      <a:pPr algn="ctr" fontAlgn="t"/>
                      <a:r>
                        <a:rPr lang="en-US" sz="1100" b="1" i="0" u="none" strike="noStrike" dirty="0">
                          <a:solidFill>
                            <a:srgbClr val="000000"/>
                          </a:solidFill>
                          <a:effectLst/>
                          <a:latin typeface="Calibri" panose="020F0502020204030204" pitchFamily="34" charset="0"/>
                        </a:rPr>
                        <a:t>R</a:t>
                      </a:r>
                      <a:r>
                        <a:rPr lang="en-GB" sz="1100" b="1" i="0" u="none" strike="noStrike" dirty="0" err="1">
                          <a:solidFill>
                            <a:srgbClr val="000000"/>
                          </a:solidFill>
                          <a:effectLst/>
                          <a:latin typeface="Calibri" panose="020F0502020204030204" pitchFamily="34" charset="0"/>
                        </a:rPr>
                        <a:t>isk</a:t>
                      </a:r>
                      <a:endParaRPr lang="en-GB"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GB" sz="1100" b="1" i="0" u="none" strike="noStrike" dirty="0">
                          <a:solidFill>
                            <a:srgbClr val="000000"/>
                          </a:solidFill>
                          <a:effectLst/>
                          <a:latin typeface="Calibri" panose="020F0502020204030204" pitchFamily="34" charset="0"/>
                        </a:rPr>
                        <a:t>Min Daily Returns</a:t>
                      </a:r>
                    </a:p>
                  </a:txBody>
                  <a:tcPr marL="9525" marR="9525" marT="9525" marB="0"/>
                </a:tc>
                <a:tc>
                  <a:txBody>
                    <a:bodyPr/>
                    <a:lstStyle/>
                    <a:p>
                      <a:pPr algn="ctr" fontAlgn="t"/>
                      <a:r>
                        <a:rPr lang="en-GB" sz="1100" b="1" i="0" u="none" strike="noStrike">
                          <a:solidFill>
                            <a:srgbClr val="000000"/>
                          </a:solidFill>
                          <a:effectLst/>
                          <a:latin typeface="Calibri" panose="020F0502020204030204" pitchFamily="34" charset="0"/>
                        </a:rPr>
                        <a:t>Max Daily Returns</a:t>
                      </a:r>
                    </a:p>
                  </a:txBody>
                  <a:tcPr marL="9525" marR="9525" marT="9525" marB="0"/>
                </a:tc>
                <a:tc>
                  <a:txBody>
                    <a:bodyPr/>
                    <a:lstStyle/>
                    <a:p>
                      <a:pPr algn="ctr" fontAlgn="t"/>
                      <a:r>
                        <a:rPr lang="en-GB" sz="1100" b="1" i="0" u="none" strike="noStrike">
                          <a:solidFill>
                            <a:srgbClr val="000000"/>
                          </a:solidFill>
                          <a:effectLst/>
                          <a:latin typeface="Calibri" panose="020F0502020204030204" pitchFamily="34" charset="0"/>
                        </a:rPr>
                        <a:t>Cumulative Returns</a:t>
                      </a:r>
                    </a:p>
                  </a:txBody>
                  <a:tcPr marL="9525" marR="9525" marT="9525" marB="0"/>
                </a:tc>
                <a:tc>
                  <a:txBody>
                    <a:bodyPr/>
                    <a:lstStyle/>
                    <a:p>
                      <a:pPr algn="ctr" fontAlgn="t"/>
                      <a:r>
                        <a:rPr lang="en-GB" sz="1100" b="1" i="0" u="none" strike="noStrike">
                          <a:solidFill>
                            <a:srgbClr val="000000"/>
                          </a:solidFill>
                          <a:effectLst/>
                          <a:latin typeface="Calibri" panose="020F0502020204030204" pitchFamily="34" charset="0"/>
                        </a:rPr>
                        <a:t>Annualized Returns</a:t>
                      </a:r>
                    </a:p>
                  </a:txBody>
                  <a:tcPr marL="9525" marR="9525" marT="9525" marB="0"/>
                </a:tc>
                <a:tc>
                  <a:txBody>
                    <a:bodyPr/>
                    <a:lstStyle/>
                    <a:p>
                      <a:pPr algn="ctr" fontAlgn="t"/>
                      <a:r>
                        <a:rPr lang="en-GB" sz="1100" b="1" i="0" u="none" strike="noStrike" dirty="0">
                          <a:solidFill>
                            <a:srgbClr val="000000"/>
                          </a:solidFill>
                          <a:effectLst/>
                          <a:latin typeface="Calibri" panose="020F0502020204030204" pitchFamily="34" charset="0"/>
                        </a:rPr>
                        <a:t>Annualized Risk</a:t>
                      </a:r>
                    </a:p>
                  </a:txBody>
                  <a:tcPr marL="9525" marR="9525" marT="9525" marB="0"/>
                </a:tc>
                <a:tc>
                  <a:txBody>
                    <a:bodyPr/>
                    <a:lstStyle/>
                    <a:p>
                      <a:pPr algn="ctr" fontAlgn="t"/>
                      <a:r>
                        <a:rPr lang="en-GB" sz="1100" b="1" i="0" u="none" strike="noStrike">
                          <a:solidFill>
                            <a:srgbClr val="000000"/>
                          </a:solidFill>
                          <a:effectLst/>
                          <a:latin typeface="Calibri" panose="020F0502020204030204" pitchFamily="34" charset="0"/>
                        </a:rPr>
                        <a:t>Sharpe Ratio</a:t>
                      </a:r>
                    </a:p>
                  </a:txBody>
                  <a:tcPr marL="9525" marR="9525" marT="9525" marB="0"/>
                </a:tc>
                <a:extLst>
                  <a:ext uri="{0D108BD9-81ED-4DB2-BD59-A6C34878D82A}">
                    <a16:rowId xmlns:a16="http://schemas.microsoft.com/office/drawing/2014/main" val="3361376303"/>
                  </a:ext>
                </a:extLst>
              </a:tr>
              <a:tr h="234293">
                <a:tc>
                  <a:txBody>
                    <a:bodyPr/>
                    <a:lstStyle/>
                    <a:p>
                      <a:pPr algn="ctr" fontAlgn="t"/>
                      <a:r>
                        <a:rPr lang="en-GB" sz="1100" b="1" i="0" u="none" strike="noStrike" dirty="0">
                          <a:solidFill>
                            <a:srgbClr val="000000"/>
                          </a:solidFill>
                          <a:effectLst/>
                          <a:latin typeface="Calibri" panose="020F0502020204030204" pitchFamily="34" charset="0"/>
                        </a:rPr>
                        <a:t>AMZN</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0.16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-7.92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13.22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504.69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40.59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30.11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1.323</a:t>
                      </a:r>
                    </a:p>
                  </a:txBody>
                  <a:tcPr marL="9525" marR="9525" marT="9525" marB="0" anchor="b"/>
                </a:tc>
                <a:extLst>
                  <a:ext uri="{0D108BD9-81ED-4DB2-BD59-A6C34878D82A}">
                    <a16:rowId xmlns:a16="http://schemas.microsoft.com/office/drawing/2014/main" val="3132871893"/>
                  </a:ext>
                </a:extLst>
              </a:tr>
              <a:tr h="234293">
                <a:tc>
                  <a:txBody>
                    <a:bodyPr/>
                    <a:lstStyle/>
                    <a:p>
                      <a:pPr algn="ctr" fontAlgn="t"/>
                      <a:r>
                        <a:rPr lang="en-GB" sz="1100" b="1" i="0" u="none" strike="noStrike" dirty="0">
                          <a:solidFill>
                            <a:srgbClr val="000000"/>
                          </a:solidFill>
                          <a:effectLst/>
                          <a:latin typeface="Calibri" panose="020F0502020204030204" pitchFamily="34" charset="0"/>
                        </a:rPr>
                        <a:t>MSFT</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0.14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1.75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-14.74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14.22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371.49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34.95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27.84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1.228</a:t>
                      </a:r>
                    </a:p>
                  </a:txBody>
                  <a:tcPr marL="9525" marR="9525" marT="9525" marB="0" anchor="b"/>
                </a:tc>
                <a:extLst>
                  <a:ext uri="{0D108BD9-81ED-4DB2-BD59-A6C34878D82A}">
                    <a16:rowId xmlns:a16="http://schemas.microsoft.com/office/drawing/2014/main" val="2136561204"/>
                  </a:ext>
                </a:extLst>
              </a:tr>
              <a:tr h="234293">
                <a:tc>
                  <a:txBody>
                    <a:bodyPr/>
                    <a:lstStyle/>
                    <a:p>
                      <a:pPr algn="ctr" fontAlgn="t"/>
                      <a:r>
                        <a:rPr lang="en-GB" sz="1100" b="1" i="0" u="none" strike="noStrike" dirty="0">
                          <a:solidFill>
                            <a:srgbClr val="000000"/>
                          </a:solidFill>
                          <a:effectLst/>
                          <a:latin typeface="Calibri" panose="020F0502020204030204" pitchFamily="34" charset="0"/>
                        </a:rPr>
                        <a:t>AAPL</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0.13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1.87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-12.86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11.98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322.74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33.32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29.73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1.095</a:t>
                      </a:r>
                    </a:p>
                  </a:txBody>
                  <a:tcPr marL="9525" marR="9525" marT="9525" marB="0" anchor="b"/>
                </a:tc>
                <a:extLst>
                  <a:ext uri="{0D108BD9-81ED-4DB2-BD59-A6C34878D82A}">
                    <a16:rowId xmlns:a16="http://schemas.microsoft.com/office/drawing/2014/main" val="2855758836"/>
                  </a:ext>
                </a:extLst>
              </a:tr>
              <a:tr h="234293">
                <a:tc>
                  <a:txBody>
                    <a:bodyPr/>
                    <a:lstStyle/>
                    <a:p>
                      <a:pPr algn="ctr" fontAlgn="t"/>
                      <a:r>
                        <a:rPr lang="en-GB" sz="1100" b="1" i="0" u="none" strike="noStrike" dirty="0">
                          <a:solidFill>
                            <a:srgbClr val="000000"/>
                          </a:solidFill>
                          <a:effectLst/>
                          <a:latin typeface="Calibri" panose="020F0502020204030204" pitchFamily="34" charset="0"/>
                        </a:rPr>
                        <a:t>FB</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2.04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-18.96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15.52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187.96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26.45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32.31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0.795</a:t>
                      </a:r>
                    </a:p>
                  </a:txBody>
                  <a:tcPr marL="9525" marR="9525" marT="9525" marB="0" anchor="b"/>
                </a:tc>
                <a:extLst>
                  <a:ext uri="{0D108BD9-81ED-4DB2-BD59-A6C34878D82A}">
                    <a16:rowId xmlns:a16="http://schemas.microsoft.com/office/drawing/2014/main" val="88358109"/>
                  </a:ext>
                </a:extLst>
              </a:tr>
              <a:tr h="234293">
                <a:tc>
                  <a:txBody>
                    <a:bodyPr/>
                    <a:lstStyle/>
                    <a:p>
                      <a:pPr algn="ctr" fontAlgn="t"/>
                      <a:r>
                        <a:rPr lang="en-GB" sz="1100" b="1" i="0" u="none" strike="noStrike" dirty="0">
                          <a:solidFill>
                            <a:srgbClr val="000000"/>
                          </a:solidFill>
                          <a:effectLst/>
                          <a:latin typeface="Calibri" panose="020F0502020204030204" pitchFamily="34" charset="0"/>
                        </a:rPr>
                        <a:t>UNH</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0.09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1.78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-17.28</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12.8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167.36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23.72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28.27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0.812</a:t>
                      </a:r>
                    </a:p>
                  </a:txBody>
                  <a:tcPr marL="9525" marR="9525" marT="9525" marB="0" anchor="b"/>
                </a:tc>
                <a:extLst>
                  <a:ext uri="{0D108BD9-81ED-4DB2-BD59-A6C34878D82A}">
                    <a16:rowId xmlns:a16="http://schemas.microsoft.com/office/drawing/2014/main" val="356594320"/>
                  </a:ext>
                </a:extLst>
              </a:tr>
              <a:tr h="234293">
                <a:tc>
                  <a:txBody>
                    <a:bodyPr/>
                    <a:lstStyle/>
                    <a:p>
                      <a:pPr algn="ctr" fontAlgn="t"/>
                      <a:r>
                        <a:rPr lang="en-GB" sz="1100" b="1" i="0" u="none" strike="noStrike" dirty="0">
                          <a:solidFill>
                            <a:srgbClr val="000000"/>
                          </a:solidFill>
                          <a:effectLst/>
                          <a:latin typeface="Calibri" panose="020F0502020204030204" pitchFamily="34" charset="0"/>
                        </a:rPr>
                        <a:t>GOOG</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0.08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1.65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-11.1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10.45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140.41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21.02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26.23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0.773</a:t>
                      </a:r>
                    </a:p>
                  </a:txBody>
                  <a:tcPr marL="9525" marR="9525" marT="9525" marB="0" anchor="b"/>
                </a:tc>
                <a:extLst>
                  <a:ext uri="{0D108BD9-81ED-4DB2-BD59-A6C34878D82A}">
                    <a16:rowId xmlns:a16="http://schemas.microsoft.com/office/drawing/2014/main" val="1876080899"/>
                  </a:ext>
                </a:extLst>
              </a:tr>
              <a:tr h="234293">
                <a:tc>
                  <a:txBody>
                    <a:bodyPr/>
                    <a:lstStyle/>
                    <a:p>
                      <a:pPr algn="ctr" fontAlgn="t"/>
                      <a:r>
                        <a:rPr lang="en-GB" sz="1100" b="1" i="0" u="none" strike="noStrike" dirty="0">
                          <a:solidFill>
                            <a:srgbClr val="000000"/>
                          </a:solidFill>
                          <a:effectLst/>
                          <a:latin typeface="Calibri" panose="020F0502020204030204" pitchFamily="34" charset="0"/>
                        </a:rPr>
                        <a:t>S&amp;P500</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0.05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1.21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-11.98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9.38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74.81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13.04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19.18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0.641</a:t>
                      </a:r>
                    </a:p>
                  </a:txBody>
                  <a:tcPr marL="9525" marR="9525" marT="9525" marB="0" anchor="b"/>
                </a:tc>
                <a:extLst>
                  <a:ext uri="{0D108BD9-81ED-4DB2-BD59-A6C34878D82A}">
                    <a16:rowId xmlns:a16="http://schemas.microsoft.com/office/drawing/2014/main" val="1127510389"/>
                  </a:ext>
                </a:extLst>
              </a:tr>
              <a:tr h="234293">
                <a:tc>
                  <a:txBody>
                    <a:bodyPr/>
                    <a:lstStyle/>
                    <a:p>
                      <a:pPr algn="ctr" fontAlgn="t"/>
                      <a:r>
                        <a:rPr lang="en-GB" sz="1100" b="1" i="0" u="none" strike="noStrike" dirty="0">
                          <a:solidFill>
                            <a:srgbClr val="000000"/>
                          </a:solidFill>
                          <a:effectLst/>
                          <a:latin typeface="Calibri" panose="020F0502020204030204" pitchFamily="34" charset="0"/>
                        </a:rPr>
                        <a:t>MRK</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0.05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1.41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-8.9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10.41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68.02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12.88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22.33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0.543</a:t>
                      </a:r>
                    </a:p>
                  </a:txBody>
                  <a:tcPr marL="9525" marR="9525" marT="9525" marB="0" anchor="b"/>
                </a:tc>
                <a:extLst>
                  <a:ext uri="{0D108BD9-81ED-4DB2-BD59-A6C34878D82A}">
                    <a16:rowId xmlns:a16="http://schemas.microsoft.com/office/drawing/2014/main" val="2308461906"/>
                  </a:ext>
                </a:extLst>
              </a:tr>
              <a:tr h="234293">
                <a:tc>
                  <a:txBody>
                    <a:bodyPr/>
                    <a:lstStyle/>
                    <a:p>
                      <a:pPr algn="ctr" fontAlgn="t"/>
                      <a:r>
                        <a:rPr lang="en-GB" sz="1100" b="1" i="0" u="none" strike="noStrike" dirty="0">
                          <a:solidFill>
                            <a:srgbClr val="000000"/>
                          </a:solidFill>
                          <a:effectLst/>
                          <a:latin typeface="Calibri" panose="020F0502020204030204" pitchFamily="34" charset="0"/>
                        </a:rPr>
                        <a:t>JNJ</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0.05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1.25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-10.04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59.79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11.35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19.78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0.536</a:t>
                      </a:r>
                    </a:p>
                  </a:txBody>
                  <a:tcPr marL="9525" marR="9525" marT="9525" marB="0" anchor="b"/>
                </a:tc>
                <a:extLst>
                  <a:ext uri="{0D108BD9-81ED-4DB2-BD59-A6C34878D82A}">
                    <a16:rowId xmlns:a16="http://schemas.microsoft.com/office/drawing/2014/main" val="2521380197"/>
                  </a:ext>
                </a:extLst>
              </a:tr>
              <a:tr h="234293">
                <a:tc>
                  <a:txBody>
                    <a:bodyPr/>
                    <a:lstStyle/>
                    <a:p>
                      <a:pPr algn="ctr" fontAlgn="t"/>
                      <a:r>
                        <a:rPr lang="en-GB" sz="1100" b="1" i="0" u="none" strike="noStrike" dirty="0">
                          <a:solidFill>
                            <a:srgbClr val="000000"/>
                          </a:solidFill>
                          <a:effectLst/>
                          <a:latin typeface="Calibri" panose="020F0502020204030204" pitchFamily="34" charset="0"/>
                        </a:rPr>
                        <a:t>MS</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0.06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2.18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-15.6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19.77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53.49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14.55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34.62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0.399</a:t>
                      </a:r>
                    </a:p>
                  </a:txBody>
                  <a:tcPr marL="9525" marR="9525" marT="9525" marB="0" anchor="b"/>
                </a:tc>
                <a:extLst>
                  <a:ext uri="{0D108BD9-81ED-4DB2-BD59-A6C34878D82A}">
                    <a16:rowId xmlns:a16="http://schemas.microsoft.com/office/drawing/2014/main" val="1666421822"/>
                  </a:ext>
                </a:extLst>
              </a:tr>
              <a:tr h="234293">
                <a:tc>
                  <a:txBody>
                    <a:bodyPr/>
                    <a:lstStyle/>
                    <a:p>
                      <a:pPr algn="ctr" fontAlgn="t"/>
                      <a:r>
                        <a:rPr lang="en-GB" sz="1100" b="1" i="0" u="none" strike="noStrike" dirty="0">
                          <a:solidFill>
                            <a:srgbClr val="000000"/>
                          </a:solidFill>
                          <a:effectLst/>
                          <a:latin typeface="Calibri" panose="020F0502020204030204" pitchFamily="34" charset="0"/>
                        </a:rPr>
                        <a:t>RHHBY</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0.03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1.35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-8.96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13.01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28.87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7.38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21.45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0.309</a:t>
                      </a:r>
                    </a:p>
                  </a:txBody>
                  <a:tcPr marL="9525" marR="9525" marT="9525" marB="0" anchor="b"/>
                </a:tc>
                <a:extLst>
                  <a:ext uri="{0D108BD9-81ED-4DB2-BD59-A6C34878D82A}">
                    <a16:rowId xmlns:a16="http://schemas.microsoft.com/office/drawing/2014/main" val="3416203235"/>
                  </a:ext>
                </a:extLst>
              </a:tr>
              <a:tr h="234293">
                <a:tc>
                  <a:txBody>
                    <a:bodyPr/>
                    <a:lstStyle/>
                    <a:p>
                      <a:pPr algn="ctr" fontAlgn="t"/>
                      <a:r>
                        <a:rPr lang="en-GB" sz="1100" b="1" i="0" u="none" strike="noStrike" dirty="0">
                          <a:solidFill>
                            <a:srgbClr val="000000"/>
                          </a:solidFill>
                          <a:effectLst/>
                          <a:latin typeface="Calibri" panose="020F0502020204030204" pitchFamily="34" charset="0"/>
                        </a:rPr>
                        <a:t>PFE</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0.02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1.38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-7.73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8.96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15.26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5.25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21.95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0.205</a:t>
                      </a:r>
                    </a:p>
                  </a:txBody>
                  <a:tcPr marL="9525" marR="9525" marT="9525" marB="0" anchor="b"/>
                </a:tc>
                <a:extLst>
                  <a:ext uri="{0D108BD9-81ED-4DB2-BD59-A6C34878D82A}">
                    <a16:rowId xmlns:a16="http://schemas.microsoft.com/office/drawing/2014/main" val="1207737295"/>
                  </a:ext>
                </a:extLst>
              </a:tr>
              <a:tr h="234293">
                <a:tc>
                  <a:txBody>
                    <a:bodyPr/>
                    <a:lstStyle/>
                    <a:p>
                      <a:pPr algn="ctr" fontAlgn="t"/>
                      <a:r>
                        <a:rPr lang="en-GB" sz="1100" b="1" i="0" u="none" strike="noStrike" dirty="0">
                          <a:solidFill>
                            <a:srgbClr val="000000"/>
                          </a:solidFill>
                          <a:effectLst/>
                          <a:latin typeface="Calibri" panose="020F0502020204030204" pitchFamily="34" charset="0"/>
                        </a:rPr>
                        <a:t>GS</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0.03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-12.71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17.58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14.17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7.64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31.59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0.218</a:t>
                      </a:r>
                    </a:p>
                  </a:txBody>
                  <a:tcPr marL="9525" marR="9525" marT="9525" marB="0" anchor="b"/>
                </a:tc>
                <a:extLst>
                  <a:ext uri="{0D108BD9-81ED-4DB2-BD59-A6C34878D82A}">
                    <a16:rowId xmlns:a16="http://schemas.microsoft.com/office/drawing/2014/main" val="2094073069"/>
                  </a:ext>
                </a:extLst>
              </a:tr>
              <a:tr h="234293">
                <a:tc>
                  <a:txBody>
                    <a:bodyPr/>
                    <a:lstStyle/>
                    <a:p>
                      <a:pPr algn="ctr" fontAlgn="t"/>
                      <a:r>
                        <a:rPr lang="en-GB" sz="1100" b="1" i="0" u="none" strike="noStrike" dirty="0">
                          <a:solidFill>
                            <a:srgbClr val="000000"/>
                          </a:solidFill>
                          <a:effectLst/>
                          <a:latin typeface="Calibri" panose="020F0502020204030204" pitchFamily="34" charset="0"/>
                        </a:rPr>
                        <a:t>LUV</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0.02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2.29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-15.11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14.44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-2.37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6.16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36.37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0.149</a:t>
                      </a:r>
                    </a:p>
                  </a:txBody>
                  <a:tcPr marL="9525" marR="9525" marT="9525" marB="0" anchor="b"/>
                </a:tc>
                <a:extLst>
                  <a:ext uri="{0D108BD9-81ED-4DB2-BD59-A6C34878D82A}">
                    <a16:rowId xmlns:a16="http://schemas.microsoft.com/office/drawing/2014/main" val="1885243795"/>
                  </a:ext>
                </a:extLst>
              </a:tr>
              <a:tr h="234293">
                <a:tc>
                  <a:txBody>
                    <a:bodyPr/>
                    <a:lstStyle/>
                    <a:p>
                      <a:pPr algn="ctr" fontAlgn="t"/>
                      <a:r>
                        <a:rPr lang="en-GB" sz="1100" b="1" i="0" u="none" strike="noStrike" dirty="0">
                          <a:solidFill>
                            <a:srgbClr val="000000"/>
                          </a:solidFill>
                          <a:effectLst/>
                          <a:latin typeface="Calibri" panose="020F0502020204030204" pitchFamily="34" charset="0"/>
                        </a:rPr>
                        <a:t>IBM</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1.61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-12.85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11.3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-15.27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25.54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-0.031</a:t>
                      </a:r>
                    </a:p>
                  </a:txBody>
                  <a:tcPr marL="9525" marR="9525" marT="9525" marB="0" anchor="b"/>
                </a:tc>
                <a:extLst>
                  <a:ext uri="{0D108BD9-81ED-4DB2-BD59-A6C34878D82A}">
                    <a16:rowId xmlns:a16="http://schemas.microsoft.com/office/drawing/2014/main" val="3192488105"/>
                  </a:ext>
                </a:extLst>
              </a:tr>
              <a:tr h="234293">
                <a:tc>
                  <a:txBody>
                    <a:bodyPr/>
                    <a:lstStyle/>
                    <a:p>
                      <a:pPr algn="ctr" fontAlgn="t"/>
                      <a:r>
                        <a:rPr lang="en-GB" sz="1100" b="1" i="0" u="none" strike="noStrike" dirty="0">
                          <a:solidFill>
                            <a:srgbClr val="000000"/>
                          </a:solidFill>
                          <a:effectLst/>
                          <a:latin typeface="Calibri" panose="020F0502020204030204" pitchFamily="34" charset="0"/>
                        </a:rPr>
                        <a:t>DAL</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2.65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-25.99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21.02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-32.66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1.05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42.03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0.007</a:t>
                      </a:r>
                    </a:p>
                  </a:txBody>
                  <a:tcPr marL="9525" marR="9525" marT="9525" marB="0" anchor="b"/>
                </a:tc>
                <a:extLst>
                  <a:ext uri="{0D108BD9-81ED-4DB2-BD59-A6C34878D82A}">
                    <a16:rowId xmlns:a16="http://schemas.microsoft.com/office/drawing/2014/main" val="3105391962"/>
                  </a:ext>
                </a:extLst>
              </a:tr>
              <a:tr h="234293">
                <a:tc>
                  <a:txBody>
                    <a:bodyPr/>
                    <a:lstStyle/>
                    <a:p>
                      <a:pPr algn="ctr" fontAlgn="t"/>
                      <a:r>
                        <a:rPr lang="en-GB" sz="1100" b="1" i="0" u="none" strike="noStrike" dirty="0">
                          <a:solidFill>
                            <a:srgbClr val="000000"/>
                          </a:solidFill>
                          <a:effectLst/>
                          <a:latin typeface="Calibri" panose="020F0502020204030204" pitchFamily="34" charset="0"/>
                        </a:rPr>
                        <a:t>ALGT</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2.91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-28.33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29.24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-45.04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-1.19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46.2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-0.042</a:t>
                      </a:r>
                    </a:p>
                  </a:txBody>
                  <a:tcPr marL="9525" marR="9525" marT="9525" marB="0" anchor="b"/>
                </a:tc>
                <a:extLst>
                  <a:ext uri="{0D108BD9-81ED-4DB2-BD59-A6C34878D82A}">
                    <a16:rowId xmlns:a16="http://schemas.microsoft.com/office/drawing/2014/main" val="1744540860"/>
                  </a:ext>
                </a:extLst>
              </a:tr>
              <a:tr h="234293">
                <a:tc>
                  <a:txBody>
                    <a:bodyPr/>
                    <a:lstStyle/>
                    <a:p>
                      <a:pPr algn="ctr" fontAlgn="t"/>
                      <a:r>
                        <a:rPr lang="en-GB" sz="1100" b="1" i="0" u="none" strike="noStrike" dirty="0">
                          <a:solidFill>
                            <a:srgbClr val="000000"/>
                          </a:solidFill>
                          <a:effectLst/>
                          <a:latin typeface="Calibri" panose="020F0502020204030204" pitchFamily="34" charset="0"/>
                        </a:rPr>
                        <a:t>HA</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3.31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-26.5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24.58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-47.88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0.86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52.6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0.002</a:t>
                      </a:r>
                    </a:p>
                  </a:txBody>
                  <a:tcPr marL="9525" marR="9525" marT="9525" marB="0" anchor="b"/>
                </a:tc>
                <a:extLst>
                  <a:ext uri="{0D108BD9-81ED-4DB2-BD59-A6C34878D82A}">
                    <a16:rowId xmlns:a16="http://schemas.microsoft.com/office/drawing/2014/main" val="4008862537"/>
                  </a:ext>
                </a:extLst>
              </a:tr>
              <a:tr h="234293">
                <a:tc>
                  <a:txBody>
                    <a:bodyPr/>
                    <a:lstStyle/>
                    <a:p>
                      <a:pPr algn="ctr" fontAlgn="t"/>
                      <a:r>
                        <a:rPr lang="en-GB" sz="1100" b="1" i="0" u="none" strike="noStrike" dirty="0">
                          <a:solidFill>
                            <a:srgbClr val="000000"/>
                          </a:solidFill>
                          <a:effectLst/>
                          <a:latin typeface="Calibri" panose="020F0502020204030204" pitchFamily="34" charset="0"/>
                        </a:rPr>
                        <a:t>WFC</a:t>
                      </a:r>
                    </a:p>
                  </a:txBody>
                  <a:tcPr marL="9525" marR="9525" marT="9525" marB="0"/>
                </a:tc>
                <a:tc>
                  <a:txBody>
                    <a:bodyPr/>
                    <a:lstStyle/>
                    <a:p>
                      <a:pPr algn="ctr" fontAlgn="b"/>
                      <a:r>
                        <a:rPr lang="en-GB" sz="1100" b="0" i="0" u="none" strike="noStrike" dirty="0">
                          <a:solidFill>
                            <a:srgbClr val="000000"/>
                          </a:solidFill>
                          <a:effectLst/>
                          <a:latin typeface="Calibri" panose="020F0502020204030204" pitchFamily="34" charset="0"/>
                        </a:rPr>
                        <a:t>-0.04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2.03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-15.87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14.53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-54.3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-10.44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32.3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-0.346</a:t>
                      </a:r>
                    </a:p>
                  </a:txBody>
                  <a:tcPr marL="9525" marR="9525" marT="9525" marB="0" anchor="b"/>
                </a:tc>
                <a:extLst>
                  <a:ext uri="{0D108BD9-81ED-4DB2-BD59-A6C34878D82A}">
                    <a16:rowId xmlns:a16="http://schemas.microsoft.com/office/drawing/2014/main" val="362992006"/>
                  </a:ext>
                </a:extLst>
              </a:tr>
              <a:tr h="234293">
                <a:tc>
                  <a:txBody>
                    <a:bodyPr/>
                    <a:lstStyle/>
                    <a:p>
                      <a:pPr algn="ctr" fontAlgn="t"/>
                      <a:r>
                        <a:rPr lang="en-GB" sz="1100" b="1" i="0" u="none" strike="noStrike" dirty="0">
                          <a:solidFill>
                            <a:srgbClr val="000000"/>
                          </a:solidFill>
                          <a:effectLst/>
                          <a:latin typeface="Calibri" panose="020F0502020204030204" pitchFamily="34" charset="0"/>
                        </a:rPr>
                        <a:t>ALK</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-0.03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2.69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-23.24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20.31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-54.34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-6.44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42.71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-0.168</a:t>
                      </a:r>
                    </a:p>
                  </a:txBody>
                  <a:tcPr marL="9525" marR="9525" marT="9525" marB="0" anchor="b"/>
                </a:tc>
                <a:extLst>
                  <a:ext uri="{0D108BD9-81ED-4DB2-BD59-A6C34878D82A}">
                    <a16:rowId xmlns:a16="http://schemas.microsoft.com/office/drawing/2014/main" val="2750750835"/>
                  </a:ext>
                </a:extLst>
              </a:tr>
              <a:tr h="234293">
                <a:tc>
                  <a:txBody>
                    <a:bodyPr/>
                    <a:lstStyle/>
                    <a:p>
                      <a:pPr algn="ctr" fontAlgn="t"/>
                      <a:r>
                        <a:rPr lang="en-GB" sz="1100" b="1" i="0" u="none" strike="noStrike" dirty="0">
                          <a:solidFill>
                            <a:srgbClr val="000000"/>
                          </a:solidFill>
                          <a:effectLst/>
                          <a:latin typeface="Calibri" panose="020F0502020204030204" pitchFamily="34" charset="0"/>
                        </a:rPr>
                        <a:t>CS</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-0.04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2.28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-18.26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16.34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-58.61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-11.01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36.26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-0.324</a:t>
                      </a:r>
                    </a:p>
                  </a:txBody>
                  <a:tcPr marL="9525" marR="9525" marT="9525" marB="0" anchor="b"/>
                </a:tc>
                <a:extLst>
                  <a:ext uri="{0D108BD9-81ED-4DB2-BD59-A6C34878D82A}">
                    <a16:rowId xmlns:a16="http://schemas.microsoft.com/office/drawing/2014/main" val="1944470435"/>
                  </a:ext>
                </a:extLst>
              </a:tr>
              <a:tr h="234293">
                <a:tc>
                  <a:txBody>
                    <a:bodyPr/>
                    <a:lstStyle/>
                    <a:p>
                      <a:pPr algn="ctr" fontAlgn="t"/>
                      <a:r>
                        <a:rPr lang="en-GB" sz="1100" b="1" i="0" u="none" strike="noStrike" dirty="0">
                          <a:solidFill>
                            <a:srgbClr val="000000"/>
                          </a:solidFill>
                          <a:effectLst/>
                          <a:latin typeface="Calibri" panose="020F0502020204030204" pitchFamily="34" charset="0"/>
                        </a:rPr>
                        <a:t>BCS</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-0.05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2.51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-21.85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15.1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-66.62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-13.82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39.87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-0.365</a:t>
                      </a:r>
                    </a:p>
                  </a:txBody>
                  <a:tcPr marL="9525" marR="9525" marT="9525" marB="0" anchor="b"/>
                </a:tc>
                <a:extLst>
                  <a:ext uri="{0D108BD9-81ED-4DB2-BD59-A6C34878D82A}">
                    <a16:rowId xmlns:a16="http://schemas.microsoft.com/office/drawing/2014/main" val="2465819283"/>
                  </a:ext>
                </a:extLst>
              </a:tr>
              <a:tr h="234293">
                <a:tc>
                  <a:txBody>
                    <a:bodyPr/>
                    <a:lstStyle/>
                    <a:p>
                      <a:pPr algn="ctr" fontAlgn="t"/>
                      <a:r>
                        <a:rPr lang="en-GB" sz="1100" b="1" i="0" u="none" strike="noStrike" dirty="0">
                          <a:solidFill>
                            <a:srgbClr val="000000"/>
                          </a:solidFill>
                          <a:effectLst/>
                          <a:latin typeface="Calibri" panose="020F0502020204030204" pitchFamily="34" charset="0"/>
                        </a:rPr>
                        <a:t>DB</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-0.05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2.77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-17.49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14.02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-68.33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-13.33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44.04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-0.32</a:t>
                      </a:r>
                    </a:p>
                  </a:txBody>
                  <a:tcPr marL="9525" marR="9525" marT="9525" marB="0" anchor="b"/>
                </a:tc>
                <a:extLst>
                  <a:ext uri="{0D108BD9-81ED-4DB2-BD59-A6C34878D82A}">
                    <a16:rowId xmlns:a16="http://schemas.microsoft.com/office/drawing/2014/main" val="2179047978"/>
                  </a:ext>
                </a:extLst>
              </a:tr>
              <a:tr h="234293">
                <a:tc>
                  <a:txBody>
                    <a:bodyPr/>
                    <a:lstStyle/>
                    <a:p>
                      <a:pPr algn="ctr" fontAlgn="t"/>
                      <a:r>
                        <a:rPr lang="en-GB" sz="1100" b="1" i="0" u="none" strike="noStrike" dirty="0">
                          <a:solidFill>
                            <a:srgbClr val="000000"/>
                          </a:solidFill>
                          <a:effectLst/>
                          <a:latin typeface="Calibri" panose="020F0502020204030204" pitchFamily="34" charset="0"/>
                        </a:rPr>
                        <a:t>AAL</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-0.03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3.47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-25.22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41.1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-68.65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-8.47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55.12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-0.167</a:t>
                      </a:r>
                    </a:p>
                  </a:txBody>
                  <a:tcPr marL="9525" marR="9525" marT="9525" marB="0" anchor="b"/>
                </a:tc>
                <a:extLst>
                  <a:ext uri="{0D108BD9-81ED-4DB2-BD59-A6C34878D82A}">
                    <a16:rowId xmlns:a16="http://schemas.microsoft.com/office/drawing/2014/main" val="1453291586"/>
                  </a:ext>
                </a:extLst>
              </a:tr>
              <a:tr h="234293">
                <a:tc>
                  <a:txBody>
                    <a:bodyPr/>
                    <a:lstStyle/>
                    <a:p>
                      <a:pPr algn="ctr" fontAlgn="t"/>
                      <a:r>
                        <a:rPr lang="en-GB" sz="1100" b="1" i="0" u="none" strike="noStrike" dirty="0">
                          <a:solidFill>
                            <a:srgbClr val="000000"/>
                          </a:solidFill>
                          <a:effectLst/>
                          <a:latin typeface="Calibri" panose="020F0502020204030204" pitchFamily="34" charset="0"/>
                        </a:rPr>
                        <a:t>BHC</a:t>
                      </a:r>
                    </a:p>
                  </a:txBody>
                  <a:tcPr marL="9525" marR="9525" marT="9525" marB="0"/>
                </a:tc>
                <a:tc>
                  <a:txBody>
                    <a:bodyPr/>
                    <a:lstStyle/>
                    <a:p>
                      <a:pPr algn="ctr" fontAlgn="b"/>
                      <a:r>
                        <a:rPr lang="en-GB" sz="1100" b="0" i="0" u="none" strike="noStrike">
                          <a:solidFill>
                            <a:srgbClr val="000000"/>
                          </a:solidFill>
                          <a:effectLst/>
                          <a:latin typeface="Calibri" panose="020F0502020204030204" pitchFamily="34" charset="0"/>
                        </a:rPr>
                        <a:t>-0.09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4.46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-51.46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33.74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-91.35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-22.6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70.72</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-0.33</a:t>
                      </a:r>
                    </a:p>
                  </a:txBody>
                  <a:tcPr marL="9525" marR="9525" marT="9525" marB="0" anchor="b"/>
                </a:tc>
                <a:extLst>
                  <a:ext uri="{0D108BD9-81ED-4DB2-BD59-A6C34878D82A}">
                    <a16:rowId xmlns:a16="http://schemas.microsoft.com/office/drawing/2014/main" val="1078460590"/>
                  </a:ext>
                </a:extLst>
              </a:tr>
            </a:tbl>
          </a:graphicData>
        </a:graphic>
      </p:graphicFrame>
    </p:spTree>
    <p:extLst>
      <p:ext uri="{BB962C8B-B14F-4D97-AF65-F5344CB8AC3E}">
        <p14:creationId xmlns:p14="http://schemas.microsoft.com/office/powerpoint/2010/main" val="235154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65ED-8809-4220-81A1-B8865D48201F}"/>
              </a:ext>
            </a:extLst>
          </p:cNvPr>
          <p:cNvSpPr>
            <a:spLocks noGrp="1"/>
          </p:cNvSpPr>
          <p:nvPr>
            <p:ph type="title"/>
          </p:nvPr>
        </p:nvSpPr>
        <p:spPr>
          <a:xfrm>
            <a:off x="2231136" y="210713"/>
            <a:ext cx="7729728" cy="735771"/>
          </a:xfrm>
        </p:spPr>
        <p:txBody>
          <a:bodyPr>
            <a:normAutofit/>
          </a:bodyPr>
          <a:lstStyle/>
          <a:p>
            <a:r>
              <a:rPr lang="en-US" cap="none" dirty="0">
                <a:latin typeface="Times New Roman" panose="02020603050405020304" pitchFamily="18" charset="0"/>
                <a:cs typeface="Times New Roman" panose="02020603050405020304" pitchFamily="18" charset="0"/>
              </a:rPr>
              <a:t>Annualized Return &amp; Annualized Risk</a:t>
            </a:r>
            <a:endParaRPr lang="en-GB"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BEEDFB-147A-4896-BB66-464689351E08}"/>
              </a:ext>
            </a:extLst>
          </p:cNvPr>
          <p:cNvSpPr>
            <a:spLocks noGrp="1"/>
          </p:cNvSpPr>
          <p:nvPr>
            <p:ph idx="1"/>
          </p:nvPr>
        </p:nvSpPr>
        <p:spPr>
          <a:xfrm>
            <a:off x="175967" y="1403503"/>
            <a:ext cx="6017443" cy="5243784"/>
          </a:xfrm>
        </p:spPr>
        <p:txBody>
          <a:bodyPr>
            <a:normAutofit/>
          </a:bodyPr>
          <a:lstStyle/>
          <a:p>
            <a:pPr>
              <a:buFont typeface="Wingdings" panose="05000000000000000000" pitchFamily="2" charset="2"/>
              <a:buChar char="Ø"/>
            </a:pPr>
            <a:r>
              <a:rPr lang="en-US" sz="1900" cap="none" dirty="0">
                <a:latin typeface="Times New Roman" panose="02020603050405020304" pitchFamily="18" charset="0"/>
                <a:cs typeface="Times New Roman" panose="02020603050405020304" pitchFamily="18" charset="0"/>
              </a:rPr>
              <a:t> The top 5 stocks with the highest annual returns are AMZN, MSFT, AAPL, FB and UNH.</a:t>
            </a:r>
          </a:p>
          <a:p>
            <a:pPr>
              <a:buFont typeface="Wingdings" panose="05000000000000000000" pitchFamily="2" charset="2"/>
              <a:buChar char="Ø"/>
            </a:pPr>
            <a:r>
              <a:rPr lang="en-US" sz="1900" cap="none" dirty="0">
                <a:latin typeface="Times New Roman" panose="02020603050405020304" pitchFamily="18" charset="0"/>
                <a:cs typeface="Times New Roman" panose="02020603050405020304" pitchFamily="18" charset="0"/>
              </a:rPr>
              <a:t> The annual return of the top 5 stocks is over 20%. These five stocks are low risk stocks compared to other stocks.</a:t>
            </a:r>
          </a:p>
          <a:p>
            <a:pPr>
              <a:buFont typeface="Wingdings" panose="05000000000000000000" pitchFamily="2" charset="2"/>
              <a:buChar char="Ø"/>
            </a:pPr>
            <a:r>
              <a:rPr lang="en-US" sz="1900" cap="none" dirty="0">
                <a:latin typeface="Times New Roman" panose="02020603050405020304" pitchFamily="18" charset="0"/>
                <a:cs typeface="Times New Roman" panose="02020603050405020304" pitchFamily="18" charset="0"/>
              </a:rPr>
              <a:t> With the downside comes the risk of losing money and making your first investment.</a:t>
            </a:r>
          </a:p>
          <a:p>
            <a:pPr>
              <a:buFont typeface="Wingdings" panose="05000000000000000000" pitchFamily="2" charset="2"/>
              <a:buChar char="Ø"/>
            </a:pPr>
            <a:r>
              <a:rPr lang="en-US" sz="1900" cap="none" dirty="0">
                <a:latin typeface="Times New Roman" panose="02020603050405020304" pitchFamily="18" charset="0"/>
                <a:cs typeface="Times New Roman" panose="02020603050405020304" pitchFamily="18" charset="0"/>
              </a:rPr>
              <a:t> BHC, BCS, DB, CS and WFC are riskier because they do not provide return on investment even during the investment period. </a:t>
            </a:r>
          </a:p>
          <a:p>
            <a:pPr>
              <a:buFont typeface="Wingdings" panose="05000000000000000000" pitchFamily="2" charset="2"/>
              <a:buChar char="Ø"/>
            </a:pPr>
            <a:r>
              <a:rPr lang="en-US" sz="1900" cap="none" dirty="0">
                <a:latin typeface="Times New Roman" panose="02020603050405020304" pitchFamily="18" charset="0"/>
                <a:cs typeface="Times New Roman" panose="02020603050405020304" pitchFamily="18" charset="0"/>
              </a:rPr>
              <a:t> JNJ, RHHBY and MRK products offer high returns with low risk.</a:t>
            </a:r>
            <a:endParaRPr lang="en-GB" sz="1900" cap="non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F5C98A-8580-4685-9557-C93CAB208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07" y="1505436"/>
            <a:ext cx="5413530" cy="4244916"/>
          </a:xfrm>
          <a:prstGeom prst="rect">
            <a:avLst/>
          </a:prstGeom>
        </p:spPr>
      </p:pic>
    </p:spTree>
    <p:extLst>
      <p:ext uri="{BB962C8B-B14F-4D97-AF65-F5344CB8AC3E}">
        <p14:creationId xmlns:p14="http://schemas.microsoft.com/office/powerpoint/2010/main" val="2099577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88B4-BBBD-4B62-916F-6B0775139E94}"/>
              </a:ext>
            </a:extLst>
          </p:cNvPr>
          <p:cNvSpPr>
            <a:spLocks noGrp="1"/>
          </p:cNvSpPr>
          <p:nvPr>
            <p:ph type="title"/>
          </p:nvPr>
        </p:nvSpPr>
        <p:spPr>
          <a:xfrm>
            <a:off x="3385526" y="157612"/>
            <a:ext cx="5420948" cy="960361"/>
          </a:xfrm>
        </p:spPr>
        <p:txBody>
          <a:bodyPr>
            <a:normAutofit/>
          </a:bodyPr>
          <a:lstStyle/>
          <a:p>
            <a:r>
              <a:rPr lang="en-GB" b="1" cap="none" dirty="0">
                <a:latin typeface="Times New Roman" panose="02020603050405020304" pitchFamily="18" charset="0"/>
                <a:cs typeface="Times New Roman" panose="02020603050405020304" pitchFamily="18" charset="0"/>
              </a:rPr>
              <a:t>Portfolio Analysis</a:t>
            </a:r>
            <a:endParaRPr lang="en-GB" cap="none" dirty="0"/>
          </a:p>
        </p:txBody>
      </p:sp>
      <p:sp>
        <p:nvSpPr>
          <p:cNvPr id="3" name="Content Placeholder 2">
            <a:extLst>
              <a:ext uri="{FF2B5EF4-FFF2-40B4-BE49-F238E27FC236}">
                <a16:creationId xmlns:a16="http://schemas.microsoft.com/office/drawing/2014/main" id="{5650D038-7902-4B15-A9CA-2A9D8AA2F863}"/>
              </a:ext>
            </a:extLst>
          </p:cNvPr>
          <p:cNvSpPr>
            <a:spLocks noGrp="1"/>
          </p:cNvSpPr>
          <p:nvPr>
            <p:ph idx="1"/>
          </p:nvPr>
        </p:nvSpPr>
        <p:spPr>
          <a:xfrm>
            <a:off x="218430" y="1117973"/>
            <a:ext cx="5773875" cy="5371381"/>
          </a:xfrm>
        </p:spPr>
        <p:txBody>
          <a:bodyPr>
            <a:normAutofit fontScale="92500" lnSpcReduction="10000"/>
          </a:bodyPr>
          <a:lstStyle/>
          <a:p>
            <a:pPr marL="0" indent="0">
              <a:buNone/>
            </a:pPr>
            <a:r>
              <a:rPr lang="en-US" sz="2800" b="1" i="1" u="sng" cap="none" dirty="0">
                <a:latin typeface="Times New Roman" panose="02020603050405020304" pitchFamily="18" charset="0"/>
                <a:cs typeface="Times New Roman" panose="02020603050405020304" pitchFamily="18" charset="0"/>
              </a:rPr>
              <a:t>Mr. Patrick jyengar portfolio</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Mr. Patrick jyengar aims to triple investment in the next five years. Looks for low – risk investments that can provide good returns. </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Based on their profile, low risk stocks like JNJ, RHHBY and GOOG are good buys. But returns on those three stocks will lag behind for Mr. Patrick’s investment goal.</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Therefore, he can invest some of his money in MSFT to get the results he wants. Weigh all items evenly so that their total weight is 0.25.</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Like Mr. Patrick jyengar invests $500,000 in stock. After 5 years his return will be $1.15 million and he will have earned more than $600,000</a:t>
            </a:r>
          </a:p>
        </p:txBody>
      </p:sp>
      <p:pic>
        <p:nvPicPr>
          <p:cNvPr id="5" name="Picture 4">
            <a:extLst>
              <a:ext uri="{FF2B5EF4-FFF2-40B4-BE49-F238E27FC236}">
                <a16:creationId xmlns:a16="http://schemas.microsoft.com/office/drawing/2014/main" id="{8E074058-8F5A-43A4-8066-01493EAE3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072" y="1454982"/>
            <a:ext cx="5027629" cy="4486132"/>
          </a:xfrm>
          <a:prstGeom prst="rect">
            <a:avLst/>
          </a:prstGeom>
        </p:spPr>
      </p:pic>
    </p:spTree>
    <p:extLst>
      <p:ext uri="{BB962C8B-B14F-4D97-AF65-F5344CB8AC3E}">
        <p14:creationId xmlns:p14="http://schemas.microsoft.com/office/powerpoint/2010/main" val="91722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88B4-BBBD-4B62-916F-6B0775139E94}"/>
              </a:ext>
            </a:extLst>
          </p:cNvPr>
          <p:cNvSpPr>
            <a:spLocks noGrp="1"/>
          </p:cNvSpPr>
          <p:nvPr>
            <p:ph type="title"/>
          </p:nvPr>
        </p:nvSpPr>
        <p:spPr>
          <a:xfrm>
            <a:off x="3385526" y="157612"/>
            <a:ext cx="5420948" cy="860483"/>
          </a:xfrm>
        </p:spPr>
        <p:txBody>
          <a:bodyPr>
            <a:normAutofit/>
          </a:bodyPr>
          <a:lstStyle/>
          <a:p>
            <a:r>
              <a:rPr lang="en-GB" b="1" cap="none" dirty="0">
                <a:latin typeface="Times New Roman" panose="02020603050405020304" pitchFamily="18" charset="0"/>
                <a:cs typeface="Times New Roman" panose="02020603050405020304" pitchFamily="18" charset="0"/>
              </a:rPr>
              <a:t>Portfolio Analysis</a:t>
            </a:r>
            <a:endParaRPr lang="en-GB" cap="none" dirty="0"/>
          </a:p>
        </p:txBody>
      </p:sp>
      <p:sp>
        <p:nvSpPr>
          <p:cNvPr id="3" name="Content Placeholder 2">
            <a:extLst>
              <a:ext uri="{FF2B5EF4-FFF2-40B4-BE49-F238E27FC236}">
                <a16:creationId xmlns:a16="http://schemas.microsoft.com/office/drawing/2014/main" id="{5650D038-7902-4B15-A9CA-2A9D8AA2F863}"/>
              </a:ext>
            </a:extLst>
          </p:cNvPr>
          <p:cNvSpPr>
            <a:spLocks noGrp="1"/>
          </p:cNvSpPr>
          <p:nvPr>
            <p:ph idx="1"/>
          </p:nvPr>
        </p:nvSpPr>
        <p:spPr>
          <a:xfrm>
            <a:off x="251381" y="1052700"/>
            <a:ext cx="5773875" cy="5371381"/>
          </a:xfrm>
        </p:spPr>
        <p:txBody>
          <a:bodyPr>
            <a:normAutofit fontScale="85000" lnSpcReduction="20000"/>
          </a:bodyPr>
          <a:lstStyle/>
          <a:p>
            <a:pPr marL="0" indent="0">
              <a:buNone/>
            </a:pPr>
            <a:r>
              <a:rPr lang="en-US" sz="3000" b="1" i="1" u="sng" cap="none" dirty="0">
                <a:latin typeface="Times New Roman" panose="02020603050405020304" pitchFamily="18" charset="0"/>
                <a:cs typeface="Times New Roman" panose="02020603050405020304" pitchFamily="18" charset="0"/>
              </a:rPr>
              <a:t>Mr. Peter jyengar portfolio</a:t>
            </a:r>
            <a:endParaRPr lang="en-US" sz="2800" b="1" i="1" u="sng"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200" cap="none" dirty="0">
                <a:latin typeface="Times New Roman" panose="02020603050405020304" pitchFamily="18" charset="0"/>
                <a:cs typeface="Times New Roman" panose="02020603050405020304" pitchFamily="18" charset="0"/>
              </a:rPr>
              <a:t> Mr. Peter jyengar, on the other hand, follows the risk approach and prefers investments with high returns. Even though losses occur from time to time, I believe that they can be compensated.</a:t>
            </a:r>
          </a:p>
          <a:p>
            <a:pPr>
              <a:buFont typeface="Wingdings" panose="05000000000000000000" pitchFamily="2" charset="2"/>
              <a:buChar char="Ø"/>
            </a:pPr>
            <a:r>
              <a:rPr lang="en-GB" sz="2200" cap="none" dirty="0">
                <a:latin typeface="Times New Roman" panose="02020603050405020304" pitchFamily="18" charset="0"/>
                <a:cs typeface="Times New Roman" panose="02020603050405020304" pitchFamily="18" charset="0"/>
              </a:rPr>
              <a:t> Wants to invest $1 million of the company’s cash and cash equivalents in the highest yielding stock expected to be profitable within 5 years for inorganic growth.</a:t>
            </a:r>
          </a:p>
          <a:p>
            <a:pPr>
              <a:buFont typeface="Wingdings" panose="05000000000000000000" pitchFamily="2" charset="2"/>
              <a:buChar char="Ø"/>
            </a:pPr>
            <a:r>
              <a:rPr lang="en-GB" sz="2200" cap="none" dirty="0">
                <a:latin typeface="Times New Roman" panose="02020603050405020304" pitchFamily="18" charset="0"/>
                <a:cs typeface="Times New Roman" panose="02020603050405020304" pitchFamily="18" charset="0"/>
              </a:rPr>
              <a:t> According to its profile, high risk/ high rewards are suitable investments.</a:t>
            </a:r>
          </a:p>
          <a:p>
            <a:pPr>
              <a:buFont typeface="Wingdings" panose="05000000000000000000" pitchFamily="2" charset="2"/>
              <a:buChar char="Ø"/>
            </a:pPr>
            <a:r>
              <a:rPr lang="en-GB" sz="2200" cap="none" dirty="0">
                <a:latin typeface="Times New Roman" panose="02020603050405020304" pitchFamily="18" charset="0"/>
                <a:cs typeface="Times New Roman" panose="02020603050405020304" pitchFamily="18" charset="0"/>
              </a:rPr>
              <a:t> The total return of this stocks will make it the highest return, but there is also risk.</a:t>
            </a:r>
          </a:p>
          <a:p>
            <a:pPr>
              <a:buFont typeface="Wingdings" panose="05000000000000000000" pitchFamily="2" charset="2"/>
              <a:buChar char="Ø"/>
            </a:pPr>
            <a:r>
              <a:rPr lang="en-GB" sz="2200" cap="none" dirty="0">
                <a:latin typeface="Times New Roman" panose="02020603050405020304" pitchFamily="18" charset="0"/>
                <a:cs typeface="Times New Roman" panose="02020603050405020304" pitchFamily="18" charset="0"/>
              </a:rPr>
              <a:t> Mr. Peter jyengar invested $1 million in stock. After 5 years, it will have a  return of over $5 million dollars and a profit of over 4 million dollars.</a:t>
            </a:r>
          </a:p>
        </p:txBody>
      </p:sp>
      <p:pic>
        <p:nvPicPr>
          <p:cNvPr id="5" name="Picture 4">
            <a:extLst>
              <a:ext uri="{FF2B5EF4-FFF2-40B4-BE49-F238E27FC236}">
                <a16:creationId xmlns:a16="http://schemas.microsoft.com/office/drawing/2014/main" id="{139FA1C4-D53D-4F83-90BE-D4AA43298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445" y="1595307"/>
            <a:ext cx="4911365" cy="4286168"/>
          </a:xfrm>
          <a:prstGeom prst="rect">
            <a:avLst/>
          </a:prstGeom>
        </p:spPr>
      </p:pic>
    </p:spTree>
    <p:extLst>
      <p:ext uri="{BB962C8B-B14F-4D97-AF65-F5344CB8AC3E}">
        <p14:creationId xmlns:p14="http://schemas.microsoft.com/office/powerpoint/2010/main" val="855221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18AD-5683-4872-A76B-1445F21FD57D}"/>
              </a:ext>
            </a:extLst>
          </p:cNvPr>
          <p:cNvSpPr>
            <a:spLocks noGrp="1"/>
          </p:cNvSpPr>
          <p:nvPr>
            <p:ph type="title"/>
          </p:nvPr>
        </p:nvSpPr>
        <p:spPr>
          <a:xfrm>
            <a:off x="913774" y="2249354"/>
            <a:ext cx="10364451" cy="1596177"/>
          </a:xfrm>
        </p:spPr>
        <p:txBody>
          <a:bodyPr>
            <a:normAutofit/>
          </a:bodyPr>
          <a:lstStyle/>
          <a:p>
            <a:r>
              <a:rPr lang="en-IN" sz="4800" b="1" dirty="0">
                <a:solidFill>
                  <a:schemeClr val="tx2"/>
                </a:solidFill>
                <a:latin typeface="Times New Roman" panose="02020603050405020304" pitchFamily="18" charset="0"/>
                <a:cs typeface="Times New Roman" panose="02020603050405020304" pitchFamily="18" charset="0"/>
              </a:rPr>
              <a:t>Thank You</a:t>
            </a:r>
            <a:endParaRPr lang="en-GB" sz="4800" dirty="0"/>
          </a:p>
        </p:txBody>
      </p:sp>
    </p:spTree>
    <p:extLst>
      <p:ext uri="{BB962C8B-B14F-4D97-AF65-F5344CB8AC3E}">
        <p14:creationId xmlns:p14="http://schemas.microsoft.com/office/powerpoint/2010/main" val="114979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0CF9-BE5C-4419-A63E-4BC85ED80C6E}"/>
              </a:ext>
            </a:extLst>
          </p:cNvPr>
          <p:cNvSpPr>
            <a:spLocks noGrp="1"/>
          </p:cNvSpPr>
          <p:nvPr>
            <p:ph type="title"/>
          </p:nvPr>
        </p:nvSpPr>
        <p:spPr>
          <a:xfrm>
            <a:off x="4627776" y="1064026"/>
            <a:ext cx="2668572" cy="1067634"/>
          </a:xfrm>
        </p:spPr>
        <p:txBody>
          <a:bodyPr>
            <a:normAutofit/>
          </a:bodyPr>
          <a:lstStyle/>
          <a:p>
            <a:pPr algn="ctr"/>
            <a:r>
              <a:rPr lang="en-US" sz="3800" b="1" cap="none" dirty="0">
                <a:latin typeface="Times New Roman" panose="02020603050405020304" pitchFamily="18" charset="0"/>
                <a:cs typeface="Times New Roman" panose="02020603050405020304" pitchFamily="18" charset="0"/>
              </a:rPr>
              <a:t>Agenda</a:t>
            </a:r>
            <a:endParaRPr lang="en-GB" sz="38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2DFD48-827A-4070-B810-A351C07E44F5}"/>
              </a:ext>
            </a:extLst>
          </p:cNvPr>
          <p:cNvSpPr>
            <a:spLocks noGrp="1"/>
          </p:cNvSpPr>
          <p:nvPr>
            <p:ph idx="1"/>
          </p:nvPr>
        </p:nvSpPr>
        <p:spPr>
          <a:xfrm>
            <a:off x="1092724" y="2589560"/>
            <a:ext cx="5581453" cy="2670597"/>
          </a:xfrm>
        </p:spPr>
        <p:txBody>
          <a:bodyPr>
            <a:normAutofit/>
          </a:bodyPr>
          <a:lstStyle/>
          <a:p>
            <a:pPr>
              <a:buFont typeface="Wingdings" panose="05000000000000000000" pitchFamily="2" charset="2"/>
              <a:buChar char="Ø"/>
            </a:pPr>
            <a:r>
              <a:rPr lang="en-US" sz="2600" cap="none"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600" cap="none"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sz="2600" cap="none" dirty="0">
                <a:latin typeface="Times New Roman" panose="02020603050405020304" pitchFamily="18" charset="0"/>
                <a:cs typeface="Times New Roman" panose="02020603050405020304" pitchFamily="18" charset="0"/>
              </a:rPr>
              <a:t>Insights And Visualization</a:t>
            </a:r>
          </a:p>
          <a:p>
            <a:pPr>
              <a:buFont typeface="Wingdings" panose="05000000000000000000" pitchFamily="2" charset="2"/>
              <a:buChar char="Ø"/>
            </a:pPr>
            <a:r>
              <a:rPr lang="en-US" sz="2600" cap="none" dirty="0">
                <a:latin typeface="Times New Roman" panose="02020603050405020304" pitchFamily="18" charset="0"/>
                <a:cs typeface="Times New Roman" panose="02020603050405020304" pitchFamily="18" charset="0"/>
              </a:rPr>
              <a:t>Portfolio Analysis</a:t>
            </a:r>
            <a:endParaRPr lang="en-GB" sz="2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44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FED8-7D7E-4143-9C36-9B2DC252E173}"/>
              </a:ext>
            </a:extLst>
          </p:cNvPr>
          <p:cNvSpPr>
            <a:spLocks noGrp="1"/>
          </p:cNvSpPr>
          <p:nvPr>
            <p:ph type="title"/>
          </p:nvPr>
        </p:nvSpPr>
        <p:spPr>
          <a:xfrm>
            <a:off x="4017077" y="759918"/>
            <a:ext cx="4157846" cy="1097161"/>
          </a:xfrm>
        </p:spPr>
        <p:txBody>
          <a:bodyPr>
            <a:normAutofit/>
          </a:bodyPr>
          <a:lstStyle/>
          <a:p>
            <a:pPr algn="ctr"/>
            <a:r>
              <a:rPr lang="en-US" sz="3800" b="1" cap="none" dirty="0">
                <a:latin typeface="Times New Roman" panose="02020603050405020304" pitchFamily="18" charset="0"/>
                <a:cs typeface="Times New Roman" panose="02020603050405020304" pitchFamily="18" charset="0"/>
              </a:rPr>
              <a:t>Objective</a:t>
            </a:r>
            <a:endParaRPr lang="en-GB" sz="38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7243A6-2858-406C-9E01-AA519562F5CD}"/>
              </a:ext>
            </a:extLst>
          </p:cNvPr>
          <p:cNvSpPr>
            <a:spLocks noGrp="1"/>
          </p:cNvSpPr>
          <p:nvPr>
            <p:ph idx="1"/>
          </p:nvPr>
        </p:nvSpPr>
        <p:spPr>
          <a:xfrm>
            <a:off x="913774" y="2140850"/>
            <a:ext cx="10364452" cy="3424107"/>
          </a:xfrm>
        </p:spPr>
        <p:txBody>
          <a:bodyPr>
            <a:normAutofit/>
          </a:bodyPr>
          <a:lstStyle/>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Research investment funds based on client needs and provide investment management recommendations. My job is to consult two different entrepreneurs, Mr. Patrick jyenger and Mr. Peter jyenger according to their needs and financial goals.</a:t>
            </a:r>
          </a:p>
          <a:p>
            <a:pPr>
              <a:buFont typeface="Wingdings" panose="05000000000000000000" pitchFamily="2" charset="2"/>
              <a:buChar char="Ø"/>
            </a:pPr>
            <a:r>
              <a:rPr lang="en-GB" cap="none" dirty="0">
                <a:latin typeface="Times New Roman" panose="02020603050405020304" pitchFamily="18" charset="0"/>
                <a:cs typeface="Times New Roman" panose="02020603050405020304" pitchFamily="18" charset="0"/>
              </a:rPr>
              <a:t>Mr. Patrick jyenger wants to invest $500,000 in stocks, he has been A conservative investor his entire life and expects to double his investment in 5 years with minimal risk.</a:t>
            </a:r>
          </a:p>
          <a:p>
            <a:pPr>
              <a:buFont typeface="Wingdings" panose="05000000000000000000" pitchFamily="2" charset="2"/>
              <a:buChar char="Ø"/>
            </a:pPr>
            <a:r>
              <a:rPr lang="en-GB" cap="none" dirty="0">
                <a:latin typeface="Times New Roman" panose="02020603050405020304" pitchFamily="18" charset="0"/>
                <a:cs typeface="Times New Roman" panose="02020603050405020304" pitchFamily="18" charset="0"/>
              </a:rPr>
              <a:t>Mr. Peter jyenger wants to invest $1 million in stocks, he has been A high risk investor all his life and like high return investments and expects to double his money in 5 years with high risk.</a:t>
            </a:r>
          </a:p>
        </p:txBody>
      </p:sp>
    </p:spTree>
    <p:extLst>
      <p:ext uri="{BB962C8B-B14F-4D97-AF65-F5344CB8AC3E}">
        <p14:creationId xmlns:p14="http://schemas.microsoft.com/office/powerpoint/2010/main" val="394414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EDD0-8961-471B-8EB6-6196366618BC}"/>
              </a:ext>
            </a:extLst>
          </p:cNvPr>
          <p:cNvSpPr>
            <a:spLocks noGrp="1"/>
          </p:cNvSpPr>
          <p:nvPr>
            <p:ph type="title"/>
          </p:nvPr>
        </p:nvSpPr>
        <p:spPr>
          <a:xfrm>
            <a:off x="3695192" y="30054"/>
            <a:ext cx="4801613" cy="827786"/>
          </a:xfrm>
        </p:spPr>
        <p:txBody>
          <a:bodyPr>
            <a:normAutofit/>
          </a:bodyPr>
          <a:lstStyle/>
          <a:p>
            <a:pPr algn="ctr"/>
            <a:r>
              <a:rPr lang="en-US" b="1" cap="none" dirty="0">
                <a:latin typeface="Times New Roman" panose="02020603050405020304" pitchFamily="18" charset="0"/>
                <a:cs typeface="Times New Roman" panose="02020603050405020304" pitchFamily="18" charset="0"/>
              </a:rPr>
              <a:t>Methodology</a:t>
            </a:r>
            <a:endParaRPr lang="en-GB"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CE573-A1A8-4027-9300-0129F2669835}"/>
              </a:ext>
            </a:extLst>
          </p:cNvPr>
          <p:cNvSpPr>
            <a:spLocks noGrp="1"/>
          </p:cNvSpPr>
          <p:nvPr>
            <p:ph idx="1"/>
          </p:nvPr>
        </p:nvSpPr>
        <p:spPr>
          <a:xfrm>
            <a:off x="224589" y="763571"/>
            <a:ext cx="11742821" cy="6064375"/>
          </a:xfrm>
        </p:spPr>
        <p:txBody>
          <a:bodyPr>
            <a:normAutofit/>
          </a:bodyPr>
          <a:lstStyle/>
          <a:p>
            <a:pPr marL="0" indent="0">
              <a:buNone/>
            </a:pPr>
            <a:r>
              <a:rPr lang="en-US" sz="2800" b="1" i="1" u="sng" cap="none" dirty="0">
                <a:latin typeface="Times New Roman" panose="02020603050405020304" pitchFamily="18" charset="0"/>
                <a:cs typeface="Times New Roman" panose="02020603050405020304" pitchFamily="18" charset="0"/>
              </a:rPr>
              <a:t>Exploratory data analysis </a:t>
            </a:r>
            <a:endParaRPr lang="en-US" b="1" i="1" u="sng"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i="0" cap="none" dirty="0">
                <a:solidFill>
                  <a:srgbClr val="000000"/>
                </a:solidFill>
                <a:latin typeface="Times New Roman" panose="02020603050405020304" pitchFamily="18" charset="0"/>
                <a:cs typeface="Times New Roman" panose="02020603050405020304" pitchFamily="18" charset="0"/>
              </a:rPr>
              <a:t>Check for null values ​​in the record and also check that no fields with null values ​​are defined.</a:t>
            </a:r>
          </a:p>
          <a:p>
            <a:pPr>
              <a:buFont typeface="Wingdings" panose="05000000000000000000" pitchFamily="2" charset="2"/>
              <a:buChar char="Ø"/>
            </a:pPr>
            <a:r>
              <a:rPr lang="en-US" sz="2000" i="0" cap="none" dirty="0">
                <a:solidFill>
                  <a:srgbClr val="000000"/>
                </a:solidFill>
                <a:latin typeface="Times New Roman" panose="02020603050405020304" pitchFamily="18" charset="0"/>
                <a:cs typeface="Times New Roman" panose="02020603050405020304" pitchFamily="18" charset="0"/>
              </a:rPr>
              <a:t>Check the </a:t>
            </a:r>
            <a:r>
              <a:rPr lang="en-US" sz="2000" cap="none" dirty="0">
                <a:solidFill>
                  <a:srgbClr val="000000"/>
                </a:solidFill>
                <a:latin typeface="Times New Roman" panose="02020603050405020304" pitchFamily="18" charset="0"/>
                <a:cs typeface="Times New Roman" panose="02020603050405020304" pitchFamily="18" charset="0"/>
              </a:rPr>
              <a:t>dataset</a:t>
            </a:r>
            <a:r>
              <a:rPr lang="en-US" sz="2000" i="0" cap="none" dirty="0">
                <a:solidFill>
                  <a:srgbClr val="000000"/>
                </a:solidFill>
                <a:latin typeface="Times New Roman" panose="02020603050405020304" pitchFamily="18" charset="0"/>
                <a:cs typeface="Times New Roman" panose="02020603050405020304" pitchFamily="18" charset="0"/>
              </a:rPr>
              <a:t> file for outliers</a:t>
            </a:r>
          </a:p>
          <a:p>
            <a:pPr>
              <a:buFont typeface="Wingdings" panose="05000000000000000000" pitchFamily="2" charset="2"/>
              <a:buChar char="Ø"/>
            </a:pPr>
            <a:r>
              <a:rPr lang="en-US" sz="2000" i="0" cap="none" dirty="0">
                <a:solidFill>
                  <a:srgbClr val="000000"/>
                </a:solidFill>
                <a:latin typeface="Times New Roman" panose="02020603050405020304" pitchFamily="18" charset="0"/>
                <a:cs typeface="Times New Roman" panose="02020603050405020304" pitchFamily="18" charset="0"/>
              </a:rPr>
              <a:t>Fb's estimated value is "0" due to its listing on the New York stock exchange on may 18, 2012.</a:t>
            </a:r>
          </a:p>
          <a:p>
            <a:pPr>
              <a:buFont typeface="Wingdings" panose="05000000000000000000" pitchFamily="2" charset="2"/>
              <a:buChar char="Ø"/>
            </a:pPr>
            <a:endParaRPr lang="en-US" sz="2000" u="sng" cap="none" dirty="0">
              <a:solidFill>
                <a:srgbClr val="000000"/>
              </a:solidFill>
              <a:latin typeface="Times New Roman" panose="02020603050405020304" pitchFamily="18" charset="0"/>
              <a:cs typeface="Times New Roman" panose="02020603050405020304" pitchFamily="18" charset="0"/>
            </a:endParaRPr>
          </a:p>
          <a:p>
            <a:pPr marL="0" indent="0">
              <a:buNone/>
            </a:pPr>
            <a:r>
              <a:rPr lang="en-US" sz="2800" b="1" i="1" u="sng" cap="none" dirty="0">
                <a:solidFill>
                  <a:srgbClr val="000000"/>
                </a:solidFill>
                <a:latin typeface="Times New Roman" panose="02020603050405020304" pitchFamily="18" charset="0"/>
                <a:cs typeface="Times New Roman" panose="02020603050405020304" pitchFamily="18" charset="0"/>
              </a:rPr>
              <a:t>Data analysis </a:t>
            </a:r>
            <a:endParaRPr lang="en-US" b="1" i="1" u="sng" cap="none"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Analyze stock data using a variety of calculations, include daily return, cumulative daily returns, Sharpe ratio, investment risk and return on investment(roi).</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Find the best stocks for each individual investors.</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Perform analysis to better understand every industry.</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Use power bi for better visibility and understanding.</a:t>
            </a:r>
          </a:p>
          <a:p>
            <a:pPr>
              <a:buFont typeface="Wingdings" panose="05000000000000000000" pitchFamily="2" charset="2"/>
              <a:buChar char="Ø"/>
            </a:pPr>
            <a:r>
              <a:rPr lang="en-US" cap="none" dirty="0">
                <a:solidFill>
                  <a:srgbClr val="000000"/>
                </a:solidFill>
                <a:latin typeface="Times New Roman" panose="02020603050405020304" pitchFamily="18" charset="0"/>
                <a:cs typeface="Times New Roman" panose="02020603050405020304" pitchFamily="18" charset="0"/>
              </a:rPr>
              <a:t>Performed sector-wise analysis to get a better view of each sector.</a:t>
            </a:r>
            <a:endParaRPr lang="en-US" sz="2000" cap="none"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cap="none"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cap="non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98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60281AA-474F-4A38-8AC0-1A93115472D6}"/>
              </a:ext>
            </a:extLst>
          </p:cNvPr>
          <p:cNvSpPr>
            <a:spLocks noGrp="1"/>
          </p:cNvSpPr>
          <p:nvPr>
            <p:ph type="title"/>
          </p:nvPr>
        </p:nvSpPr>
        <p:spPr>
          <a:xfrm>
            <a:off x="4213667" y="133748"/>
            <a:ext cx="3764665" cy="752372"/>
          </a:xfrm>
        </p:spPr>
        <p:txBody>
          <a:bodyPr>
            <a:normAutofit/>
          </a:bodyPr>
          <a:lstStyle/>
          <a:p>
            <a:pPr algn="ctr"/>
            <a:r>
              <a:rPr lang="en-US" b="1" cap="none" dirty="0">
                <a:latin typeface="Times New Roman" panose="02020603050405020304" pitchFamily="18" charset="0"/>
                <a:cs typeface="Times New Roman" panose="02020603050405020304" pitchFamily="18" charset="0"/>
              </a:rPr>
              <a:t>Methodology</a:t>
            </a:r>
            <a:endParaRPr lang="en-GB"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FA7A1E-08DC-46AE-AAE2-81535B59B659}"/>
              </a:ext>
            </a:extLst>
          </p:cNvPr>
          <p:cNvSpPr>
            <a:spLocks noGrp="1"/>
          </p:cNvSpPr>
          <p:nvPr>
            <p:ph idx="1"/>
          </p:nvPr>
        </p:nvSpPr>
        <p:spPr>
          <a:xfrm>
            <a:off x="734504" y="1119804"/>
            <a:ext cx="10539953" cy="5422397"/>
          </a:xfrm>
        </p:spPr>
        <p:txBody>
          <a:bodyPr>
            <a:normAutofit fontScale="92500"/>
          </a:bodyPr>
          <a:lstStyle/>
          <a:p>
            <a:pPr marL="0" indent="0">
              <a:buNone/>
            </a:pPr>
            <a:r>
              <a:rPr lang="en-US" sz="2800" b="1" i="1" u="sng" cap="none" dirty="0">
                <a:solidFill>
                  <a:srgbClr val="000000"/>
                </a:solidFill>
                <a:latin typeface="Times New Roman" panose="02020603050405020304" pitchFamily="18" charset="0"/>
                <a:cs typeface="Times New Roman" panose="02020603050405020304" pitchFamily="18" charset="0"/>
              </a:rPr>
              <a:t>Evaluation after analyzing the data</a:t>
            </a:r>
          </a:p>
          <a:p>
            <a:pPr marL="0" indent="0">
              <a:buNone/>
            </a:pPr>
            <a:endParaRPr lang="en-US" b="1" i="1" u="sng" cap="none"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 Over the past 5 years, 7 stocks have yielded over 80%.</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 The most profitable stocks were AMZN, MSFT, AAPL, FB, UNH, GOOG, and MS.</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 Each stock’s risks and returns are influenced by its annual risk, Sharpe ration and cumulative return.</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 Amzn offers the highest returns among all stocks, but it also carries higher risk compared to other stocks.</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 The study revealed that stocks like JNJ, RHHBY, MRK, MSFT offer higher returns and lower risk.</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 The technology sector is the most successful, followed by the financial sector, while the aviation industry is the worst, followed by healthcare and medicine.</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 After conducting thorough analysis, we have decided to finalize a product mix for two distinct customers.</a:t>
            </a:r>
          </a:p>
        </p:txBody>
      </p:sp>
    </p:spTree>
    <p:extLst>
      <p:ext uri="{BB962C8B-B14F-4D97-AF65-F5344CB8AC3E}">
        <p14:creationId xmlns:p14="http://schemas.microsoft.com/office/powerpoint/2010/main" val="375903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2B97-9F05-44C0-BD9A-B7581131C1EC}"/>
              </a:ext>
            </a:extLst>
          </p:cNvPr>
          <p:cNvSpPr>
            <a:spLocks noGrp="1"/>
          </p:cNvSpPr>
          <p:nvPr>
            <p:ph type="title"/>
          </p:nvPr>
        </p:nvSpPr>
        <p:spPr>
          <a:xfrm>
            <a:off x="2639049" y="229789"/>
            <a:ext cx="6913901" cy="705238"/>
          </a:xfrm>
        </p:spPr>
        <p:txBody>
          <a:bodyPr>
            <a:noAutofit/>
          </a:bodyPr>
          <a:lstStyle/>
          <a:p>
            <a:pPr algn="ctr"/>
            <a:r>
              <a:rPr lang="en-GB" sz="3200" b="1" cap="none" dirty="0">
                <a:latin typeface="Times New Roman" panose="02020603050405020304" pitchFamily="18" charset="0"/>
                <a:cs typeface="Times New Roman" panose="02020603050405020304" pitchFamily="18" charset="0"/>
              </a:rPr>
              <a:t>Insights And Visualization</a:t>
            </a:r>
            <a:endParaRPr lang="en-GB" sz="3200" b="1" cap="none" dirty="0"/>
          </a:p>
        </p:txBody>
      </p:sp>
      <p:sp>
        <p:nvSpPr>
          <p:cNvPr id="3" name="Content Placeholder 2">
            <a:extLst>
              <a:ext uri="{FF2B5EF4-FFF2-40B4-BE49-F238E27FC236}">
                <a16:creationId xmlns:a16="http://schemas.microsoft.com/office/drawing/2014/main" id="{969BAB7F-E81B-4052-8DEC-BC75EE4DA79F}"/>
              </a:ext>
            </a:extLst>
          </p:cNvPr>
          <p:cNvSpPr>
            <a:spLocks noGrp="1"/>
          </p:cNvSpPr>
          <p:nvPr>
            <p:ph idx="1"/>
          </p:nvPr>
        </p:nvSpPr>
        <p:spPr>
          <a:xfrm>
            <a:off x="260808" y="1146230"/>
            <a:ext cx="5432981" cy="4776743"/>
          </a:xfrm>
        </p:spPr>
        <p:txBody>
          <a:bodyPr/>
          <a:lstStyle/>
          <a:p>
            <a:pPr marL="0" indent="0">
              <a:buNone/>
            </a:pPr>
            <a:r>
              <a:rPr lang="en-IN" sz="2800" b="1" i="1" u="sng" cap="none" dirty="0">
                <a:latin typeface="Times New Roman" panose="02020603050405020304" pitchFamily="18" charset="0"/>
                <a:cs typeface="Times New Roman" panose="02020603050405020304" pitchFamily="18" charset="0"/>
              </a:rPr>
              <a:t>Stocks data available</a:t>
            </a:r>
          </a:p>
          <a:p>
            <a:pPr marL="0" indent="0">
              <a:buNone/>
            </a:pPr>
            <a:endParaRPr lang="en-GB" sz="20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i="0" cap="none" dirty="0">
                <a:solidFill>
                  <a:srgbClr val="000000"/>
                </a:solidFill>
                <a:effectLst/>
                <a:latin typeface="Times New Roman" panose="02020603050405020304" pitchFamily="18" charset="0"/>
                <a:cs typeface="Times New Roman" panose="02020603050405020304" pitchFamily="18" charset="0"/>
              </a:rPr>
              <a:t>There are a total of 24 stocks in four sector, 6 stocks in </a:t>
            </a:r>
            <a:r>
              <a:rPr lang="en-US" sz="2000" i="0" cap="none">
                <a:solidFill>
                  <a:srgbClr val="000000"/>
                </a:solidFill>
                <a:effectLst/>
                <a:latin typeface="Times New Roman" panose="02020603050405020304" pitchFamily="18" charset="0"/>
                <a:cs typeface="Times New Roman" panose="02020603050405020304" pitchFamily="18" charset="0"/>
              </a:rPr>
              <a:t>each sector</a:t>
            </a:r>
            <a:r>
              <a:rPr lang="en-US" sz="2000" i="0" cap="none" dirty="0">
                <a:solidFill>
                  <a:srgbClr val="000000"/>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There is a metric that can be used to compare the results of stocks. S&amp;P500 is A stock index that includes the 500 largest stocks in the US economy.</a:t>
            </a:r>
          </a:p>
          <a:p>
            <a:pPr>
              <a:buFont typeface="Wingdings" panose="05000000000000000000" pitchFamily="2" charset="2"/>
              <a:buChar char="Ø"/>
            </a:pPr>
            <a:r>
              <a:rPr lang="en-US" sz="2000" cap="none" dirty="0">
                <a:solidFill>
                  <a:srgbClr val="000000"/>
                </a:solidFill>
                <a:latin typeface="Times New Roman" panose="02020603050405020304" pitchFamily="18" charset="0"/>
                <a:cs typeface="Times New Roman" panose="02020603050405020304" pitchFamily="18" charset="0"/>
              </a:rPr>
              <a:t>This is a list of stocks with abbreviations, sectors and company names.</a:t>
            </a:r>
          </a:p>
          <a:p>
            <a:pPr>
              <a:buFont typeface="Wingdings" panose="05000000000000000000" pitchFamily="2" charset="2"/>
              <a:buChar char="v"/>
            </a:pPr>
            <a:endParaRPr lang="en-GB" sz="3200" cap="none"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9333B6D-1A53-41C5-9B82-719A86A9DD17}"/>
              </a:ext>
            </a:extLst>
          </p:cNvPr>
          <p:cNvGraphicFramePr>
            <a:graphicFrameLocks noGrp="1"/>
          </p:cNvGraphicFramePr>
          <p:nvPr>
            <p:extLst>
              <p:ext uri="{D42A27DB-BD31-4B8C-83A1-F6EECF244321}">
                <p14:modId xmlns:p14="http://schemas.microsoft.com/office/powerpoint/2010/main" val="1304143217"/>
              </p:ext>
            </p:extLst>
          </p:nvPr>
        </p:nvGraphicFramePr>
        <p:xfrm>
          <a:off x="6224212" y="993190"/>
          <a:ext cx="5832670" cy="5728129"/>
        </p:xfrm>
        <a:graphic>
          <a:graphicData uri="http://schemas.openxmlformats.org/drawingml/2006/table">
            <a:tbl>
              <a:tblPr firstRow="1" bandRow="1">
                <a:tableStyleId>{E8034E78-7F5D-4C2E-B375-FC64B27BC917}</a:tableStyleId>
              </a:tblPr>
              <a:tblGrid>
                <a:gridCol w="1174197">
                  <a:extLst>
                    <a:ext uri="{9D8B030D-6E8A-4147-A177-3AD203B41FA5}">
                      <a16:colId xmlns:a16="http://schemas.microsoft.com/office/drawing/2014/main" val="2169279512"/>
                    </a:ext>
                  </a:extLst>
                </a:gridCol>
                <a:gridCol w="1953278">
                  <a:extLst>
                    <a:ext uri="{9D8B030D-6E8A-4147-A177-3AD203B41FA5}">
                      <a16:colId xmlns:a16="http://schemas.microsoft.com/office/drawing/2014/main" val="3447756612"/>
                    </a:ext>
                  </a:extLst>
                </a:gridCol>
                <a:gridCol w="2705195">
                  <a:extLst>
                    <a:ext uri="{9D8B030D-6E8A-4147-A177-3AD203B41FA5}">
                      <a16:colId xmlns:a16="http://schemas.microsoft.com/office/drawing/2014/main" val="2602397280"/>
                    </a:ext>
                  </a:extLst>
                </a:gridCol>
              </a:tblGrid>
              <a:tr h="287953">
                <a:tc>
                  <a:txBody>
                    <a:bodyPr/>
                    <a:lstStyle/>
                    <a:p>
                      <a:pPr algn="ctr" fontAlgn="ctr"/>
                      <a:r>
                        <a:rPr lang="en-IN" sz="1800" b="1" u="none" strike="noStrike" dirty="0">
                          <a:solidFill>
                            <a:schemeClr val="bg1"/>
                          </a:solidFill>
                          <a:effectLst/>
                          <a:latin typeface="Times New Roman" panose="02020603050405020304" pitchFamily="18" charset="0"/>
                          <a:cs typeface="Times New Roman" panose="02020603050405020304" pitchFamily="18" charset="0"/>
                        </a:rPr>
                        <a:t>Ticker</a:t>
                      </a:r>
                      <a:endParaRPr lang="en-IN" sz="18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solidFill>
                            <a:schemeClr val="bg1"/>
                          </a:solidFill>
                          <a:effectLst/>
                          <a:latin typeface="Times New Roman" panose="02020603050405020304" pitchFamily="18" charset="0"/>
                          <a:cs typeface="Times New Roman" panose="02020603050405020304" pitchFamily="18" charset="0"/>
                        </a:rPr>
                        <a:t>Industry</a:t>
                      </a:r>
                      <a:endParaRPr lang="en-IN" sz="18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solidFill>
                            <a:schemeClr val="bg1"/>
                          </a:solidFill>
                          <a:effectLst/>
                          <a:latin typeface="Times New Roman" panose="02020603050405020304" pitchFamily="18" charset="0"/>
                          <a:cs typeface="Times New Roman" panose="02020603050405020304" pitchFamily="18" charset="0"/>
                        </a:rPr>
                        <a:t>Company Name</a:t>
                      </a:r>
                      <a:endParaRPr lang="en-IN" sz="18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759383921"/>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AAL</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Aviation</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American Airlines Group Inc.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167396272"/>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ALGT</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Aviation</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Allegiant Travel Company</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4272309228"/>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ALK</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Aviation</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Alaska Air Group Inc.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3181465587"/>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DAL</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Aviation</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Delta Air Lines Inc.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2032668706"/>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HA</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Aviation</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Hawaiian Holdings Inc.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2980891700"/>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LUV</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Aviation</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Southwest Airlines Co.</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1900750567"/>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BCS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Finance</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Barclays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1326201538"/>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CS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Finance</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Credit Suisse</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3016703861"/>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DB</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Finance</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Deutsche Bank</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419510125"/>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GS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Finance</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Goldman Sachs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1907136559"/>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MS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Finance</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Morgan Stanley</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184018504"/>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WFC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Finance</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Wells Fargo </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1755969579"/>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JNJ</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Pharmaceuticals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Johnson &amp; Johnson</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2586565612"/>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MRK</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Pharmaceuticals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Merck and CO Inc.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2139165581"/>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PFE</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Pharmaceuticals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Pfizer Inc.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937396475"/>
                  </a:ext>
                </a:extLst>
              </a:tr>
              <a:tr h="226674">
                <a:tc>
                  <a:txBody>
                    <a:bodyPr/>
                    <a:lstStyle/>
                    <a:p>
                      <a:pPr lvl="0" algn="ctr" fontAlgn="t"/>
                      <a:r>
                        <a:rPr lang="en-IN" sz="1400" b="0" u="none" strike="noStrike">
                          <a:solidFill>
                            <a:schemeClr val="tx1"/>
                          </a:solidFill>
                          <a:effectLst/>
                          <a:latin typeface="Times New Roman" panose="02020603050405020304" pitchFamily="18" charset="0"/>
                          <a:cs typeface="Times New Roman" panose="02020603050405020304" pitchFamily="18" charset="0"/>
                        </a:rPr>
                        <a:t>UNH </a:t>
                      </a:r>
                      <a:endParaRPr lang="en-IN" sz="1400" b="0" i="0" u="none" strike="noStrike">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Pharmaceuticals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United Health Group Inc.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2508812473"/>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BHC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Pharmaceuticals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Bausch Health Companies Inc.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1533111096"/>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RHHBY</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Pharmaceuticals</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Roche Holding AG</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936135604"/>
                  </a:ext>
                </a:extLst>
              </a:tr>
              <a:tr h="226674">
                <a:tc>
                  <a:txBody>
                    <a:bodyPr/>
                    <a:lstStyle/>
                    <a:p>
                      <a:pPr lvl="0" algn="ctr" fontAlgn="t"/>
                      <a:r>
                        <a:rPr lang="en-IN" sz="1400" b="0" u="none" strike="noStrike">
                          <a:solidFill>
                            <a:schemeClr val="tx1"/>
                          </a:solidFill>
                          <a:effectLst/>
                          <a:latin typeface="Times New Roman" panose="02020603050405020304" pitchFamily="18" charset="0"/>
                          <a:cs typeface="Times New Roman" panose="02020603050405020304" pitchFamily="18" charset="0"/>
                        </a:rPr>
                        <a:t>AAPL</a:t>
                      </a:r>
                      <a:endParaRPr lang="en-IN" sz="1400" b="0" i="0" u="none" strike="noStrike">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Technology</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Apple Inc.</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515331998"/>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AMZN</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Technology</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Amazon</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2342495426"/>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FB</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Technology</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Facebook</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2627499266"/>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GOOG</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Technology</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Alphabet</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2936099253"/>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IBM</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Technology</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IBM</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1130609208"/>
                  </a:ext>
                </a:extLst>
              </a:tr>
              <a:tr h="226674">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MSFT</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Technology</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tc>
                  <a:txBody>
                    <a:bodyPr/>
                    <a:lstStyle/>
                    <a:p>
                      <a:pPr lvl="0" algn="ctr" fontAlgn="t"/>
                      <a:r>
                        <a:rPr lang="en-IN" sz="1400" b="0" u="none" strike="noStrike" dirty="0">
                          <a:solidFill>
                            <a:schemeClr val="tx1"/>
                          </a:solidFill>
                          <a:effectLst/>
                          <a:latin typeface="Times New Roman" panose="02020603050405020304" pitchFamily="18" charset="0"/>
                          <a:cs typeface="Times New Roman" panose="02020603050405020304" pitchFamily="18" charset="0"/>
                        </a:rPr>
                        <a:t>Microsoft</a:t>
                      </a:r>
                      <a:endParaRPr lang="en-IN" sz="14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5725" marR="9525" marT="9525" marB="0"/>
                </a:tc>
                <a:extLst>
                  <a:ext uri="{0D108BD9-81ED-4DB2-BD59-A6C34878D82A}">
                    <a16:rowId xmlns:a16="http://schemas.microsoft.com/office/drawing/2014/main" val="4134165077"/>
                  </a:ext>
                </a:extLst>
              </a:tr>
            </a:tbl>
          </a:graphicData>
        </a:graphic>
      </p:graphicFrame>
    </p:spTree>
    <p:extLst>
      <p:ext uri="{BB962C8B-B14F-4D97-AF65-F5344CB8AC3E}">
        <p14:creationId xmlns:p14="http://schemas.microsoft.com/office/powerpoint/2010/main" val="83847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10D5-6D9D-4416-B07F-7400478102DA}"/>
              </a:ext>
            </a:extLst>
          </p:cNvPr>
          <p:cNvSpPr>
            <a:spLocks noGrp="1"/>
          </p:cNvSpPr>
          <p:nvPr>
            <p:ph type="title"/>
          </p:nvPr>
        </p:nvSpPr>
        <p:spPr>
          <a:xfrm>
            <a:off x="1332634" y="272955"/>
            <a:ext cx="9961816" cy="816163"/>
          </a:xfrm>
        </p:spPr>
        <p:txBody>
          <a:bodyPr>
            <a:normAutofit/>
          </a:bodyPr>
          <a:lstStyle/>
          <a:p>
            <a:r>
              <a:rPr lang="en-IN" sz="3200" b="1" cap="none" dirty="0">
                <a:latin typeface="Times New Roman" panose="02020603050405020304" pitchFamily="18" charset="0"/>
                <a:cs typeface="Times New Roman" panose="02020603050405020304" pitchFamily="18" charset="0"/>
              </a:rPr>
              <a:t>Visualization Of Stocks After Normalizing The Values</a:t>
            </a:r>
            <a:endParaRPr lang="en-GB" sz="3200" cap="none" dirty="0"/>
          </a:p>
        </p:txBody>
      </p:sp>
      <p:sp>
        <p:nvSpPr>
          <p:cNvPr id="3" name="Content Placeholder 2">
            <a:extLst>
              <a:ext uri="{FF2B5EF4-FFF2-40B4-BE49-F238E27FC236}">
                <a16:creationId xmlns:a16="http://schemas.microsoft.com/office/drawing/2014/main" id="{97E0D8D3-6AD6-4F97-BCFF-4E7F7FB611AA}"/>
              </a:ext>
            </a:extLst>
          </p:cNvPr>
          <p:cNvSpPr>
            <a:spLocks noGrp="1"/>
          </p:cNvSpPr>
          <p:nvPr>
            <p:ph idx="1"/>
          </p:nvPr>
        </p:nvSpPr>
        <p:spPr>
          <a:xfrm>
            <a:off x="293822" y="1634927"/>
            <a:ext cx="4598689" cy="4124851"/>
          </a:xfrm>
        </p:spPr>
        <p:txBody>
          <a:bodyPr>
            <a:normAutofit/>
          </a:bodyPr>
          <a:lstStyle/>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 The graph above shows the performance of each stock along with the S&amp;P500 index.</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 Here we compare the 10 year price of each stock.</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 While checking the stock, we found that Facebook stock entered the market on may 18, 2012.</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 We have also added buttons to the dashboard to enable specific analysis.</a:t>
            </a:r>
          </a:p>
        </p:txBody>
      </p:sp>
      <p:pic>
        <p:nvPicPr>
          <p:cNvPr id="5" name="Picture 4">
            <a:extLst>
              <a:ext uri="{FF2B5EF4-FFF2-40B4-BE49-F238E27FC236}">
                <a16:creationId xmlns:a16="http://schemas.microsoft.com/office/drawing/2014/main" id="{3D68B68B-FED8-44BA-A8A3-2B428B3CD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338" y="1352122"/>
            <a:ext cx="6081840" cy="4788928"/>
          </a:xfrm>
          <a:prstGeom prst="rect">
            <a:avLst/>
          </a:prstGeom>
        </p:spPr>
      </p:pic>
    </p:spTree>
    <p:extLst>
      <p:ext uri="{BB962C8B-B14F-4D97-AF65-F5344CB8AC3E}">
        <p14:creationId xmlns:p14="http://schemas.microsoft.com/office/powerpoint/2010/main" val="167394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E0DD-7CF8-4E15-9FA2-DFA089884523}"/>
              </a:ext>
            </a:extLst>
          </p:cNvPr>
          <p:cNvSpPr>
            <a:spLocks noGrp="1"/>
          </p:cNvSpPr>
          <p:nvPr>
            <p:ph type="title"/>
          </p:nvPr>
        </p:nvSpPr>
        <p:spPr>
          <a:xfrm>
            <a:off x="3571973" y="156579"/>
            <a:ext cx="4412530" cy="701676"/>
          </a:xfrm>
        </p:spPr>
        <p:txBody>
          <a:bodyPr>
            <a:noAutofit/>
          </a:bodyPr>
          <a:lstStyle/>
          <a:p>
            <a:pPr algn="ctr"/>
            <a:r>
              <a:rPr lang="en-US" sz="3200" b="1" cap="none" dirty="0">
                <a:latin typeface="Times New Roman" panose="02020603050405020304" pitchFamily="18" charset="0"/>
                <a:cs typeface="Times New Roman" panose="02020603050405020304" pitchFamily="18" charset="0"/>
              </a:rPr>
              <a:t>Industry Wise Analysis</a:t>
            </a:r>
            <a:endParaRPr lang="en-GB"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31EE70-F4BC-41D5-BE8A-99B5565E0522}"/>
              </a:ext>
            </a:extLst>
          </p:cNvPr>
          <p:cNvSpPr>
            <a:spLocks noGrp="1"/>
          </p:cNvSpPr>
          <p:nvPr>
            <p:ph idx="1"/>
          </p:nvPr>
        </p:nvSpPr>
        <p:spPr>
          <a:xfrm>
            <a:off x="298515" y="980388"/>
            <a:ext cx="4782532" cy="5590094"/>
          </a:xfrm>
        </p:spPr>
        <p:txBody>
          <a:bodyPr>
            <a:noAutofit/>
          </a:bodyPr>
          <a:lstStyle/>
          <a:p>
            <a:pPr marL="0" indent="0">
              <a:lnSpc>
                <a:spcPct val="100000"/>
              </a:lnSpc>
              <a:buNone/>
            </a:pPr>
            <a:r>
              <a:rPr lang="en-US" sz="2800" b="1" i="1" u="sng" cap="none" dirty="0">
                <a:latin typeface="Times New Roman" panose="02020603050405020304" pitchFamily="18" charset="0"/>
                <a:cs typeface="Times New Roman" panose="02020603050405020304" pitchFamily="18" charset="0"/>
              </a:rPr>
              <a:t>Aviation Sector</a:t>
            </a:r>
          </a:p>
          <a:p>
            <a:pPr marL="0" indent="0">
              <a:lnSpc>
                <a:spcPct val="100000"/>
              </a:lnSpc>
              <a:buNone/>
            </a:pPr>
            <a:endParaRPr lang="en-US" b="1" i="1" u="sng" cap="none"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GB" cap="none" dirty="0">
                <a:latin typeface="Times New Roman" panose="02020603050405020304" pitchFamily="18" charset="0"/>
                <a:cs typeface="Times New Roman" panose="02020603050405020304" pitchFamily="18" charset="0"/>
              </a:rPr>
              <a:t> The S&amp;P500 has no relationship to the airline industry.</a:t>
            </a:r>
          </a:p>
          <a:p>
            <a:pPr>
              <a:lnSpc>
                <a:spcPct val="100000"/>
              </a:lnSpc>
              <a:buFont typeface="Wingdings" panose="05000000000000000000" pitchFamily="2" charset="2"/>
              <a:buChar char="Ø"/>
            </a:pPr>
            <a:r>
              <a:rPr lang="en-GB" cap="none" dirty="0">
                <a:latin typeface="Times New Roman" panose="02020603050405020304" pitchFamily="18" charset="0"/>
                <a:cs typeface="Times New Roman" panose="02020603050405020304" pitchFamily="18" charset="0"/>
              </a:rPr>
              <a:t> The market was affected by the coronavirus in 2020, causing a bear market.</a:t>
            </a:r>
          </a:p>
          <a:p>
            <a:pPr>
              <a:lnSpc>
                <a:spcPct val="100000"/>
              </a:lnSpc>
              <a:buFont typeface="Wingdings" panose="05000000000000000000" pitchFamily="2" charset="2"/>
              <a:buChar char="Ø"/>
            </a:pPr>
            <a:r>
              <a:rPr lang="en-GB" cap="none" dirty="0">
                <a:latin typeface="Times New Roman" panose="02020603050405020304" pitchFamily="18" charset="0"/>
                <a:cs typeface="Times New Roman" panose="02020603050405020304" pitchFamily="18" charset="0"/>
              </a:rPr>
              <a:t> Despite the economic recovery, the aviation sector performed below the market.</a:t>
            </a:r>
          </a:p>
          <a:p>
            <a:pPr>
              <a:lnSpc>
                <a:spcPct val="100000"/>
              </a:lnSpc>
              <a:buFont typeface="Wingdings" panose="05000000000000000000" pitchFamily="2" charset="2"/>
              <a:buChar char="Ø"/>
            </a:pPr>
            <a:r>
              <a:rPr lang="en-GB" cap="none" dirty="0">
                <a:latin typeface="Times New Roman" panose="02020603050405020304" pitchFamily="18" charset="0"/>
                <a:cs typeface="Times New Roman" panose="02020603050405020304" pitchFamily="18" charset="0"/>
              </a:rPr>
              <a:t> We see that allegiant travel company has some relationship with delta air lines.</a:t>
            </a:r>
          </a:p>
          <a:p>
            <a:pPr>
              <a:lnSpc>
                <a:spcPct val="100000"/>
              </a:lnSpc>
              <a:buFont typeface="Wingdings" panose="05000000000000000000" pitchFamily="2" charset="2"/>
              <a:buChar char="Ø"/>
            </a:pPr>
            <a:r>
              <a:rPr lang="en-GB" cap="none" dirty="0">
                <a:latin typeface="Times New Roman" panose="02020603050405020304" pitchFamily="18" charset="0"/>
                <a:cs typeface="Times New Roman" panose="02020603050405020304" pitchFamily="18" charset="0"/>
              </a:rPr>
              <a:t> We can also see that there are some relationship  between delta air lines and southwest airlines. </a:t>
            </a:r>
          </a:p>
        </p:txBody>
      </p:sp>
      <p:pic>
        <p:nvPicPr>
          <p:cNvPr id="5" name="Picture 4">
            <a:extLst>
              <a:ext uri="{FF2B5EF4-FFF2-40B4-BE49-F238E27FC236}">
                <a16:creationId xmlns:a16="http://schemas.microsoft.com/office/drawing/2014/main" id="{60DA4B2E-D9D6-443B-B43D-78E52F76F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838" y="1338606"/>
            <a:ext cx="5656620" cy="4685122"/>
          </a:xfrm>
          <a:prstGeom prst="rect">
            <a:avLst/>
          </a:prstGeom>
        </p:spPr>
      </p:pic>
    </p:spTree>
    <p:extLst>
      <p:ext uri="{BB962C8B-B14F-4D97-AF65-F5344CB8AC3E}">
        <p14:creationId xmlns:p14="http://schemas.microsoft.com/office/powerpoint/2010/main" val="20962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4E7FE-01AB-4844-9C9C-5E0B61017F71}"/>
              </a:ext>
            </a:extLst>
          </p:cNvPr>
          <p:cNvSpPr>
            <a:spLocks noGrp="1"/>
          </p:cNvSpPr>
          <p:nvPr>
            <p:ph type="title"/>
          </p:nvPr>
        </p:nvSpPr>
        <p:spPr>
          <a:xfrm>
            <a:off x="1943100" y="204705"/>
            <a:ext cx="8305800" cy="661570"/>
          </a:xfrm>
        </p:spPr>
        <p:txBody>
          <a:bodyPr>
            <a:noAutofit/>
          </a:bodyPr>
          <a:lstStyle/>
          <a:p>
            <a:pPr algn="ctr"/>
            <a:r>
              <a:rPr lang="en-US" b="1" cap="none" dirty="0">
                <a:latin typeface="Times New Roman" panose="02020603050405020304" pitchFamily="18" charset="0"/>
                <a:cs typeface="Times New Roman" panose="02020603050405020304" pitchFamily="18" charset="0"/>
              </a:rPr>
              <a:t>Industry Wise Analysis</a:t>
            </a:r>
            <a:endParaRPr lang="en-GB" cap="none" dirty="0"/>
          </a:p>
        </p:txBody>
      </p:sp>
      <p:sp>
        <p:nvSpPr>
          <p:cNvPr id="3" name="Content Placeholder 2">
            <a:extLst>
              <a:ext uri="{FF2B5EF4-FFF2-40B4-BE49-F238E27FC236}">
                <a16:creationId xmlns:a16="http://schemas.microsoft.com/office/drawing/2014/main" id="{7CA325CA-CE76-4BAC-A606-03ABADC1BAAE}"/>
              </a:ext>
            </a:extLst>
          </p:cNvPr>
          <p:cNvSpPr>
            <a:spLocks noGrp="1"/>
          </p:cNvSpPr>
          <p:nvPr>
            <p:ph idx="1"/>
          </p:nvPr>
        </p:nvSpPr>
        <p:spPr>
          <a:xfrm>
            <a:off x="279662" y="1169585"/>
            <a:ext cx="5263299" cy="5240642"/>
          </a:xfrm>
        </p:spPr>
        <p:txBody>
          <a:bodyPr>
            <a:normAutofit/>
          </a:bodyPr>
          <a:lstStyle/>
          <a:p>
            <a:pPr marL="0" indent="0">
              <a:buNone/>
            </a:pPr>
            <a:r>
              <a:rPr lang="en-US" sz="2800" b="1" i="1" u="sng" cap="none" dirty="0">
                <a:latin typeface="Times New Roman" panose="02020603050405020304" pitchFamily="18" charset="0"/>
                <a:cs typeface="Times New Roman" panose="02020603050405020304" pitchFamily="18" charset="0"/>
              </a:rPr>
              <a:t>Finance sector</a:t>
            </a:r>
            <a:endParaRPr lang="en-US" b="1" i="1" u="sng" cap="none" dirty="0">
              <a:latin typeface="Times New Roman" panose="02020603050405020304" pitchFamily="18" charset="0"/>
              <a:cs typeface="Times New Roman" panose="02020603050405020304" pitchFamily="18" charset="0"/>
            </a:endParaRPr>
          </a:p>
          <a:p>
            <a:pPr marL="0" indent="0">
              <a:buNone/>
            </a:pPr>
            <a:endParaRPr lang="en-GB" sz="20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The S&amp;</a:t>
            </a:r>
            <a:r>
              <a:rPr lang="en-GB" cap="none" dirty="0">
                <a:latin typeface="Times New Roman" panose="02020603050405020304" pitchFamily="18" charset="0"/>
                <a:cs typeface="Times New Roman" panose="02020603050405020304" pitchFamily="18" charset="0"/>
              </a:rPr>
              <a:t>P</a:t>
            </a:r>
            <a:r>
              <a:rPr lang="en-GB" sz="2000" cap="none" dirty="0">
                <a:latin typeface="Times New Roman" panose="02020603050405020304" pitchFamily="18" charset="0"/>
                <a:cs typeface="Times New Roman" panose="02020603050405020304" pitchFamily="18" charset="0"/>
              </a:rPr>
              <a:t>500 index has a strong correlation with the stock market.</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Although the market has been greatly impacted by the coronavirus in 2020, Morgan Stanley and Goldman Sachs may bounce back and outperform, but most stocks are still doing better after the hit.</a:t>
            </a:r>
          </a:p>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We can also see that Goldman Sachs and Morgan Stanley have a very good relationship compared to other stocks.</a:t>
            </a:r>
          </a:p>
        </p:txBody>
      </p:sp>
      <p:pic>
        <p:nvPicPr>
          <p:cNvPr id="5" name="Picture 4">
            <a:extLst>
              <a:ext uri="{FF2B5EF4-FFF2-40B4-BE49-F238E27FC236}">
                <a16:creationId xmlns:a16="http://schemas.microsoft.com/office/drawing/2014/main" id="{855664A3-6A12-4DAC-993F-0B44E6581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08950"/>
            <a:ext cx="5705226" cy="4722168"/>
          </a:xfrm>
          <a:prstGeom prst="rect">
            <a:avLst/>
          </a:prstGeom>
        </p:spPr>
      </p:pic>
    </p:spTree>
    <p:extLst>
      <p:ext uri="{BB962C8B-B14F-4D97-AF65-F5344CB8AC3E}">
        <p14:creationId xmlns:p14="http://schemas.microsoft.com/office/powerpoint/2010/main" val="24278917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377</TotalTime>
  <Words>1789</Words>
  <Application>Microsoft Office PowerPoint</Application>
  <PresentationFormat>Widescreen</PresentationFormat>
  <Paragraphs>418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Snap ITC</vt:lpstr>
      <vt:lpstr>Times New Roman</vt:lpstr>
      <vt:lpstr>Tw Cen MT</vt:lpstr>
      <vt:lpstr>Wingdings</vt:lpstr>
      <vt:lpstr>Droplet</vt:lpstr>
      <vt:lpstr>PowerPoint Presentation</vt:lpstr>
      <vt:lpstr>Agenda</vt:lpstr>
      <vt:lpstr>Objective</vt:lpstr>
      <vt:lpstr>Methodology</vt:lpstr>
      <vt:lpstr>Methodology</vt:lpstr>
      <vt:lpstr>Insights And Visualization</vt:lpstr>
      <vt:lpstr>Visualization Of Stocks After Normalizing The Values</vt:lpstr>
      <vt:lpstr>Industry Wise Analysis</vt:lpstr>
      <vt:lpstr>Industry Wise Analysis</vt:lpstr>
      <vt:lpstr>Industry Wise Analysis</vt:lpstr>
      <vt:lpstr>Industry Wise Analysis</vt:lpstr>
      <vt:lpstr>Visualization Of Stocks (Past 5 Years)</vt:lpstr>
      <vt:lpstr>We can see the top 7 stocks that provide higher returns than the S&amp;P500 at the end of 5 years</vt:lpstr>
      <vt:lpstr>Annualized Return &amp; Annualized Risk</vt:lpstr>
      <vt:lpstr>Portfolio Analysis</vt:lpstr>
      <vt:lpstr>Portfolio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Monil Gothwal</dc:creator>
  <cp:lastModifiedBy>Asus</cp:lastModifiedBy>
  <cp:revision>67</cp:revision>
  <dcterms:created xsi:type="dcterms:W3CDTF">2024-03-05T11:09:43Z</dcterms:created>
  <dcterms:modified xsi:type="dcterms:W3CDTF">2024-03-06T14:39:44Z</dcterms:modified>
</cp:coreProperties>
</file>