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6858000" cy="9144000"/>
  <p:embeddedFontLst>
    <p:embeddedFont>
      <p:font typeface="Balsamiq Sans Bold" charset="1" panose="02000603000000000000"/>
      <p:regular r:id="rId12"/>
    </p:embeddedFont>
    <p:embeddedFont>
      <p:font typeface="Balsamiq Sans" charset="1" panose="0200060300000000000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14.png" Type="http://schemas.openxmlformats.org/officeDocument/2006/relationships/image"/><Relationship Id="rId16" Target="../media/image15.svg" Type="http://schemas.openxmlformats.org/officeDocument/2006/relationships/image"/><Relationship Id="rId17" Target="../media/image16.png" Type="http://schemas.openxmlformats.org/officeDocument/2006/relationships/image"/><Relationship Id="rId18" Target="../media/image17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0.png" Type="http://schemas.openxmlformats.org/officeDocument/2006/relationships/image"/><Relationship Id="rId11" Target="../media/image21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8.png" Type="http://schemas.openxmlformats.org/officeDocument/2006/relationships/image"/><Relationship Id="rId5" Target="../media/image19.svg" Type="http://schemas.openxmlformats.org/officeDocument/2006/relationships/image"/><Relationship Id="rId6" Target="../media/image8.png" Type="http://schemas.openxmlformats.org/officeDocument/2006/relationships/image"/><Relationship Id="rId7" Target="../media/image9.svg" Type="http://schemas.openxmlformats.org/officeDocument/2006/relationships/image"/><Relationship Id="rId8" Target="../media/image6.png" Type="http://schemas.openxmlformats.org/officeDocument/2006/relationships/image"/><Relationship Id="rId9" Target="../media/image7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2.png" Type="http://schemas.openxmlformats.org/officeDocument/2006/relationships/image"/><Relationship Id="rId5" Target="../media/image23.svg" Type="http://schemas.openxmlformats.org/officeDocument/2006/relationships/image"/><Relationship Id="rId6" Target="../media/image8.png" Type="http://schemas.openxmlformats.org/officeDocument/2006/relationships/image"/><Relationship Id="rId7" Target="../media/image9.svg" Type="http://schemas.openxmlformats.org/officeDocument/2006/relationships/image"/><Relationship Id="rId8" Target="../media/image16.png" Type="http://schemas.openxmlformats.org/officeDocument/2006/relationships/image"/><Relationship Id="rId9" Target="../media/image17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6.png" Type="http://schemas.openxmlformats.org/officeDocument/2006/relationships/image"/><Relationship Id="rId11" Target="../media/image17.svg" Type="http://schemas.openxmlformats.org/officeDocument/2006/relationships/image"/><Relationship Id="rId12" Target="../media/image6.png" Type="http://schemas.openxmlformats.org/officeDocument/2006/relationships/image"/><Relationship Id="rId13" Target="../media/image7.svg" Type="http://schemas.openxmlformats.org/officeDocument/2006/relationships/image"/><Relationship Id="rId14" Target="../media/image30.png" Type="http://schemas.openxmlformats.org/officeDocument/2006/relationships/image"/><Relationship Id="rId15" Target="../media/image31.svg" Type="http://schemas.openxmlformats.org/officeDocument/2006/relationships/image"/><Relationship Id="rId2" Target="../media/image24.png" Type="http://schemas.openxmlformats.org/officeDocument/2006/relationships/image"/><Relationship Id="rId3" Target="../media/image25.svg" Type="http://schemas.openxmlformats.org/officeDocument/2006/relationships/image"/><Relationship Id="rId4" Target="../media/image26.png" Type="http://schemas.openxmlformats.org/officeDocument/2006/relationships/image"/><Relationship Id="rId5" Target="../media/image27.svg" Type="http://schemas.openxmlformats.org/officeDocument/2006/relationships/image"/><Relationship Id="rId6" Target="../media/image8.png" Type="http://schemas.openxmlformats.org/officeDocument/2006/relationships/image"/><Relationship Id="rId7" Target="../media/image9.svg" Type="http://schemas.openxmlformats.org/officeDocument/2006/relationships/image"/><Relationship Id="rId8" Target="../media/image28.png" Type="http://schemas.openxmlformats.org/officeDocument/2006/relationships/image"/><Relationship Id="rId9" Target="../media/image29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8.png" Type="http://schemas.openxmlformats.org/officeDocument/2006/relationships/image"/><Relationship Id="rId11" Target="../media/image9.svg" Type="http://schemas.openxmlformats.org/officeDocument/2006/relationships/image"/><Relationship Id="rId12" Target="../media/image28.png" Type="http://schemas.openxmlformats.org/officeDocument/2006/relationships/image"/><Relationship Id="rId13" Target="../media/image29.svg" Type="http://schemas.openxmlformats.org/officeDocument/2006/relationships/image"/><Relationship Id="rId14" Target="../media/image6.png" Type="http://schemas.openxmlformats.org/officeDocument/2006/relationships/image"/><Relationship Id="rId15" Target="../media/image7.svg" Type="http://schemas.openxmlformats.org/officeDocument/2006/relationships/image"/><Relationship Id="rId2" Target="../media/image24.png" Type="http://schemas.openxmlformats.org/officeDocument/2006/relationships/image"/><Relationship Id="rId3" Target="../media/image25.svg" Type="http://schemas.openxmlformats.org/officeDocument/2006/relationships/image"/><Relationship Id="rId4" Target="../media/image26.png" Type="http://schemas.openxmlformats.org/officeDocument/2006/relationships/image"/><Relationship Id="rId5" Target="../media/image27.svg" Type="http://schemas.openxmlformats.org/officeDocument/2006/relationships/image"/><Relationship Id="rId6" Target="../media/image32.png" Type="http://schemas.openxmlformats.org/officeDocument/2006/relationships/image"/><Relationship Id="rId7" Target="../media/image33.svg" Type="http://schemas.openxmlformats.org/officeDocument/2006/relationships/image"/><Relationship Id="rId8" Target="../media/image34.png" Type="http://schemas.openxmlformats.org/officeDocument/2006/relationships/image"/><Relationship Id="rId9" Target="../media/image35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9.svg" Type="http://schemas.openxmlformats.org/officeDocument/2006/relationships/image"/><Relationship Id="rId11" Target="../media/image40.png" Type="http://schemas.openxmlformats.org/officeDocument/2006/relationships/image"/><Relationship Id="rId12" Target="../media/image41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36.png" Type="http://schemas.openxmlformats.org/officeDocument/2006/relationships/image"/><Relationship Id="rId6" Target="../media/image37.svg" Type="http://schemas.openxmlformats.org/officeDocument/2006/relationships/image"/><Relationship Id="rId7" Target="../media/image8.png" Type="http://schemas.openxmlformats.org/officeDocument/2006/relationships/image"/><Relationship Id="rId8" Target="../media/image9.svg" Type="http://schemas.openxmlformats.org/officeDocument/2006/relationships/image"/><Relationship Id="rId9" Target="../media/image3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731723" y="-1717585"/>
            <a:ext cx="7491690" cy="7491690"/>
          </a:xfrm>
          <a:custGeom>
            <a:avLst/>
            <a:gdLst/>
            <a:ahLst/>
            <a:cxnLst/>
            <a:rect r="r" b="b" t="t" l="l"/>
            <a:pathLst>
              <a:path h="7491690" w="7491690">
                <a:moveTo>
                  <a:pt x="0" y="0"/>
                </a:moveTo>
                <a:lnTo>
                  <a:pt x="7491691" y="0"/>
                </a:lnTo>
                <a:lnTo>
                  <a:pt x="7491691" y="7491691"/>
                </a:lnTo>
                <a:lnTo>
                  <a:pt x="0" y="749169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201700" y="4217445"/>
            <a:ext cx="7491690" cy="7491690"/>
          </a:xfrm>
          <a:custGeom>
            <a:avLst/>
            <a:gdLst/>
            <a:ahLst/>
            <a:cxnLst/>
            <a:rect r="r" b="b" t="t" l="l"/>
            <a:pathLst>
              <a:path h="7491690" w="7491690">
                <a:moveTo>
                  <a:pt x="0" y="0"/>
                </a:moveTo>
                <a:lnTo>
                  <a:pt x="7491690" y="0"/>
                </a:lnTo>
                <a:lnTo>
                  <a:pt x="7491690" y="7491690"/>
                </a:lnTo>
                <a:lnTo>
                  <a:pt x="0" y="74916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021803" y="5382657"/>
            <a:ext cx="14244394" cy="3739153"/>
          </a:xfrm>
          <a:custGeom>
            <a:avLst/>
            <a:gdLst/>
            <a:ahLst/>
            <a:cxnLst/>
            <a:rect r="r" b="b" t="t" l="l"/>
            <a:pathLst>
              <a:path h="3739153" w="14244394">
                <a:moveTo>
                  <a:pt x="0" y="0"/>
                </a:moveTo>
                <a:lnTo>
                  <a:pt x="14244394" y="0"/>
                </a:lnTo>
                <a:lnTo>
                  <a:pt x="14244394" y="3739154"/>
                </a:lnTo>
                <a:lnTo>
                  <a:pt x="0" y="373915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191988" y="1873978"/>
            <a:ext cx="15545092" cy="6952896"/>
          </a:xfrm>
          <a:custGeom>
            <a:avLst/>
            <a:gdLst/>
            <a:ahLst/>
            <a:cxnLst/>
            <a:rect r="r" b="b" t="t" l="l"/>
            <a:pathLst>
              <a:path h="6952896" w="15545092">
                <a:moveTo>
                  <a:pt x="0" y="0"/>
                </a:moveTo>
                <a:lnTo>
                  <a:pt x="15545092" y="0"/>
                </a:lnTo>
                <a:lnTo>
                  <a:pt x="15545092" y="6952896"/>
                </a:lnTo>
                <a:lnTo>
                  <a:pt x="0" y="695289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541492">
            <a:off x="918702" y="616015"/>
            <a:ext cx="1308856" cy="1246983"/>
          </a:xfrm>
          <a:custGeom>
            <a:avLst/>
            <a:gdLst/>
            <a:ahLst/>
            <a:cxnLst/>
            <a:rect r="r" b="b" t="t" l="l"/>
            <a:pathLst>
              <a:path h="1246983" w="1308856">
                <a:moveTo>
                  <a:pt x="0" y="0"/>
                </a:moveTo>
                <a:lnTo>
                  <a:pt x="1308857" y="0"/>
                </a:lnTo>
                <a:lnTo>
                  <a:pt x="1308857" y="1246983"/>
                </a:lnTo>
                <a:lnTo>
                  <a:pt x="0" y="124698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5232131" y="352777"/>
            <a:ext cx="3461259" cy="1605159"/>
          </a:xfrm>
          <a:custGeom>
            <a:avLst/>
            <a:gdLst/>
            <a:ahLst/>
            <a:cxnLst/>
            <a:rect r="r" b="b" t="t" l="l"/>
            <a:pathLst>
              <a:path h="1605159" w="3461259">
                <a:moveTo>
                  <a:pt x="0" y="0"/>
                </a:moveTo>
                <a:lnTo>
                  <a:pt x="3461259" y="0"/>
                </a:lnTo>
                <a:lnTo>
                  <a:pt x="3461259" y="1605158"/>
                </a:lnTo>
                <a:lnTo>
                  <a:pt x="0" y="1605158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true" rot="0">
            <a:off x="-538641" y="8455721"/>
            <a:ext cx="3461259" cy="1605159"/>
          </a:xfrm>
          <a:custGeom>
            <a:avLst/>
            <a:gdLst/>
            <a:ahLst/>
            <a:cxnLst/>
            <a:rect r="r" b="b" t="t" l="l"/>
            <a:pathLst>
              <a:path h="1605159" w="3461259">
                <a:moveTo>
                  <a:pt x="0" y="1605158"/>
                </a:moveTo>
                <a:lnTo>
                  <a:pt x="3461259" y="1605158"/>
                </a:lnTo>
                <a:lnTo>
                  <a:pt x="3461259" y="0"/>
                </a:lnTo>
                <a:lnTo>
                  <a:pt x="0" y="0"/>
                </a:lnTo>
                <a:lnTo>
                  <a:pt x="0" y="1605158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7626743" y="1771742"/>
            <a:ext cx="3034515" cy="800008"/>
          </a:xfrm>
          <a:custGeom>
            <a:avLst/>
            <a:gdLst/>
            <a:ahLst/>
            <a:cxnLst/>
            <a:rect r="r" b="b" t="t" l="l"/>
            <a:pathLst>
              <a:path h="800008" w="3034515">
                <a:moveTo>
                  <a:pt x="0" y="0"/>
                </a:moveTo>
                <a:lnTo>
                  <a:pt x="3034514" y="0"/>
                </a:lnTo>
                <a:lnTo>
                  <a:pt x="3034514" y="800008"/>
                </a:lnTo>
                <a:lnTo>
                  <a:pt x="0" y="800008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2605252" y="3306402"/>
            <a:ext cx="13077497" cy="4191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00"/>
              </a:lnSpc>
            </a:pPr>
            <a:r>
              <a:rPr lang="en-US" sz="6000" b="true">
                <a:solidFill>
                  <a:srgbClr val="FFFFFF"/>
                </a:solidFill>
                <a:latin typeface="Balsamiq Sans Bold"/>
                <a:ea typeface="Balsamiq Sans Bold"/>
                <a:cs typeface="Balsamiq Sans Bold"/>
                <a:sym typeface="Balsamiq Sans Bold"/>
              </a:rPr>
              <a:t>Sistem Penentuan Diskon di Toko Online dengan Fuzzy Logic</a:t>
            </a:r>
          </a:p>
          <a:p>
            <a:pPr algn="ctr">
              <a:lnSpc>
                <a:spcPts val="5400"/>
              </a:lnSpc>
            </a:pPr>
            <a:r>
              <a:rPr lang="en-US" sz="6000" b="true">
                <a:solidFill>
                  <a:srgbClr val="FFFFFF"/>
                </a:solidFill>
                <a:latin typeface="Balsamiq Sans Bold"/>
                <a:ea typeface="Balsamiq Sans Bold"/>
                <a:cs typeface="Balsamiq Sans Bold"/>
                <a:sym typeface="Balsamiq Sans Bold"/>
              </a:rPr>
              <a:t>Implementasi Fuzzy Logic untuk Penentuan Diskon berdasarkan Pembelian dan Frekuensi Pelanggan</a:t>
            </a:r>
          </a:p>
          <a:p>
            <a:pPr algn="ctr">
              <a:lnSpc>
                <a:spcPts val="5400"/>
              </a:lnSpc>
            </a:pPr>
          </a:p>
        </p:txBody>
      </p:sp>
      <p:sp>
        <p:nvSpPr>
          <p:cNvPr name="Freeform 11" id="11"/>
          <p:cNvSpPr/>
          <p:nvPr/>
        </p:nvSpPr>
        <p:spPr>
          <a:xfrm flipH="false" flipV="false" rot="582438">
            <a:off x="15052434" y="6495474"/>
            <a:ext cx="2169438" cy="3121494"/>
          </a:xfrm>
          <a:custGeom>
            <a:avLst/>
            <a:gdLst/>
            <a:ahLst/>
            <a:cxnLst/>
            <a:rect r="r" b="b" t="t" l="l"/>
            <a:pathLst>
              <a:path h="3121494" w="2169438">
                <a:moveTo>
                  <a:pt x="0" y="0"/>
                </a:moveTo>
                <a:lnTo>
                  <a:pt x="2169439" y="0"/>
                </a:lnTo>
                <a:lnTo>
                  <a:pt x="2169439" y="3121494"/>
                </a:lnTo>
                <a:lnTo>
                  <a:pt x="0" y="3121494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732052">
            <a:off x="-158251" y="4930889"/>
            <a:ext cx="2935819" cy="1686433"/>
          </a:xfrm>
          <a:custGeom>
            <a:avLst/>
            <a:gdLst/>
            <a:ahLst/>
            <a:cxnLst/>
            <a:rect r="r" b="b" t="t" l="l"/>
            <a:pathLst>
              <a:path h="1686433" w="2935819">
                <a:moveTo>
                  <a:pt x="0" y="0"/>
                </a:moveTo>
                <a:lnTo>
                  <a:pt x="2935820" y="0"/>
                </a:lnTo>
                <a:lnTo>
                  <a:pt x="2935820" y="1686433"/>
                </a:lnTo>
                <a:lnTo>
                  <a:pt x="0" y="1686433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278887">
            <a:off x="11952947" y="8509179"/>
            <a:ext cx="1371267" cy="1278707"/>
          </a:xfrm>
          <a:custGeom>
            <a:avLst/>
            <a:gdLst/>
            <a:ahLst/>
            <a:cxnLst/>
            <a:rect r="r" b="b" t="t" l="l"/>
            <a:pathLst>
              <a:path h="1278707" w="1371267">
                <a:moveTo>
                  <a:pt x="0" y="0"/>
                </a:moveTo>
                <a:lnTo>
                  <a:pt x="1371267" y="0"/>
                </a:lnTo>
                <a:lnTo>
                  <a:pt x="1371267" y="1278707"/>
                </a:lnTo>
                <a:lnTo>
                  <a:pt x="0" y="1278707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1077083">
            <a:off x="16822244" y="3886212"/>
            <a:ext cx="695336" cy="662466"/>
          </a:xfrm>
          <a:custGeom>
            <a:avLst/>
            <a:gdLst/>
            <a:ahLst/>
            <a:cxnLst/>
            <a:rect r="r" b="b" t="t" l="l"/>
            <a:pathLst>
              <a:path h="662466" w="695336">
                <a:moveTo>
                  <a:pt x="0" y="0"/>
                </a:moveTo>
                <a:lnTo>
                  <a:pt x="695337" y="0"/>
                </a:lnTo>
                <a:lnTo>
                  <a:pt x="695337" y="662466"/>
                </a:lnTo>
                <a:lnTo>
                  <a:pt x="0" y="66246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-1816903">
            <a:off x="5472074" y="761308"/>
            <a:ext cx="1025628" cy="956398"/>
          </a:xfrm>
          <a:custGeom>
            <a:avLst/>
            <a:gdLst/>
            <a:ahLst/>
            <a:cxnLst/>
            <a:rect r="r" b="b" t="t" l="l"/>
            <a:pathLst>
              <a:path h="956398" w="1025628">
                <a:moveTo>
                  <a:pt x="0" y="0"/>
                </a:moveTo>
                <a:lnTo>
                  <a:pt x="1025627" y="0"/>
                </a:lnTo>
                <a:lnTo>
                  <a:pt x="1025627" y="956398"/>
                </a:lnTo>
                <a:lnTo>
                  <a:pt x="0" y="956398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-510247">
            <a:off x="8796332" y="8726313"/>
            <a:ext cx="695336" cy="662466"/>
          </a:xfrm>
          <a:custGeom>
            <a:avLst/>
            <a:gdLst/>
            <a:ahLst/>
            <a:cxnLst/>
            <a:rect r="r" b="b" t="t" l="l"/>
            <a:pathLst>
              <a:path h="662466" w="695336">
                <a:moveTo>
                  <a:pt x="0" y="0"/>
                </a:moveTo>
                <a:lnTo>
                  <a:pt x="695336" y="0"/>
                </a:lnTo>
                <a:lnTo>
                  <a:pt x="695336" y="662466"/>
                </a:lnTo>
                <a:lnTo>
                  <a:pt x="0" y="66246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7" id="17"/>
          <p:cNvSpPr/>
          <p:nvPr/>
        </p:nvSpPr>
        <p:spPr>
          <a:xfrm flipH="false" flipV="false" rot="1077083">
            <a:off x="13252128" y="1602024"/>
            <a:ext cx="1195982" cy="1139445"/>
          </a:xfrm>
          <a:custGeom>
            <a:avLst/>
            <a:gdLst/>
            <a:ahLst/>
            <a:cxnLst/>
            <a:rect r="r" b="b" t="t" l="l"/>
            <a:pathLst>
              <a:path h="1139445" w="1195982">
                <a:moveTo>
                  <a:pt x="0" y="0"/>
                </a:moveTo>
                <a:lnTo>
                  <a:pt x="1195982" y="0"/>
                </a:lnTo>
                <a:lnTo>
                  <a:pt x="1195982" y="1139444"/>
                </a:lnTo>
                <a:lnTo>
                  <a:pt x="0" y="113944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8" id="18"/>
          <p:cNvSpPr/>
          <p:nvPr/>
        </p:nvSpPr>
        <p:spPr>
          <a:xfrm flipH="false" flipV="false" rot="-286205">
            <a:off x="4162449" y="7619215"/>
            <a:ext cx="1096909" cy="1045055"/>
          </a:xfrm>
          <a:custGeom>
            <a:avLst/>
            <a:gdLst/>
            <a:ahLst/>
            <a:cxnLst/>
            <a:rect r="r" b="b" t="t" l="l"/>
            <a:pathLst>
              <a:path h="1045055" w="1096909">
                <a:moveTo>
                  <a:pt x="0" y="0"/>
                </a:moveTo>
                <a:lnTo>
                  <a:pt x="1096909" y="0"/>
                </a:lnTo>
                <a:lnTo>
                  <a:pt x="1096909" y="1045056"/>
                </a:lnTo>
                <a:lnTo>
                  <a:pt x="0" y="104505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19" id="19"/>
          <p:cNvGrpSpPr/>
          <p:nvPr/>
        </p:nvGrpSpPr>
        <p:grpSpPr>
          <a:xfrm rot="0">
            <a:off x="923597" y="6998243"/>
            <a:ext cx="210207" cy="210207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EA7AF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3283169" y="1134403"/>
            <a:ext cx="210207" cy="210207"/>
            <a:chOff x="0" y="0"/>
            <a:chExt cx="812800" cy="8128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0EBC8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17259300" y="8952442"/>
            <a:ext cx="210207" cy="210207"/>
            <a:chOff x="0" y="0"/>
            <a:chExt cx="812800" cy="8128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9EDF7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17497641" y="2687833"/>
            <a:ext cx="210207" cy="210207"/>
            <a:chOff x="0" y="0"/>
            <a:chExt cx="812800" cy="8128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EA7AF"/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5879784" y="9567315"/>
            <a:ext cx="210207" cy="210207"/>
            <a:chOff x="0" y="0"/>
            <a:chExt cx="812800" cy="81280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0EBC8"/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11523839" y="1340348"/>
            <a:ext cx="210207" cy="210207"/>
            <a:chOff x="0" y="0"/>
            <a:chExt cx="812800" cy="81280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9EDF7"/>
            </a:solidFill>
          </p:spPr>
        </p:sp>
        <p:sp>
          <p:nvSpPr>
            <p:cNvPr name="TextBox 36" id="3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7" id="37"/>
          <p:cNvGrpSpPr/>
          <p:nvPr/>
        </p:nvGrpSpPr>
        <p:grpSpPr>
          <a:xfrm rot="0">
            <a:off x="13639912" y="654220"/>
            <a:ext cx="210207" cy="210207"/>
            <a:chOff x="0" y="0"/>
            <a:chExt cx="812800" cy="812800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EA7AF"/>
            </a:solidFill>
          </p:spPr>
        </p:sp>
        <p:sp>
          <p:nvSpPr>
            <p:cNvPr name="TextBox 39" id="3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40" id="40"/>
          <p:cNvGrpSpPr/>
          <p:nvPr/>
        </p:nvGrpSpPr>
        <p:grpSpPr>
          <a:xfrm rot="0">
            <a:off x="9326622" y="818493"/>
            <a:ext cx="210207" cy="210207"/>
            <a:chOff x="0" y="0"/>
            <a:chExt cx="812800" cy="812800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0EBC8"/>
            </a:solidFill>
          </p:spPr>
        </p:sp>
        <p:sp>
          <p:nvSpPr>
            <p:cNvPr name="TextBox 42" id="4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43" id="43"/>
          <p:cNvGrpSpPr/>
          <p:nvPr/>
        </p:nvGrpSpPr>
        <p:grpSpPr>
          <a:xfrm rot="0">
            <a:off x="413662" y="2687833"/>
            <a:ext cx="210207" cy="210207"/>
            <a:chOff x="0" y="0"/>
            <a:chExt cx="812800" cy="812800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9EDF7"/>
            </a:solidFill>
          </p:spPr>
        </p:sp>
        <p:sp>
          <p:nvSpPr>
            <p:cNvPr name="TextBox 45" id="4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46" id="46"/>
          <p:cNvSpPr txBox="true"/>
          <p:nvPr/>
        </p:nvSpPr>
        <p:spPr>
          <a:xfrm rot="0">
            <a:off x="2605252" y="6908084"/>
            <a:ext cx="13077497" cy="1390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99"/>
              </a:lnSpc>
            </a:pPr>
            <a:r>
              <a:rPr lang="en-US" sz="3999">
                <a:solidFill>
                  <a:srgbClr val="FFFFFF"/>
                </a:solidFill>
                <a:latin typeface="Balsamiq Sans"/>
                <a:ea typeface="Balsamiq Sans"/>
                <a:cs typeface="Balsamiq Sans"/>
                <a:sym typeface="Balsamiq Sans"/>
              </a:rPr>
              <a:t>Rani septiani-221011402740</a:t>
            </a:r>
          </a:p>
          <a:p>
            <a:pPr algn="ctr">
              <a:lnSpc>
                <a:spcPts val="3599"/>
              </a:lnSpc>
            </a:pPr>
            <a:r>
              <a:rPr lang="en-US" sz="3999">
                <a:solidFill>
                  <a:srgbClr val="FFFFFF"/>
                </a:solidFill>
                <a:latin typeface="Balsamiq Sans"/>
                <a:ea typeface="Balsamiq Sans"/>
                <a:cs typeface="Balsamiq Sans"/>
                <a:sym typeface="Balsamiq Sans"/>
              </a:rPr>
              <a:t>05TPLM008</a:t>
            </a:r>
          </a:p>
          <a:p>
            <a:pPr algn="ctr">
              <a:lnSpc>
                <a:spcPts val="3599"/>
              </a:lnSpc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731723" y="-1717585"/>
            <a:ext cx="7491690" cy="7491690"/>
          </a:xfrm>
          <a:custGeom>
            <a:avLst/>
            <a:gdLst/>
            <a:ahLst/>
            <a:cxnLst/>
            <a:rect r="r" b="b" t="t" l="l"/>
            <a:pathLst>
              <a:path h="7491690" w="7491690">
                <a:moveTo>
                  <a:pt x="0" y="0"/>
                </a:moveTo>
                <a:lnTo>
                  <a:pt x="7491691" y="0"/>
                </a:lnTo>
                <a:lnTo>
                  <a:pt x="7491691" y="7491691"/>
                </a:lnTo>
                <a:lnTo>
                  <a:pt x="0" y="749169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201700" y="4217445"/>
            <a:ext cx="7491690" cy="7491690"/>
          </a:xfrm>
          <a:custGeom>
            <a:avLst/>
            <a:gdLst/>
            <a:ahLst/>
            <a:cxnLst/>
            <a:rect r="r" b="b" t="t" l="l"/>
            <a:pathLst>
              <a:path h="7491690" w="7491690">
                <a:moveTo>
                  <a:pt x="0" y="0"/>
                </a:moveTo>
                <a:lnTo>
                  <a:pt x="7491690" y="0"/>
                </a:lnTo>
                <a:lnTo>
                  <a:pt x="7491690" y="7491690"/>
                </a:lnTo>
                <a:lnTo>
                  <a:pt x="0" y="74916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341570" y="1445452"/>
            <a:ext cx="14621190" cy="7948611"/>
          </a:xfrm>
          <a:custGeom>
            <a:avLst/>
            <a:gdLst/>
            <a:ahLst/>
            <a:cxnLst/>
            <a:rect r="r" b="b" t="t" l="l"/>
            <a:pathLst>
              <a:path h="7948611" w="14621190">
                <a:moveTo>
                  <a:pt x="0" y="0"/>
                </a:moveTo>
                <a:lnTo>
                  <a:pt x="14621191" y="0"/>
                </a:lnTo>
                <a:lnTo>
                  <a:pt x="14621191" y="7948611"/>
                </a:lnTo>
                <a:lnTo>
                  <a:pt x="0" y="79486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232131" y="352777"/>
            <a:ext cx="3461259" cy="1605159"/>
          </a:xfrm>
          <a:custGeom>
            <a:avLst/>
            <a:gdLst/>
            <a:ahLst/>
            <a:cxnLst/>
            <a:rect r="r" b="b" t="t" l="l"/>
            <a:pathLst>
              <a:path h="1605159" w="3461259">
                <a:moveTo>
                  <a:pt x="0" y="0"/>
                </a:moveTo>
                <a:lnTo>
                  <a:pt x="3461259" y="0"/>
                </a:lnTo>
                <a:lnTo>
                  <a:pt x="3461259" y="1605158"/>
                </a:lnTo>
                <a:lnTo>
                  <a:pt x="0" y="160515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true" rot="0">
            <a:off x="-538641" y="8455721"/>
            <a:ext cx="3461259" cy="1605159"/>
          </a:xfrm>
          <a:custGeom>
            <a:avLst/>
            <a:gdLst/>
            <a:ahLst/>
            <a:cxnLst/>
            <a:rect r="r" b="b" t="t" l="l"/>
            <a:pathLst>
              <a:path h="1605159" w="3461259">
                <a:moveTo>
                  <a:pt x="0" y="1605158"/>
                </a:moveTo>
                <a:lnTo>
                  <a:pt x="3461259" y="1605158"/>
                </a:lnTo>
                <a:lnTo>
                  <a:pt x="3461259" y="0"/>
                </a:lnTo>
                <a:lnTo>
                  <a:pt x="0" y="0"/>
                </a:lnTo>
                <a:lnTo>
                  <a:pt x="0" y="1605158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1077083">
            <a:off x="15317295" y="9024026"/>
            <a:ext cx="695336" cy="662466"/>
          </a:xfrm>
          <a:custGeom>
            <a:avLst/>
            <a:gdLst/>
            <a:ahLst/>
            <a:cxnLst/>
            <a:rect r="r" b="b" t="t" l="l"/>
            <a:pathLst>
              <a:path h="662466" w="695336">
                <a:moveTo>
                  <a:pt x="0" y="0"/>
                </a:moveTo>
                <a:lnTo>
                  <a:pt x="695337" y="0"/>
                </a:lnTo>
                <a:lnTo>
                  <a:pt x="695337" y="662466"/>
                </a:lnTo>
                <a:lnTo>
                  <a:pt x="0" y="66246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8" id="8"/>
          <p:cNvGrpSpPr/>
          <p:nvPr/>
        </p:nvGrpSpPr>
        <p:grpSpPr>
          <a:xfrm rot="0">
            <a:off x="923597" y="6998243"/>
            <a:ext cx="210207" cy="210207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EA7A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3283169" y="1134403"/>
            <a:ext cx="210207" cy="210207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0EBC8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7259300" y="8952442"/>
            <a:ext cx="210207" cy="210207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9EDF7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7497641" y="2687833"/>
            <a:ext cx="210207" cy="210207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EA7AF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5879784" y="9567315"/>
            <a:ext cx="210207" cy="210207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0EBC8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1523839" y="1340348"/>
            <a:ext cx="210207" cy="210207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9EDF7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13639912" y="654220"/>
            <a:ext cx="210207" cy="210207"/>
            <a:chOff x="0" y="0"/>
            <a:chExt cx="812800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EA7AF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9326622" y="818493"/>
            <a:ext cx="210207" cy="210207"/>
            <a:chOff x="0" y="0"/>
            <a:chExt cx="812800" cy="81280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0EBC8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413662" y="2687833"/>
            <a:ext cx="210207" cy="210207"/>
            <a:chOff x="0" y="0"/>
            <a:chExt cx="812800" cy="81280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9EDF7"/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5" id="35"/>
          <p:cNvGrpSpPr/>
          <p:nvPr/>
        </p:nvGrpSpPr>
        <p:grpSpPr>
          <a:xfrm rot="0">
            <a:off x="11096596" y="9355259"/>
            <a:ext cx="210207" cy="210207"/>
            <a:chOff x="0" y="0"/>
            <a:chExt cx="812800" cy="812800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9EDF7"/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8" id="38"/>
          <p:cNvGrpSpPr/>
          <p:nvPr/>
        </p:nvGrpSpPr>
        <p:grpSpPr>
          <a:xfrm rot="0">
            <a:off x="14129076" y="9777521"/>
            <a:ext cx="210207" cy="210207"/>
            <a:chOff x="0" y="0"/>
            <a:chExt cx="812800" cy="812800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EA7AF"/>
            </a:solidFill>
          </p:spPr>
        </p:sp>
        <p:sp>
          <p:nvSpPr>
            <p:cNvPr name="TextBox 40" id="4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41" id="41"/>
          <p:cNvGrpSpPr/>
          <p:nvPr/>
        </p:nvGrpSpPr>
        <p:grpSpPr>
          <a:xfrm rot="0">
            <a:off x="713390" y="5669002"/>
            <a:ext cx="210207" cy="210207"/>
            <a:chOff x="0" y="0"/>
            <a:chExt cx="812800" cy="812800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9EDF7"/>
            </a:solidFill>
          </p:spPr>
        </p:sp>
        <p:sp>
          <p:nvSpPr>
            <p:cNvPr name="TextBox 43" id="4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44" id="44"/>
          <p:cNvGrpSpPr/>
          <p:nvPr/>
        </p:nvGrpSpPr>
        <p:grpSpPr>
          <a:xfrm rot="0">
            <a:off x="17392538" y="5563899"/>
            <a:ext cx="210207" cy="210207"/>
            <a:chOff x="0" y="0"/>
            <a:chExt cx="812800" cy="812800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0EBC8"/>
            </a:solidFill>
          </p:spPr>
        </p:sp>
        <p:sp>
          <p:nvSpPr>
            <p:cNvPr name="TextBox 46" id="4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47" id="47"/>
          <p:cNvSpPr/>
          <p:nvPr/>
        </p:nvSpPr>
        <p:spPr>
          <a:xfrm flipH="false" flipV="false" rot="0">
            <a:off x="623869" y="465373"/>
            <a:ext cx="6293360" cy="2002433"/>
          </a:xfrm>
          <a:custGeom>
            <a:avLst/>
            <a:gdLst/>
            <a:ahLst/>
            <a:cxnLst/>
            <a:rect r="r" b="b" t="t" l="l"/>
            <a:pathLst>
              <a:path h="2002433" w="6293360">
                <a:moveTo>
                  <a:pt x="0" y="0"/>
                </a:moveTo>
                <a:lnTo>
                  <a:pt x="6293359" y="0"/>
                </a:lnTo>
                <a:lnTo>
                  <a:pt x="6293359" y="2002432"/>
                </a:lnTo>
                <a:lnTo>
                  <a:pt x="0" y="200243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8" id="48"/>
          <p:cNvSpPr txBox="true"/>
          <p:nvPr/>
        </p:nvSpPr>
        <p:spPr>
          <a:xfrm rot="0">
            <a:off x="923597" y="1181100"/>
            <a:ext cx="7299681" cy="762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00"/>
              </a:lnSpc>
            </a:pPr>
            <a:r>
              <a:rPr lang="en-US" sz="6000" b="true">
                <a:solidFill>
                  <a:srgbClr val="FFFFFF"/>
                </a:solidFill>
                <a:latin typeface="Balsamiq Sans Bold"/>
                <a:ea typeface="Balsamiq Sans Bold"/>
                <a:cs typeface="Balsamiq Sans Bold"/>
                <a:sym typeface="Balsamiq Sans Bold"/>
              </a:rPr>
              <a:t>pendahuluan</a:t>
            </a:r>
          </a:p>
        </p:txBody>
      </p:sp>
      <p:sp>
        <p:nvSpPr>
          <p:cNvPr name="Freeform 49" id="49"/>
          <p:cNvSpPr/>
          <p:nvPr/>
        </p:nvSpPr>
        <p:spPr>
          <a:xfrm flipH="false" flipV="false" rot="-541492">
            <a:off x="1884611" y="3593953"/>
            <a:ext cx="1308856" cy="1246983"/>
          </a:xfrm>
          <a:custGeom>
            <a:avLst/>
            <a:gdLst/>
            <a:ahLst/>
            <a:cxnLst/>
            <a:rect r="r" b="b" t="t" l="l"/>
            <a:pathLst>
              <a:path h="1246983" w="1308856">
                <a:moveTo>
                  <a:pt x="0" y="0"/>
                </a:moveTo>
                <a:lnTo>
                  <a:pt x="1308857" y="0"/>
                </a:lnTo>
                <a:lnTo>
                  <a:pt x="1308857" y="1246983"/>
                </a:lnTo>
                <a:lnTo>
                  <a:pt x="0" y="124698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0" id="50"/>
          <p:cNvSpPr txBox="true"/>
          <p:nvPr/>
        </p:nvSpPr>
        <p:spPr>
          <a:xfrm rot="0">
            <a:off x="3770549" y="2857500"/>
            <a:ext cx="11894415" cy="5715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40"/>
              </a:lnSpc>
            </a:pPr>
          </a:p>
          <a:p>
            <a:pPr algn="l">
              <a:lnSpc>
                <a:spcPts val="5640"/>
              </a:lnSpc>
            </a:pPr>
            <a:r>
              <a:rPr lang="en-US" sz="4700">
                <a:solidFill>
                  <a:srgbClr val="535353"/>
                </a:solidFill>
                <a:latin typeface="Balsamiq Sans"/>
                <a:ea typeface="Balsamiq Sans"/>
                <a:cs typeface="Balsamiq Sans"/>
                <a:sym typeface="Balsamiq Sans"/>
              </a:rPr>
              <a:t>•Penggunaan Fuzzy Logic untuk menentukan diskon berdasarkan jumlah pembelian dan frekuensi pelanggan. Sistem ini menggunakan aturan fuzzy untuk memproses input dan menghasilkan tingkat diskon sesuai dengan kondisi yang ada.</a:t>
            </a:r>
          </a:p>
          <a:p>
            <a:pPr algn="l">
              <a:lnSpc>
                <a:spcPts val="5640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731723" y="-1717585"/>
            <a:ext cx="7491690" cy="7491690"/>
          </a:xfrm>
          <a:custGeom>
            <a:avLst/>
            <a:gdLst/>
            <a:ahLst/>
            <a:cxnLst/>
            <a:rect r="r" b="b" t="t" l="l"/>
            <a:pathLst>
              <a:path h="7491690" w="7491690">
                <a:moveTo>
                  <a:pt x="0" y="0"/>
                </a:moveTo>
                <a:lnTo>
                  <a:pt x="7491691" y="0"/>
                </a:lnTo>
                <a:lnTo>
                  <a:pt x="7491691" y="7491691"/>
                </a:lnTo>
                <a:lnTo>
                  <a:pt x="0" y="749169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201700" y="4217445"/>
            <a:ext cx="7491690" cy="7491690"/>
          </a:xfrm>
          <a:custGeom>
            <a:avLst/>
            <a:gdLst/>
            <a:ahLst/>
            <a:cxnLst/>
            <a:rect r="r" b="b" t="t" l="l"/>
            <a:pathLst>
              <a:path h="7491690" w="7491690">
                <a:moveTo>
                  <a:pt x="0" y="0"/>
                </a:moveTo>
                <a:lnTo>
                  <a:pt x="7491690" y="0"/>
                </a:lnTo>
                <a:lnTo>
                  <a:pt x="7491690" y="7491690"/>
                </a:lnTo>
                <a:lnTo>
                  <a:pt x="0" y="74916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894034"/>
            <a:ext cx="16230600" cy="8498932"/>
          </a:xfrm>
          <a:custGeom>
            <a:avLst/>
            <a:gdLst/>
            <a:ahLst/>
            <a:cxnLst/>
            <a:rect r="r" b="b" t="t" l="l"/>
            <a:pathLst>
              <a:path h="8498932" w="16230600">
                <a:moveTo>
                  <a:pt x="0" y="0"/>
                </a:moveTo>
                <a:lnTo>
                  <a:pt x="16230600" y="0"/>
                </a:lnTo>
                <a:lnTo>
                  <a:pt x="16230600" y="8498932"/>
                </a:lnTo>
                <a:lnTo>
                  <a:pt x="0" y="849893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15232131" y="352777"/>
            <a:ext cx="3461259" cy="1605159"/>
          </a:xfrm>
          <a:custGeom>
            <a:avLst/>
            <a:gdLst/>
            <a:ahLst/>
            <a:cxnLst/>
            <a:rect r="r" b="b" t="t" l="l"/>
            <a:pathLst>
              <a:path h="1605159" w="3461259">
                <a:moveTo>
                  <a:pt x="0" y="0"/>
                </a:moveTo>
                <a:lnTo>
                  <a:pt x="3461259" y="0"/>
                </a:lnTo>
                <a:lnTo>
                  <a:pt x="3461259" y="1605158"/>
                </a:lnTo>
                <a:lnTo>
                  <a:pt x="0" y="160515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true" rot="0">
            <a:off x="-1211864" y="8590387"/>
            <a:ext cx="3461259" cy="1605159"/>
          </a:xfrm>
          <a:custGeom>
            <a:avLst/>
            <a:gdLst/>
            <a:ahLst/>
            <a:cxnLst/>
            <a:rect r="r" b="b" t="t" l="l"/>
            <a:pathLst>
              <a:path h="1605159" w="3461259">
                <a:moveTo>
                  <a:pt x="0" y="1605159"/>
                </a:moveTo>
                <a:lnTo>
                  <a:pt x="3461259" y="1605159"/>
                </a:lnTo>
                <a:lnTo>
                  <a:pt x="3461259" y="0"/>
                </a:lnTo>
                <a:lnTo>
                  <a:pt x="0" y="0"/>
                </a:lnTo>
                <a:lnTo>
                  <a:pt x="0" y="160515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923597" y="6998243"/>
            <a:ext cx="210207" cy="210207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EA7A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3283169" y="1134403"/>
            <a:ext cx="210207" cy="210207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0EBC8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7259300" y="8952442"/>
            <a:ext cx="210207" cy="210207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9EDF7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7497641" y="2687833"/>
            <a:ext cx="210207" cy="210207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EA7AF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5879784" y="9567315"/>
            <a:ext cx="210207" cy="210207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0EBC8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11523839" y="1340348"/>
            <a:ext cx="210207" cy="210207"/>
            <a:chOff x="0" y="0"/>
            <a:chExt cx="812800" cy="8128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9EDF7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13639912" y="654220"/>
            <a:ext cx="210207" cy="210207"/>
            <a:chOff x="0" y="0"/>
            <a:chExt cx="812800" cy="8128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EA7AF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9326622" y="818493"/>
            <a:ext cx="210207" cy="210207"/>
            <a:chOff x="0" y="0"/>
            <a:chExt cx="812800" cy="8128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0EBC8"/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413662" y="2687833"/>
            <a:ext cx="210207" cy="210207"/>
            <a:chOff x="0" y="0"/>
            <a:chExt cx="812800" cy="81280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9EDF7"/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11096596" y="9355259"/>
            <a:ext cx="210207" cy="210207"/>
            <a:chOff x="0" y="0"/>
            <a:chExt cx="812800" cy="81280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9EDF7"/>
            </a:solidFill>
          </p:spPr>
        </p:sp>
        <p:sp>
          <p:nvSpPr>
            <p:cNvPr name="TextBox 36" id="3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7" id="37"/>
          <p:cNvGrpSpPr/>
          <p:nvPr/>
        </p:nvGrpSpPr>
        <p:grpSpPr>
          <a:xfrm rot="0">
            <a:off x="14129076" y="9777521"/>
            <a:ext cx="210207" cy="210207"/>
            <a:chOff x="0" y="0"/>
            <a:chExt cx="812800" cy="812800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EA7AF"/>
            </a:solidFill>
          </p:spPr>
        </p:sp>
        <p:sp>
          <p:nvSpPr>
            <p:cNvPr name="TextBox 39" id="3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40" id="40"/>
          <p:cNvGrpSpPr/>
          <p:nvPr/>
        </p:nvGrpSpPr>
        <p:grpSpPr>
          <a:xfrm rot="0">
            <a:off x="713390" y="5669002"/>
            <a:ext cx="210207" cy="210207"/>
            <a:chOff x="0" y="0"/>
            <a:chExt cx="812800" cy="812800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9EDF7"/>
            </a:solidFill>
          </p:spPr>
        </p:sp>
        <p:sp>
          <p:nvSpPr>
            <p:cNvPr name="TextBox 42" id="4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43" id="43"/>
          <p:cNvGrpSpPr/>
          <p:nvPr/>
        </p:nvGrpSpPr>
        <p:grpSpPr>
          <a:xfrm rot="0">
            <a:off x="17392538" y="5563899"/>
            <a:ext cx="210207" cy="210207"/>
            <a:chOff x="0" y="0"/>
            <a:chExt cx="812800" cy="812800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0EBC8"/>
            </a:solidFill>
          </p:spPr>
        </p:sp>
        <p:sp>
          <p:nvSpPr>
            <p:cNvPr name="TextBox 45" id="4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46" id="46"/>
          <p:cNvSpPr txBox="true"/>
          <p:nvPr/>
        </p:nvSpPr>
        <p:spPr>
          <a:xfrm rot="0">
            <a:off x="3014123" y="3392974"/>
            <a:ext cx="13791044" cy="5457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60"/>
              </a:lnSpc>
            </a:pPr>
            <a:r>
              <a:rPr lang="en-US" sz="3300" b="true">
                <a:solidFill>
                  <a:srgbClr val="535353"/>
                </a:solidFill>
                <a:latin typeface="Balsamiq Sans Bold"/>
                <a:ea typeface="Balsamiq Sans Bold"/>
                <a:cs typeface="Balsamiq Sans Bold"/>
                <a:sym typeface="Balsamiq Sans Bold"/>
              </a:rPr>
              <a:t>1. Jumlah Pembelian : </a:t>
            </a:r>
          </a:p>
          <a:p>
            <a:pPr algn="l">
              <a:lnSpc>
                <a:spcPts val="3960"/>
              </a:lnSpc>
            </a:pPr>
            <a:r>
              <a:rPr lang="en-US" sz="3300" b="true">
                <a:solidFill>
                  <a:srgbClr val="535353"/>
                </a:solidFill>
                <a:latin typeface="Balsamiq Sans Bold"/>
                <a:ea typeface="Balsamiq Sans Bold"/>
                <a:cs typeface="Balsamiq Sans Bold"/>
                <a:sym typeface="Balsamiq Sans Bold"/>
              </a:rPr>
              <a:t>   - Himpunan: Rendah, Sedang, Tinggi </a:t>
            </a:r>
          </a:p>
          <a:p>
            <a:pPr algn="l">
              <a:lnSpc>
                <a:spcPts val="3960"/>
              </a:lnSpc>
            </a:pPr>
            <a:r>
              <a:rPr lang="en-US" sz="3300" b="true">
                <a:solidFill>
                  <a:srgbClr val="535353"/>
                </a:solidFill>
                <a:latin typeface="Balsamiq Sans Bold"/>
                <a:ea typeface="Balsamiq Sans Bold"/>
                <a:cs typeface="Balsamiq Sans Bold"/>
                <a:sym typeface="Balsamiq Sans Bold"/>
              </a:rPr>
              <a:t>   - Range: 0-100, 101-500, 501-1000</a:t>
            </a:r>
          </a:p>
          <a:p>
            <a:pPr algn="l">
              <a:lnSpc>
                <a:spcPts val="3960"/>
              </a:lnSpc>
            </a:pPr>
          </a:p>
          <a:p>
            <a:pPr algn="l">
              <a:lnSpc>
                <a:spcPts val="3960"/>
              </a:lnSpc>
            </a:pPr>
            <a:r>
              <a:rPr lang="en-US" sz="3300" b="true">
                <a:solidFill>
                  <a:srgbClr val="535353"/>
                </a:solidFill>
                <a:latin typeface="Balsamiq Sans Bold"/>
                <a:ea typeface="Balsamiq Sans Bold"/>
                <a:cs typeface="Balsamiq Sans Bold"/>
                <a:sym typeface="Balsamiq Sans Bold"/>
              </a:rPr>
              <a:t>2. Frekuensi Pelanggan : </a:t>
            </a:r>
          </a:p>
          <a:p>
            <a:pPr algn="l">
              <a:lnSpc>
                <a:spcPts val="3960"/>
              </a:lnSpc>
            </a:pPr>
            <a:r>
              <a:rPr lang="en-US" sz="3300" b="true">
                <a:solidFill>
                  <a:srgbClr val="535353"/>
                </a:solidFill>
                <a:latin typeface="Balsamiq Sans Bold"/>
                <a:ea typeface="Balsamiq Sans Bold"/>
                <a:cs typeface="Balsamiq Sans Bold"/>
                <a:sym typeface="Balsamiq Sans Bold"/>
              </a:rPr>
              <a:t>   - Himpunan: Jarang, Sedang, Sering </a:t>
            </a:r>
          </a:p>
          <a:p>
            <a:pPr algn="l">
              <a:lnSpc>
                <a:spcPts val="3960"/>
              </a:lnSpc>
            </a:pPr>
            <a:r>
              <a:rPr lang="en-US" sz="3300" b="true">
                <a:solidFill>
                  <a:srgbClr val="535353"/>
                </a:solidFill>
                <a:latin typeface="Balsamiq Sans Bold"/>
                <a:ea typeface="Balsamiq Sans Bold"/>
                <a:cs typeface="Balsamiq Sans Bold"/>
                <a:sym typeface="Balsamiq Sans Bold"/>
              </a:rPr>
              <a:t>   - Range: 0-3, 4-7, 8-10</a:t>
            </a:r>
          </a:p>
          <a:p>
            <a:pPr algn="l">
              <a:lnSpc>
                <a:spcPts val="3960"/>
              </a:lnSpc>
            </a:pPr>
          </a:p>
          <a:p>
            <a:pPr algn="l">
              <a:lnSpc>
                <a:spcPts val="3960"/>
              </a:lnSpc>
            </a:pPr>
            <a:r>
              <a:rPr lang="en-US" sz="3300" b="true">
                <a:solidFill>
                  <a:srgbClr val="535353"/>
                </a:solidFill>
                <a:latin typeface="Balsamiq Sans Bold"/>
                <a:ea typeface="Balsamiq Sans Bold"/>
                <a:cs typeface="Balsamiq Sans Bold"/>
                <a:sym typeface="Balsamiq Sans Bold"/>
              </a:rPr>
              <a:t>3. Diskon : </a:t>
            </a:r>
          </a:p>
          <a:p>
            <a:pPr algn="l">
              <a:lnSpc>
                <a:spcPts val="3960"/>
              </a:lnSpc>
            </a:pPr>
            <a:r>
              <a:rPr lang="en-US" sz="3300" b="true">
                <a:solidFill>
                  <a:srgbClr val="535353"/>
                </a:solidFill>
                <a:latin typeface="Balsamiq Sans Bold"/>
                <a:ea typeface="Balsamiq Sans Bold"/>
                <a:cs typeface="Balsamiq Sans Bold"/>
                <a:sym typeface="Balsamiq Sans Bold"/>
              </a:rPr>
              <a:t>   - Himpunan: Rendah, Sedang, Tinggi </a:t>
            </a:r>
          </a:p>
          <a:p>
            <a:pPr algn="l">
              <a:lnSpc>
                <a:spcPts val="3960"/>
              </a:lnSpc>
            </a:pPr>
            <a:r>
              <a:rPr lang="en-US" sz="3300" b="true">
                <a:solidFill>
                  <a:srgbClr val="535353"/>
                </a:solidFill>
                <a:latin typeface="Balsamiq Sans Bold"/>
                <a:ea typeface="Balsamiq Sans Bold"/>
                <a:cs typeface="Balsamiq Sans Bold"/>
                <a:sym typeface="Balsamiq Sans Bold"/>
              </a:rPr>
              <a:t>   - Range: 0-10%, 11-20%, 21-30%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4987068" y="2305585"/>
            <a:ext cx="8313865" cy="592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20"/>
              </a:lnSpc>
            </a:pPr>
            <a:r>
              <a:rPr lang="en-US" sz="4800" b="true">
                <a:solidFill>
                  <a:srgbClr val="FFFFFF"/>
                </a:solidFill>
                <a:latin typeface="Balsamiq Sans Bold"/>
                <a:ea typeface="Balsamiq Sans Bold"/>
                <a:cs typeface="Balsamiq Sans Bold"/>
                <a:sym typeface="Balsamiq Sans Bold"/>
              </a:rPr>
              <a:t>variabel dan himpunan fuzzy</a:t>
            </a:r>
          </a:p>
        </p:txBody>
      </p:sp>
      <p:sp>
        <p:nvSpPr>
          <p:cNvPr name="Freeform 48" id="48"/>
          <p:cNvSpPr/>
          <p:nvPr/>
        </p:nvSpPr>
        <p:spPr>
          <a:xfrm flipH="false" flipV="false" rot="278887">
            <a:off x="1229298" y="989164"/>
            <a:ext cx="1681868" cy="1568342"/>
          </a:xfrm>
          <a:custGeom>
            <a:avLst/>
            <a:gdLst/>
            <a:ahLst/>
            <a:cxnLst/>
            <a:rect r="r" b="b" t="t" l="l"/>
            <a:pathLst>
              <a:path h="1568342" w="1681868">
                <a:moveTo>
                  <a:pt x="0" y="0"/>
                </a:moveTo>
                <a:lnTo>
                  <a:pt x="1681867" y="0"/>
                </a:lnTo>
                <a:lnTo>
                  <a:pt x="1681867" y="1568341"/>
                </a:lnTo>
                <a:lnTo>
                  <a:pt x="0" y="156834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9" id="49"/>
          <p:cNvSpPr/>
          <p:nvPr/>
        </p:nvSpPr>
        <p:spPr>
          <a:xfrm flipH="false" flipV="false" rot="-998660">
            <a:off x="15978288" y="7746117"/>
            <a:ext cx="1349923" cy="1258803"/>
          </a:xfrm>
          <a:custGeom>
            <a:avLst/>
            <a:gdLst/>
            <a:ahLst/>
            <a:cxnLst/>
            <a:rect r="r" b="b" t="t" l="l"/>
            <a:pathLst>
              <a:path h="1258803" w="1349923">
                <a:moveTo>
                  <a:pt x="0" y="0"/>
                </a:moveTo>
                <a:lnTo>
                  <a:pt x="1349922" y="0"/>
                </a:lnTo>
                <a:lnTo>
                  <a:pt x="1349922" y="1258803"/>
                </a:lnTo>
                <a:lnTo>
                  <a:pt x="0" y="125880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A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731723" y="-1717585"/>
            <a:ext cx="7491690" cy="7491690"/>
          </a:xfrm>
          <a:custGeom>
            <a:avLst/>
            <a:gdLst/>
            <a:ahLst/>
            <a:cxnLst/>
            <a:rect r="r" b="b" t="t" l="l"/>
            <a:pathLst>
              <a:path h="7491690" w="7491690">
                <a:moveTo>
                  <a:pt x="0" y="0"/>
                </a:moveTo>
                <a:lnTo>
                  <a:pt x="7491691" y="0"/>
                </a:lnTo>
                <a:lnTo>
                  <a:pt x="7491691" y="7491691"/>
                </a:lnTo>
                <a:lnTo>
                  <a:pt x="0" y="749169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201700" y="4217445"/>
            <a:ext cx="7491690" cy="7491690"/>
          </a:xfrm>
          <a:custGeom>
            <a:avLst/>
            <a:gdLst/>
            <a:ahLst/>
            <a:cxnLst/>
            <a:rect r="r" b="b" t="t" l="l"/>
            <a:pathLst>
              <a:path h="7491690" w="7491690">
                <a:moveTo>
                  <a:pt x="0" y="0"/>
                </a:moveTo>
                <a:lnTo>
                  <a:pt x="7491690" y="0"/>
                </a:lnTo>
                <a:lnTo>
                  <a:pt x="7491690" y="7491690"/>
                </a:lnTo>
                <a:lnTo>
                  <a:pt x="0" y="74916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328143" y="6642656"/>
            <a:ext cx="6434078" cy="6481215"/>
          </a:xfrm>
          <a:custGeom>
            <a:avLst/>
            <a:gdLst/>
            <a:ahLst/>
            <a:cxnLst/>
            <a:rect r="r" b="b" t="t" l="l"/>
            <a:pathLst>
              <a:path h="6481215" w="6434078">
                <a:moveTo>
                  <a:pt x="0" y="0"/>
                </a:moveTo>
                <a:lnTo>
                  <a:pt x="6434078" y="0"/>
                </a:lnTo>
                <a:lnTo>
                  <a:pt x="6434078" y="6481215"/>
                </a:lnTo>
                <a:lnTo>
                  <a:pt x="0" y="64812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1474221" y="-2836871"/>
            <a:ext cx="6434078" cy="6481215"/>
          </a:xfrm>
          <a:custGeom>
            <a:avLst/>
            <a:gdLst/>
            <a:ahLst/>
            <a:cxnLst/>
            <a:rect r="r" b="b" t="t" l="l"/>
            <a:pathLst>
              <a:path h="6481215" w="6434078">
                <a:moveTo>
                  <a:pt x="0" y="0"/>
                </a:moveTo>
                <a:lnTo>
                  <a:pt x="6434078" y="0"/>
                </a:lnTo>
                <a:lnTo>
                  <a:pt x="6434078" y="6481215"/>
                </a:lnTo>
                <a:lnTo>
                  <a:pt x="0" y="64812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232131" y="352777"/>
            <a:ext cx="3461259" cy="1605159"/>
          </a:xfrm>
          <a:custGeom>
            <a:avLst/>
            <a:gdLst/>
            <a:ahLst/>
            <a:cxnLst/>
            <a:rect r="r" b="b" t="t" l="l"/>
            <a:pathLst>
              <a:path h="1605159" w="3461259">
                <a:moveTo>
                  <a:pt x="0" y="0"/>
                </a:moveTo>
                <a:lnTo>
                  <a:pt x="3461259" y="0"/>
                </a:lnTo>
                <a:lnTo>
                  <a:pt x="3461259" y="1605158"/>
                </a:lnTo>
                <a:lnTo>
                  <a:pt x="0" y="160515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true" rot="0">
            <a:off x="-538641" y="8455721"/>
            <a:ext cx="3461259" cy="1605159"/>
          </a:xfrm>
          <a:custGeom>
            <a:avLst/>
            <a:gdLst/>
            <a:ahLst/>
            <a:cxnLst/>
            <a:rect r="r" b="b" t="t" l="l"/>
            <a:pathLst>
              <a:path h="1605159" w="3461259">
                <a:moveTo>
                  <a:pt x="0" y="1605158"/>
                </a:moveTo>
                <a:lnTo>
                  <a:pt x="3461259" y="1605158"/>
                </a:lnTo>
                <a:lnTo>
                  <a:pt x="3461259" y="0"/>
                </a:lnTo>
                <a:lnTo>
                  <a:pt x="0" y="0"/>
                </a:lnTo>
                <a:lnTo>
                  <a:pt x="0" y="1605158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923597" y="6998243"/>
            <a:ext cx="210207" cy="210207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EA7A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3283169" y="1134403"/>
            <a:ext cx="210207" cy="210207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0EBC8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5971783" y="9357108"/>
            <a:ext cx="210207" cy="210207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9EDF7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7497641" y="2687833"/>
            <a:ext cx="210207" cy="210207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EA7AF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5879784" y="9567315"/>
            <a:ext cx="210207" cy="210207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0EBC8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1523839" y="1340348"/>
            <a:ext cx="210207" cy="210207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9EDF7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13639912" y="654220"/>
            <a:ext cx="210207" cy="210207"/>
            <a:chOff x="0" y="0"/>
            <a:chExt cx="812800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EA7AF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14575202" y="2156471"/>
            <a:ext cx="210207" cy="210207"/>
            <a:chOff x="0" y="0"/>
            <a:chExt cx="812800" cy="81280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0EBC8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413662" y="2687833"/>
            <a:ext cx="210207" cy="210207"/>
            <a:chOff x="0" y="0"/>
            <a:chExt cx="812800" cy="81280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9EDF7"/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35" id="35"/>
          <p:cNvSpPr/>
          <p:nvPr/>
        </p:nvSpPr>
        <p:spPr>
          <a:xfrm flipH="false" flipV="false" rot="0">
            <a:off x="623869" y="465373"/>
            <a:ext cx="6293360" cy="2002433"/>
          </a:xfrm>
          <a:custGeom>
            <a:avLst/>
            <a:gdLst/>
            <a:ahLst/>
            <a:cxnLst/>
            <a:rect r="r" b="b" t="t" l="l"/>
            <a:pathLst>
              <a:path h="2002433" w="6293360">
                <a:moveTo>
                  <a:pt x="0" y="0"/>
                </a:moveTo>
                <a:lnTo>
                  <a:pt x="6293359" y="0"/>
                </a:lnTo>
                <a:lnTo>
                  <a:pt x="6293359" y="2002432"/>
                </a:lnTo>
                <a:lnTo>
                  <a:pt x="0" y="200243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6" id="36"/>
          <p:cNvSpPr/>
          <p:nvPr/>
        </p:nvSpPr>
        <p:spPr>
          <a:xfrm flipH="false" flipV="false" rot="278887">
            <a:off x="1195378" y="4538385"/>
            <a:ext cx="1703847" cy="1588837"/>
          </a:xfrm>
          <a:custGeom>
            <a:avLst/>
            <a:gdLst/>
            <a:ahLst/>
            <a:cxnLst/>
            <a:rect r="r" b="b" t="t" l="l"/>
            <a:pathLst>
              <a:path h="1588837" w="1703847">
                <a:moveTo>
                  <a:pt x="0" y="0"/>
                </a:moveTo>
                <a:lnTo>
                  <a:pt x="1703847" y="0"/>
                </a:lnTo>
                <a:lnTo>
                  <a:pt x="1703847" y="1588837"/>
                </a:lnTo>
                <a:lnTo>
                  <a:pt x="0" y="158883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7" id="37"/>
          <p:cNvSpPr/>
          <p:nvPr/>
        </p:nvSpPr>
        <p:spPr>
          <a:xfrm flipH="false" flipV="false" rot="459903">
            <a:off x="9206218" y="943704"/>
            <a:ext cx="1053287" cy="1003495"/>
          </a:xfrm>
          <a:custGeom>
            <a:avLst/>
            <a:gdLst/>
            <a:ahLst/>
            <a:cxnLst/>
            <a:rect r="r" b="b" t="t" l="l"/>
            <a:pathLst>
              <a:path h="1003495" w="1053287">
                <a:moveTo>
                  <a:pt x="0" y="0"/>
                </a:moveTo>
                <a:lnTo>
                  <a:pt x="1053287" y="0"/>
                </a:lnTo>
                <a:lnTo>
                  <a:pt x="1053287" y="1003495"/>
                </a:lnTo>
                <a:lnTo>
                  <a:pt x="0" y="100349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8" id="38"/>
          <p:cNvSpPr/>
          <p:nvPr/>
        </p:nvSpPr>
        <p:spPr>
          <a:xfrm flipH="false" flipV="false" rot="256394">
            <a:off x="16993334" y="8077239"/>
            <a:ext cx="690949" cy="658286"/>
          </a:xfrm>
          <a:custGeom>
            <a:avLst/>
            <a:gdLst/>
            <a:ahLst/>
            <a:cxnLst/>
            <a:rect r="r" b="b" t="t" l="l"/>
            <a:pathLst>
              <a:path h="658286" w="690949">
                <a:moveTo>
                  <a:pt x="0" y="0"/>
                </a:moveTo>
                <a:lnTo>
                  <a:pt x="690949" y="0"/>
                </a:lnTo>
                <a:lnTo>
                  <a:pt x="690949" y="658286"/>
                </a:lnTo>
                <a:lnTo>
                  <a:pt x="0" y="65828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39" id="39"/>
          <p:cNvGrpSpPr/>
          <p:nvPr/>
        </p:nvGrpSpPr>
        <p:grpSpPr>
          <a:xfrm rot="0">
            <a:off x="11807049" y="8737005"/>
            <a:ext cx="210207" cy="210207"/>
            <a:chOff x="0" y="0"/>
            <a:chExt cx="812800" cy="812800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EA7AF"/>
            </a:solidFill>
          </p:spPr>
        </p:sp>
        <p:sp>
          <p:nvSpPr>
            <p:cNvPr name="TextBox 41" id="4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42" id="42"/>
          <p:cNvSpPr/>
          <p:nvPr/>
        </p:nvSpPr>
        <p:spPr>
          <a:xfrm flipH="false" flipV="false" rot="0">
            <a:off x="3252525" y="3240187"/>
            <a:ext cx="1647438" cy="1712837"/>
          </a:xfrm>
          <a:custGeom>
            <a:avLst/>
            <a:gdLst/>
            <a:ahLst/>
            <a:cxnLst/>
            <a:rect r="r" b="b" t="t" l="l"/>
            <a:pathLst>
              <a:path h="1712837" w="1647438">
                <a:moveTo>
                  <a:pt x="0" y="0"/>
                </a:moveTo>
                <a:lnTo>
                  <a:pt x="1647438" y="0"/>
                </a:lnTo>
                <a:lnTo>
                  <a:pt x="1647438" y="1712837"/>
                </a:lnTo>
                <a:lnTo>
                  <a:pt x="0" y="1712837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3" id="43"/>
          <p:cNvSpPr txBox="true"/>
          <p:nvPr/>
        </p:nvSpPr>
        <p:spPr>
          <a:xfrm rot="0">
            <a:off x="1191988" y="806620"/>
            <a:ext cx="5171337" cy="762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00"/>
              </a:lnSpc>
            </a:pPr>
            <a:r>
              <a:rPr lang="en-US" sz="6000" b="true">
                <a:solidFill>
                  <a:srgbClr val="FFFFFF"/>
                </a:solidFill>
                <a:latin typeface="Balsamiq Sans Bold"/>
                <a:ea typeface="Balsamiq Sans Bold"/>
                <a:cs typeface="Balsamiq Sans Bold"/>
                <a:sym typeface="Balsamiq Sans Bold"/>
              </a:rPr>
              <a:t>Aturan fuzzy 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5807121" y="3230662"/>
            <a:ext cx="11433437" cy="4962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60"/>
              </a:lnSpc>
            </a:pPr>
            <a:r>
              <a:rPr lang="en-US" sz="3300" b="true">
                <a:solidFill>
                  <a:srgbClr val="535353"/>
                </a:solidFill>
                <a:latin typeface="Balsamiq Sans Bold"/>
                <a:ea typeface="Balsamiq Sans Bold"/>
                <a:cs typeface="Balsamiq Sans Bold"/>
                <a:sym typeface="Balsamiq Sans Bold"/>
              </a:rPr>
              <a:t>1. Jika jumlah pembelian rendah dan frekuensi pelanggan jarang, maka diskon rendah.</a:t>
            </a:r>
          </a:p>
          <a:p>
            <a:pPr algn="l">
              <a:lnSpc>
                <a:spcPts val="3960"/>
              </a:lnSpc>
            </a:pPr>
            <a:r>
              <a:rPr lang="en-US" sz="3300" b="true">
                <a:solidFill>
                  <a:srgbClr val="535353"/>
                </a:solidFill>
                <a:latin typeface="Balsamiq Sans Bold"/>
                <a:ea typeface="Balsamiq Sans Bold"/>
                <a:cs typeface="Balsamiq Sans Bold"/>
                <a:sym typeface="Balsamiq Sans Bold"/>
              </a:rPr>
              <a:t>2. Jika jumlah pembelian rendah dan frekuensi pelanggan sedang, maka diskon sedang.</a:t>
            </a:r>
          </a:p>
          <a:p>
            <a:pPr algn="l">
              <a:lnSpc>
                <a:spcPts val="3960"/>
              </a:lnSpc>
            </a:pPr>
            <a:r>
              <a:rPr lang="en-US" sz="3300" b="true">
                <a:solidFill>
                  <a:srgbClr val="535353"/>
                </a:solidFill>
                <a:latin typeface="Balsamiq Sans Bold"/>
                <a:ea typeface="Balsamiq Sans Bold"/>
                <a:cs typeface="Balsamiq Sans Bold"/>
                <a:sym typeface="Balsamiq Sans Bold"/>
              </a:rPr>
              <a:t>3. Jika jumlah pembelian sedang dan frekuensi pelanggan sering, maka diskon tinggi.</a:t>
            </a:r>
          </a:p>
          <a:p>
            <a:pPr algn="l">
              <a:lnSpc>
                <a:spcPts val="3960"/>
              </a:lnSpc>
            </a:pPr>
            <a:r>
              <a:rPr lang="en-US" sz="3300" b="true">
                <a:solidFill>
                  <a:srgbClr val="535353"/>
                </a:solidFill>
                <a:latin typeface="Balsamiq Sans Bold"/>
                <a:ea typeface="Balsamiq Sans Bold"/>
                <a:cs typeface="Balsamiq Sans Bold"/>
                <a:sym typeface="Balsamiq Sans Bold"/>
              </a:rPr>
              <a:t>4. Jika jumlah pembelian tinggi dan frekuensi pelanggan sering, maka diskon tinggi.</a:t>
            </a:r>
          </a:p>
          <a:p>
            <a:pPr algn="l">
              <a:lnSpc>
                <a:spcPts val="3960"/>
              </a:lnSpc>
            </a:pPr>
            <a:r>
              <a:rPr lang="en-US" sz="3300" b="true">
                <a:solidFill>
                  <a:srgbClr val="535353"/>
                </a:solidFill>
                <a:latin typeface="Balsamiq Sans Bold"/>
                <a:ea typeface="Balsamiq Sans Bold"/>
                <a:cs typeface="Balsamiq Sans Bold"/>
                <a:sym typeface="Balsamiq Sans Bold"/>
              </a:rPr>
              <a:t>5. Jika jumlah pembelian tinggi dan frekuensi pelanggan sedang, maka diskon sedang.</a:t>
            </a:r>
          </a:p>
        </p:txBody>
      </p:sp>
      <p:sp>
        <p:nvSpPr>
          <p:cNvPr name="Freeform 45" id="45"/>
          <p:cNvSpPr/>
          <p:nvPr/>
        </p:nvSpPr>
        <p:spPr>
          <a:xfrm flipH="false" flipV="false" rot="0">
            <a:off x="3252525" y="6588813"/>
            <a:ext cx="1647438" cy="1712837"/>
          </a:xfrm>
          <a:custGeom>
            <a:avLst/>
            <a:gdLst/>
            <a:ahLst/>
            <a:cxnLst/>
            <a:rect r="r" b="b" t="t" l="l"/>
            <a:pathLst>
              <a:path h="1712837" w="1647438">
                <a:moveTo>
                  <a:pt x="0" y="0"/>
                </a:moveTo>
                <a:lnTo>
                  <a:pt x="1647438" y="0"/>
                </a:lnTo>
                <a:lnTo>
                  <a:pt x="1647438" y="1712837"/>
                </a:lnTo>
                <a:lnTo>
                  <a:pt x="0" y="1712837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A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731723" y="-1717585"/>
            <a:ext cx="7491690" cy="7491690"/>
          </a:xfrm>
          <a:custGeom>
            <a:avLst/>
            <a:gdLst/>
            <a:ahLst/>
            <a:cxnLst/>
            <a:rect r="r" b="b" t="t" l="l"/>
            <a:pathLst>
              <a:path h="7491690" w="7491690">
                <a:moveTo>
                  <a:pt x="0" y="0"/>
                </a:moveTo>
                <a:lnTo>
                  <a:pt x="7491691" y="0"/>
                </a:lnTo>
                <a:lnTo>
                  <a:pt x="7491691" y="7491691"/>
                </a:lnTo>
                <a:lnTo>
                  <a:pt x="0" y="749169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201700" y="4217445"/>
            <a:ext cx="7491690" cy="7491690"/>
          </a:xfrm>
          <a:custGeom>
            <a:avLst/>
            <a:gdLst/>
            <a:ahLst/>
            <a:cxnLst/>
            <a:rect r="r" b="b" t="t" l="l"/>
            <a:pathLst>
              <a:path h="7491690" w="7491690">
                <a:moveTo>
                  <a:pt x="0" y="0"/>
                </a:moveTo>
                <a:lnTo>
                  <a:pt x="7491690" y="0"/>
                </a:lnTo>
                <a:lnTo>
                  <a:pt x="7491690" y="7491690"/>
                </a:lnTo>
                <a:lnTo>
                  <a:pt x="0" y="74916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328143" y="6642656"/>
            <a:ext cx="6434078" cy="6481215"/>
          </a:xfrm>
          <a:custGeom>
            <a:avLst/>
            <a:gdLst/>
            <a:ahLst/>
            <a:cxnLst/>
            <a:rect r="r" b="b" t="t" l="l"/>
            <a:pathLst>
              <a:path h="6481215" w="6434078">
                <a:moveTo>
                  <a:pt x="0" y="0"/>
                </a:moveTo>
                <a:lnTo>
                  <a:pt x="6434078" y="0"/>
                </a:lnTo>
                <a:lnTo>
                  <a:pt x="6434078" y="6481215"/>
                </a:lnTo>
                <a:lnTo>
                  <a:pt x="0" y="64812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1474221" y="-2836871"/>
            <a:ext cx="6434078" cy="6481215"/>
          </a:xfrm>
          <a:custGeom>
            <a:avLst/>
            <a:gdLst/>
            <a:ahLst/>
            <a:cxnLst/>
            <a:rect r="r" b="b" t="t" l="l"/>
            <a:pathLst>
              <a:path h="6481215" w="6434078">
                <a:moveTo>
                  <a:pt x="0" y="0"/>
                </a:moveTo>
                <a:lnTo>
                  <a:pt x="6434078" y="0"/>
                </a:lnTo>
                <a:lnTo>
                  <a:pt x="6434078" y="6481215"/>
                </a:lnTo>
                <a:lnTo>
                  <a:pt x="0" y="64812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831276" y="2261574"/>
            <a:ext cx="7817424" cy="8582003"/>
          </a:xfrm>
          <a:custGeom>
            <a:avLst/>
            <a:gdLst/>
            <a:ahLst/>
            <a:cxnLst/>
            <a:rect r="r" b="b" t="t" l="l"/>
            <a:pathLst>
              <a:path h="8582003" w="7817424">
                <a:moveTo>
                  <a:pt x="0" y="0"/>
                </a:moveTo>
                <a:lnTo>
                  <a:pt x="7817424" y="0"/>
                </a:lnTo>
                <a:lnTo>
                  <a:pt x="7817424" y="8582003"/>
                </a:lnTo>
                <a:lnTo>
                  <a:pt x="0" y="858200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055364" y="2261574"/>
            <a:ext cx="8232636" cy="9037824"/>
          </a:xfrm>
          <a:custGeom>
            <a:avLst/>
            <a:gdLst/>
            <a:ahLst/>
            <a:cxnLst/>
            <a:rect r="r" b="b" t="t" l="l"/>
            <a:pathLst>
              <a:path h="9037824" w="8232636">
                <a:moveTo>
                  <a:pt x="0" y="0"/>
                </a:moveTo>
                <a:lnTo>
                  <a:pt x="8232636" y="0"/>
                </a:lnTo>
                <a:lnTo>
                  <a:pt x="8232636" y="9037825"/>
                </a:lnTo>
                <a:lnTo>
                  <a:pt x="0" y="903782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5232131" y="352777"/>
            <a:ext cx="3461259" cy="1605159"/>
          </a:xfrm>
          <a:custGeom>
            <a:avLst/>
            <a:gdLst/>
            <a:ahLst/>
            <a:cxnLst/>
            <a:rect r="r" b="b" t="t" l="l"/>
            <a:pathLst>
              <a:path h="1605159" w="3461259">
                <a:moveTo>
                  <a:pt x="0" y="0"/>
                </a:moveTo>
                <a:lnTo>
                  <a:pt x="3461259" y="0"/>
                </a:lnTo>
                <a:lnTo>
                  <a:pt x="3461259" y="1605158"/>
                </a:lnTo>
                <a:lnTo>
                  <a:pt x="0" y="160515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923597" y="6998243"/>
            <a:ext cx="210207" cy="210207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EA7AF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3283169" y="1134403"/>
            <a:ext cx="210207" cy="210207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0EBC8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5971783" y="9357108"/>
            <a:ext cx="210207" cy="210207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9EDF7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7497641" y="2687833"/>
            <a:ext cx="210207" cy="210207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EA7AF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5879784" y="9567315"/>
            <a:ext cx="210207" cy="210207"/>
            <a:chOff x="0" y="0"/>
            <a:chExt cx="812800" cy="8128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0EBC8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11523839" y="1340348"/>
            <a:ext cx="210207" cy="210207"/>
            <a:chOff x="0" y="0"/>
            <a:chExt cx="812800" cy="8128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9EDF7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13639912" y="654220"/>
            <a:ext cx="210207" cy="210207"/>
            <a:chOff x="0" y="0"/>
            <a:chExt cx="812800" cy="8128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EA7AF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14575202" y="2156471"/>
            <a:ext cx="210207" cy="210207"/>
            <a:chOff x="0" y="0"/>
            <a:chExt cx="812800" cy="81280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0EBC8"/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3" id="33"/>
          <p:cNvGrpSpPr/>
          <p:nvPr/>
        </p:nvGrpSpPr>
        <p:grpSpPr>
          <a:xfrm rot="0">
            <a:off x="413662" y="2687833"/>
            <a:ext cx="210207" cy="210207"/>
            <a:chOff x="0" y="0"/>
            <a:chExt cx="812800" cy="812800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9EDF7"/>
            </a:solidFill>
          </p:spPr>
        </p:sp>
        <p:sp>
          <p:nvSpPr>
            <p:cNvPr name="TextBox 35" id="3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36" id="36"/>
          <p:cNvSpPr/>
          <p:nvPr/>
        </p:nvSpPr>
        <p:spPr>
          <a:xfrm flipH="false" flipV="false" rot="0">
            <a:off x="623869" y="465373"/>
            <a:ext cx="5361018" cy="1705779"/>
          </a:xfrm>
          <a:custGeom>
            <a:avLst/>
            <a:gdLst/>
            <a:ahLst/>
            <a:cxnLst/>
            <a:rect r="r" b="b" t="t" l="l"/>
            <a:pathLst>
              <a:path h="1705779" w="5361018">
                <a:moveTo>
                  <a:pt x="0" y="0"/>
                </a:moveTo>
                <a:lnTo>
                  <a:pt x="5361018" y="0"/>
                </a:lnTo>
                <a:lnTo>
                  <a:pt x="5361018" y="1705778"/>
                </a:lnTo>
                <a:lnTo>
                  <a:pt x="0" y="170577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7" id="37"/>
          <p:cNvSpPr txBox="true"/>
          <p:nvPr/>
        </p:nvSpPr>
        <p:spPr>
          <a:xfrm rot="0">
            <a:off x="1191988" y="768520"/>
            <a:ext cx="5171337" cy="1021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69"/>
              </a:lnSpc>
            </a:pPr>
            <a:r>
              <a:rPr lang="en-US" sz="4299" b="true">
                <a:solidFill>
                  <a:srgbClr val="FFFFFF"/>
                </a:solidFill>
                <a:latin typeface="Balsamiq Sans Bold"/>
                <a:ea typeface="Balsamiq Sans Bold"/>
                <a:cs typeface="Balsamiq Sans Bold"/>
                <a:sym typeface="Balsamiq Sans Bold"/>
              </a:rPr>
              <a:t>implementasi program </a:t>
            </a:r>
          </a:p>
        </p:txBody>
      </p:sp>
      <p:sp>
        <p:nvSpPr>
          <p:cNvPr name="Freeform 38" id="38"/>
          <p:cNvSpPr/>
          <p:nvPr/>
        </p:nvSpPr>
        <p:spPr>
          <a:xfrm flipH="false" flipV="false" rot="-1141563">
            <a:off x="8500351" y="1365371"/>
            <a:ext cx="918880" cy="875442"/>
          </a:xfrm>
          <a:custGeom>
            <a:avLst/>
            <a:gdLst/>
            <a:ahLst/>
            <a:cxnLst/>
            <a:rect r="r" b="b" t="t" l="l"/>
            <a:pathLst>
              <a:path h="875442" w="918880">
                <a:moveTo>
                  <a:pt x="0" y="0"/>
                </a:moveTo>
                <a:lnTo>
                  <a:pt x="918880" y="0"/>
                </a:lnTo>
                <a:lnTo>
                  <a:pt x="918880" y="875442"/>
                </a:lnTo>
                <a:lnTo>
                  <a:pt x="0" y="875442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9" id="39"/>
          <p:cNvSpPr/>
          <p:nvPr/>
        </p:nvSpPr>
        <p:spPr>
          <a:xfrm flipH="false" flipV="false" rot="256394">
            <a:off x="16993334" y="8077239"/>
            <a:ext cx="690949" cy="658286"/>
          </a:xfrm>
          <a:custGeom>
            <a:avLst/>
            <a:gdLst/>
            <a:ahLst/>
            <a:cxnLst/>
            <a:rect r="r" b="b" t="t" l="l"/>
            <a:pathLst>
              <a:path h="658286" w="690949">
                <a:moveTo>
                  <a:pt x="0" y="0"/>
                </a:moveTo>
                <a:lnTo>
                  <a:pt x="690949" y="0"/>
                </a:lnTo>
                <a:lnTo>
                  <a:pt x="690949" y="658286"/>
                </a:lnTo>
                <a:lnTo>
                  <a:pt x="0" y="658286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40" id="40"/>
          <p:cNvGrpSpPr/>
          <p:nvPr/>
        </p:nvGrpSpPr>
        <p:grpSpPr>
          <a:xfrm rot="0">
            <a:off x="11807049" y="8737005"/>
            <a:ext cx="210207" cy="210207"/>
            <a:chOff x="0" y="0"/>
            <a:chExt cx="812800" cy="812800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EA7AF"/>
            </a:solidFill>
          </p:spPr>
        </p:sp>
        <p:sp>
          <p:nvSpPr>
            <p:cNvPr name="TextBox 42" id="4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43" id="43"/>
          <p:cNvSpPr txBox="true"/>
          <p:nvPr/>
        </p:nvSpPr>
        <p:spPr>
          <a:xfrm rot="0">
            <a:off x="1339614" y="3212365"/>
            <a:ext cx="7043139" cy="6810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39"/>
              </a:lnSpc>
            </a:pPr>
            <a:r>
              <a:rPr lang="en-US" sz="3199">
                <a:solidFill>
                  <a:srgbClr val="535353"/>
                </a:solidFill>
                <a:latin typeface="Balsamiq Sans"/>
                <a:ea typeface="Balsamiq Sans"/>
                <a:cs typeface="Balsamiq Sans"/>
                <a:sym typeface="Balsamiq Sans"/>
              </a:rPr>
              <a:t>Berikut adalah implementasi program dalam Python menggunakan library `scikit-fuzzy`:</a:t>
            </a:r>
          </a:p>
          <a:p>
            <a:pPr algn="l">
              <a:lnSpc>
                <a:spcPts val="3839"/>
              </a:lnSpc>
            </a:pPr>
          </a:p>
          <a:p>
            <a:pPr algn="l">
              <a:lnSpc>
                <a:spcPts val="3839"/>
              </a:lnSpc>
            </a:pPr>
            <a:r>
              <a:rPr lang="en-US" sz="3199">
                <a:solidFill>
                  <a:srgbClr val="535353"/>
                </a:solidFill>
                <a:latin typeface="Balsamiq Sans"/>
                <a:ea typeface="Balsamiq Sans"/>
                <a:cs typeface="Balsamiq Sans"/>
                <a:sym typeface="Balsamiq Sans"/>
              </a:rPr>
              <a:t>```python</a:t>
            </a:r>
          </a:p>
          <a:p>
            <a:pPr algn="l">
              <a:lnSpc>
                <a:spcPts val="3839"/>
              </a:lnSpc>
            </a:pPr>
            <a:r>
              <a:rPr lang="en-US" sz="3199">
                <a:solidFill>
                  <a:srgbClr val="535353"/>
                </a:solidFill>
                <a:latin typeface="Balsamiq Sans"/>
                <a:ea typeface="Balsamiq Sans"/>
                <a:cs typeface="Balsamiq Sans"/>
                <a:sym typeface="Balsamiq Sans"/>
              </a:rPr>
              <a:t>import numpy as np</a:t>
            </a:r>
          </a:p>
          <a:p>
            <a:pPr algn="l">
              <a:lnSpc>
                <a:spcPts val="3839"/>
              </a:lnSpc>
            </a:pPr>
            <a:r>
              <a:rPr lang="en-US" sz="3199">
                <a:solidFill>
                  <a:srgbClr val="535353"/>
                </a:solidFill>
                <a:latin typeface="Balsamiq Sans"/>
                <a:ea typeface="Balsamiq Sans"/>
                <a:cs typeface="Balsamiq Sans"/>
                <a:sym typeface="Balsamiq Sans"/>
              </a:rPr>
              <a:t>import skfuzzy as fuzz</a:t>
            </a:r>
          </a:p>
          <a:p>
            <a:pPr algn="l">
              <a:lnSpc>
                <a:spcPts val="3839"/>
              </a:lnSpc>
            </a:pPr>
            <a:r>
              <a:rPr lang="en-US" sz="3199">
                <a:solidFill>
                  <a:srgbClr val="535353"/>
                </a:solidFill>
                <a:latin typeface="Balsamiq Sans"/>
                <a:ea typeface="Balsamiq Sans"/>
                <a:cs typeface="Balsamiq Sans"/>
                <a:sym typeface="Balsamiq Sans"/>
              </a:rPr>
              <a:t>from skfuzzy import control as ctrl</a:t>
            </a:r>
          </a:p>
          <a:p>
            <a:pPr algn="l">
              <a:lnSpc>
                <a:spcPts val="3839"/>
              </a:lnSpc>
            </a:pPr>
            <a:r>
              <a:rPr lang="en-US" sz="3199">
                <a:solidFill>
                  <a:srgbClr val="535353"/>
                </a:solidFill>
                <a:latin typeface="Balsamiq Sans"/>
                <a:ea typeface="Balsamiq Sans"/>
                <a:cs typeface="Balsamiq Sans"/>
                <a:sym typeface="Balsamiq Sans"/>
              </a:rPr>
              <a:t>...</a:t>
            </a:r>
          </a:p>
          <a:p>
            <a:pPr algn="l">
              <a:lnSpc>
                <a:spcPts val="3839"/>
              </a:lnSpc>
            </a:pPr>
            <a:r>
              <a:rPr lang="en-US" sz="3199">
                <a:solidFill>
                  <a:srgbClr val="535353"/>
                </a:solidFill>
                <a:latin typeface="Balsamiq Sans"/>
                <a:ea typeface="Balsamiq Sans"/>
                <a:cs typeface="Balsamiq Sans"/>
                <a:sym typeface="Balsamiq Sans"/>
              </a:rPr>
              <a:t>diskon_sim.compute()</a:t>
            </a:r>
          </a:p>
          <a:p>
            <a:pPr algn="l">
              <a:lnSpc>
                <a:spcPts val="3839"/>
              </a:lnSpc>
            </a:pPr>
            <a:r>
              <a:rPr lang="en-US" sz="3199">
                <a:solidFill>
                  <a:srgbClr val="535353"/>
                </a:solidFill>
                <a:latin typeface="Balsamiq Sans"/>
                <a:ea typeface="Balsamiq Sans"/>
                <a:cs typeface="Balsamiq Sans"/>
                <a:sym typeface="Balsamiq Sans"/>
              </a:rPr>
              <a:t>print(f'Tingkat Diskon: {diskon_sim.output['diskon']}%')</a:t>
            </a:r>
          </a:p>
          <a:p>
            <a:pPr algn="l">
              <a:lnSpc>
                <a:spcPts val="3839"/>
              </a:lnSpc>
            </a:pPr>
            <a:r>
              <a:rPr lang="en-US" sz="3199">
                <a:solidFill>
                  <a:srgbClr val="535353"/>
                </a:solidFill>
                <a:latin typeface="Balsamiq Sans"/>
                <a:ea typeface="Balsamiq Sans"/>
                <a:cs typeface="Balsamiq Sans"/>
                <a:sym typeface="Balsamiq Sans"/>
              </a:rPr>
              <a:t>diskon.view(sim=diskon_sim)</a:t>
            </a:r>
          </a:p>
          <a:p>
            <a:pPr algn="l">
              <a:lnSpc>
                <a:spcPts val="3839"/>
              </a:lnSpc>
            </a:pPr>
            <a:r>
              <a:rPr lang="en-US" sz="3199">
                <a:solidFill>
                  <a:srgbClr val="535353"/>
                </a:solidFill>
                <a:latin typeface="Balsamiq Sans"/>
                <a:ea typeface="Balsamiq Sans"/>
                <a:cs typeface="Balsamiq Sans"/>
                <a:sym typeface="Balsamiq Sans"/>
              </a:rPr>
              <a:t>```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11523839" y="3212365"/>
            <a:ext cx="5735461" cy="4381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39"/>
              </a:lnSpc>
            </a:pPr>
            <a:r>
              <a:rPr lang="en-US" sz="3199">
                <a:solidFill>
                  <a:srgbClr val="535353"/>
                </a:solidFill>
                <a:latin typeface="Balsamiq Sans"/>
                <a:ea typeface="Balsamiq Sans"/>
                <a:cs typeface="Balsamiq Sans"/>
                <a:sym typeface="Balsamiq Sans"/>
              </a:rPr>
              <a:t>Contoh input dan output:</a:t>
            </a:r>
          </a:p>
          <a:p>
            <a:pPr algn="l">
              <a:lnSpc>
                <a:spcPts val="3839"/>
              </a:lnSpc>
            </a:pPr>
          </a:p>
          <a:p>
            <a:pPr algn="l">
              <a:lnSpc>
                <a:spcPts val="3839"/>
              </a:lnSpc>
            </a:pPr>
            <a:r>
              <a:rPr lang="en-US" sz="3199">
                <a:solidFill>
                  <a:srgbClr val="535353"/>
                </a:solidFill>
                <a:latin typeface="Balsamiq Sans"/>
                <a:ea typeface="Balsamiq Sans"/>
                <a:cs typeface="Balsamiq Sans"/>
                <a:sym typeface="Balsamiq Sans"/>
              </a:rPr>
              <a:t>Input: Jumlah Pembelian = 450, Frekuensi Pelanggan = 6</a:t>
            </a:r>
          </a:p>
          <a:p>
            <a:pPr algn="l">
              <a:lnSpc>
                <a:spcPts val="3839"/>
              </a:lnSpc>
            </a:pPr>
            <a:r>
              <a:rPr lang="en-US" sz="3199">
                <a:solidFill>
                  <a:srgbClr val="535353"/>
                </a:solidFill>
                <a:latin typeface="Balsamiq Sans"/>
                <a:ea typeface="Balsamiq Sans"/>
                <a:cs typeface="Balsamiq Sans"/>
                <a:sym typeface="Balsamiq Sans"/>
              </a:rPr>
              <a:t>Output: Tingkat Diskon = 15%</a:t>
            </a:r>
          </a:p>
          <a:p>
            <a:pPr algn="l">
              <a:lnSpc>
                <a:spcPts val="3839"/>
              </a:lnSpc>
            </a:pPr>
          </a:p>
          <a:p>
            <a:pPr algn="l">
              <a:lnSpc>
                <a:spcPts val="3839"/>
              </a:lnSpc>
            </a:pPr>
            <a:r>
              <a:rPr lang="en-US" sz="3199">
                <a:solidFill>
                  <a:srgbClr val="535353"/>
                </a:solidFill>
                <a:latin typeface="Balsamiq Sans"/>
                <a:ea typeface="Balsamiq Sans"/>
                <a:cs typeface="Balsamiq Sans"/>
                <a:sym typeface="Balsamiq Sans"/>
              </a:rPr>
              <a:t>Visualisasi diskon akan muncul di grafik yang dihasilkan oleh program.</a:t>
            </a:r>
          </a:p>
        </p:txBody>
      </p:sp>
      <p:sp>
        <p:nvSpPr>
          <p:cNvPr name="Freeform 45" id="45"/>
          <p:cNvSpPr/>
          <p:nvPr/>
        </p:nvSpPr>
        <p:spPr>
          <a:xfrm flipH="false" flipV="false" rot="0">
            <a:off x="11912153" y="444236"/>
            <a:ext cx="5443246" cy="1731942"/>
          </a:xfrm>
          <a:custGeom>
            <a:avLst/>
            <a:gdLst/>
            <a:ahLst/>
            <a:cxnLst/>
            <a:rect r="r" b="b" t="t" l="l"/>
            <a:pathLst>
              <a:path h="1731942" w="5443246">
                <a:moveTo>
                  <a:pt x="0" y="0"/>
                </a:moveTo>
                <a:lnTo>
                  <a:pt x="5443246" y="0"/>
                </a:lnTo>
                <a:lnTo>
                  <a:pt x="5443246" y="1731942"/>
                </a:lnTo>
                <a:lnTo>
                  <a:pt x="0" y="173194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6" id="46"/>
          <p:cNvSpPr txBox="true"/>
          <p:nvPr/>
        </p:nvSpPr>
        <p:spPr>
          <a:xfrm rot="0">
            <a:off x="12431408" y="886958"/>
            <a:ext cx="5171337" cy="5353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69"/>
              </a:lnSpc>
            </a:pPr>
            <a:r>
              <a:rPr lang="en-US" sz="4299" b="true">
                <a:solidFill>
                  <a:srgbClr val="FFFFFF"/>
                </a:solidFill>
                <a:latin typeface="Balsamiq Sans Bold"/>
                <a:ea typeface="Balsamiq Sans Bold"/>
                <a:cs typeface="Balsamiq Sans Bold"/>
                <a:sym typeface="Balsamiq Sans Bold"/>
              </a:rPr>
              <a:t>hasil simulasi 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731723" y="-1717585"/>
            <a:ext cx="7491690" cy="7491690"/>
          </a:xfrm>
          <a:custGeom>
            <a:avLst/>
            <a:gdLst/>
            <a:ahLst/>
            <a:cxnLst/>
            <a:rect r="r" b="b" t="t" l="l"/>
            <a:pathLst>
              <a:path h="7491690" w="7491690">
                <a:moveTo>
                  <a:pt x="0" y="0"/>
                </a:moveTo>
                <a:lnTo>
                  <a:pt x="7491691" y="0"/>
                </a:lnTo>
                <a:lnTo>
                  <a:pt x="7491691" y="7491691"/>
                </a:lnTo>
                <a:lnTo>
                  <a:pt x="0" y="749169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201700" y="4217445"/>
            <a:ext cx="7491690" cy="7491690"/>
          </a:xfrm>
          <a:custGeom>
            <a:avLst/>
            <a:gdLst/>
            <a:ahLst/>
            <a:cxnLst/>
            <a:rect r="r" b="b" t="t" l="l"/>
            <a:pathLst>
              <a:path h="7491690" w="7491690">
                <a:moveTo>
                  <a:pt x="0" y="0"/>
                </a:moveTo>
                <a:lnTo>
                  <a:pt x="7491690" y="0"/>
                </a:lnTo>
                <a:lnTo>
                  <a:pt x="7491690" y="7491690"/>
                </a:lnTo>
                <a:lnTo>
                  <a:pt x="0" y="74916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800684" y="5066805"/>
            <a:ext cx="12686632" cy="3330241"/>
          </a:xfrm>
          <a:custGeom>
            <a:avLst/>
            <a:gdLst/>
            <a:ahLst/>
            <a:cxnLst/>
            <a:rect r="r" b="b" t="t" l="l"/>
            <a:pathLst>
              <a:path h="3330241" w="12686632">
                <a:moveTo>
                  <a:pt x="0" y="0"/>
                </a:moveTo>
                <a:lnTo>
                  <a:pt x="12686632" y="0"/>
                </a:lnTo>
                <a:lnTo>
                  <a:pt x="12686632" y="3330241"/>
                </a:lnTo>
                <a:lnTo>
                  <a:pt x="0" y="333024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800684" y="2016610"/>
            <a:ext cx="12686632" cy="5674384"/>
          </a:xfrm>
          <a:custGeom>
            <a:avLst/>
            <a:gdLst/>
            <a:ahLst/>
            <a:cxnLst/>
            <a:rect r="r" b="b" t="t" l="l"/>
            <a:pathLst>
              <a:path h="5674384" w="12686632">
                <a:moveTo>
                  <a:pt x="0" y="0"/>
                </a:moveTo>
                <a:lnTo>
                  <a:pt x="12686632" y="0"/>
                </a:lnTo>
                <a:lnTo>
                  <a:pt x="12686632" y="5674384"/>
                </a:lnTo>
                <a:lnTo>
                  <a:pt x="0" y="567438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232131" y="352777"/>
            <a:ext cx="3461259" cy="1605159"/>
          </a:xfrm>
          <a:custGeom>
            <a:avLst/>
            <a:gdLst/>
            <a:ahLst/>
            <a:cxnLst/>
            <a:rect r="r" b="b" t="t" l="l"/>
            <a:pathLst>
              <a:path h="1605159" w="3461259">
                <a:moveTo>
                  <a:pt x="0" y="0"/>
                </a:moveTo>
                <a:lnTo>
                  <a:pt x="3461259" y="0"/>
                </a:lnTo>
                <a:lnTo>
                  <a:pt x="3461259" y="1605158"/>
                </a:lnTo>
                <a:lnTo>
                  <a:pt x="0" y="160515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true" rot="0">
            <a:off x="-538641" y="8455721"/>
            <a:ext cx="3461259" cy="1605159"/>
          </a:xfrm>
          <a:custGeom>
            <a:avLst/>
            <a:gdLst/>
            <a:ahLst/>
            <a:cxnLst/>
            <a:rect r="r" b="b" t="t" l="l"/>
            <a:pathLst>
              <a:path h="1605159" w="3461259">
                <a:moveTo>
                  <a:pt x="0" y="1605158"/>
                </a:moveTo>
                <a:lnTo>
                  <a:pt x="3461259" y="1605158"/>
                </a:lnTo>
                <a:lnTo>
                  <a:pt x="3461259" y="0"/>
                </a:lnTo>
                <a:lnTo>
                  <a:pt x="0" y="0"/>
                </a:lnTo>
                <a:lnTo>
                  <a:pt x="0" y="1605158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626743" y="1771742"/>
            <a:ext cx="3034515" cy="800008"/>
          </a:xfrm>
          <a:custGeom>
            <a:avLst/>
            <a:gdLst/>
            <a:ahLst/>
            <a:cxnLst/>
            <a:rect r="r" b="b" t="t" l="l"/>
            <a:pathLst>
              <a:path h="800008" w="3034515">
                <a:moveTo>
                  <a:pt x="0" y="0"/>
                </a:moveTo>
                <a:lnTo>
                  <a:pt x="3034514" y="0"/>
                </a:lnTo>
                <a:lnTo>
                  <a:pt x="3034514" y="800008"/>
                </a:lnTo>
                <a:lnTo>
                  <a:pt x="0" y="800008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923597" y="6998243"/>
            <a:ext cx="210207" cy="210207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EA7AF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3283169" y="1134403"/>
            <a:ext cx="210207" cy="210207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0EBC8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7259300" y="8952442"/>
            <a:ext cx="210207" cy="210207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9EDF7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7497641" y="2687833"/>
            <a:ext cx="210207" cy="210207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EA7AF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5879784" y="9567315"/>
            <a:ext cx="210207" cy="210207"/>
            <a:chOff x="0" y="0"/>
            <a:chExt cx="812800" cy="8128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0EBC8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11523839" y="1340348"/>
            <a:ext cx="210207" cy="210207"/>
            <a:chOff x="0" y="0"/>
            <a:chExt cx="812800" cy="8128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9EDF7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13639912" y="654220"/>
            <a:ext cx="210207" cy="210207"/>
            <a:chOff x="0" y="0"/>
            <a:chExt cx="812800" cy="8128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EA7AF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9326622" y="818493"/>
            <a:ext cx="210207" cy="210207"/>
            <a:chOff x="0" y="0"/>
            <a:chExt cx="812800" cy="81280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0EBC8"/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3" id="33"/>
          <p:cNvGrpSpPr/>
          <p:nvPr/>
        </p:nvGrpSpPr>
        <p:grpSpPr>
          <a:xfrm rot="0">
            <a:off x="413662" y="2687833"/>
            <a:ext cx="210207" cy="210207"/>
            <a:chOff x="0" y="0"/>
            <a:chExt cx="812800" cy="812800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9EDF7"/>
            </a:solidFill>
          </p:spPr>
        </p:sp>
        <p:sp>
          <p:nvSpPr>
            <p:cNvPr name="TextBox 35" id="3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36" id="36"/>
          <p:cNvSpPr txBox="true"/>
          <p:nvPr/>
        </p:nvSpPr>
        <p:spPr>
          <a:xfrm rot="0">
            <a:off x="2605252" y="3953903"/>
            <a:ext cx="13077497" cy="14287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350"/>
              </a:lnSpc>
            </a:pPr>
            <a:r>
              <a:rPr lang="en-US" sz="11500" b="true">
                <a:solidFill>
                  <a:srgbClr val="FFFFFF"/>
                </a:solidFill>
                <a:latin typeface="Balsamiq Sans Bold"/>
                <a:ea typeface="Balsamiq Sans Bold"/>
                <a:cs typeface="Balsamiq Sans Bold"/>
                <a:sym typeface="Balsamiq Sans Bold"/>
              </a:rPr>
              <a:t>Terima Kasih</a:t>
            </a:r>
          </a:p>
        </p:txBody>
      </p:sp>
      <p:sp>
        <p:nvSpPr>
          <p:cNvPr name="Freeform 37" id="37"/>
          <p:cNvSpPr/>
          <p:nvPr/>
        </p:nvSpPr>
        <p:spPr>
          <a:xfrm flipH="false" flipV="false" rot="0">
            <a:off x="2033432" y="1867551"/>
            <a:ext cx="2499475" cy="1640564"/>
          </a:xfrm>
          <a:custGeom>
            <a:avLst/>
            <a:gdLst/>
            <a:ahLst/>
            <a:cxnLst/>
            <a:rect r="r" b="b" t="t" l="l"/>
            <a:pathLst>
              <a:path h="1640564" w="2499475">
                <a:moveTo>
                  <a:pt x="0" y="0"/>
                </a:moveTo>
                <a:lnTo>
                  <a:pt x="2499474" y="0"/>
                </a:lnTo>
                <a:lnTo>
                  <a:pt x="2499474" y="1640564"/>
                </a:lnTo>
                <a:lnTo>
                  <a:pt x="0" y="1640564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8" id="38"/>
          <p:cNvSpPr/>
          <p:nvPr/>
        </p:nvSpPr>
        <p:spPr>
          <a:xfrm flipH="true" flipV="false" rot="0">
            <a:off x="13639912" y="6388168"/>
            <a:ext cx="2499475" cy="1640564"/>
          </a:xfrm>
          <a:custGeom>
            <a:avLst/>
            <a:gdLst/>
            <a:ahLst/>
            <a:cxnLst/>
            <a:rect r="r" b="b" t="t" l="l"/>
            <a:pathLst>
              <a:path h="1640564" w="2499475">
                <a:moveTo>
                  <a:pt x="2499475" y="0"/>
                </a:moveTo>
                <a:lnTo>
                  <a:pt x="0" y="0"/>
                </a:lnTo>
                <a:lnTo>
                  <a:pt x="0" y="1640564"/>
                </a:lnTo>
                <a:lnTo>
                  <a:pt x="2499475" y="1640564"/>
                </a:lnTo>
                <a:lnTo>
                  <a:pt x="2499475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DAGbd41cgrs</dc:identifier>
  <dcterms:modified xsi:type="dcterms:W3CDTF">2011-08-01T06:04:30Z</dcterms:modified>
  <cp:revision>1</cp:revision>
  <dc:title>Penuh Warna Ceria Lucu Presentasi Tugas Kelompok</dc:title>
</cp:coreProperties>
</file>