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4"/>
  </p:sldMasterIdLst>
  <p:notesMasterIdLst>
    <p:notesMasterId r:id="rId33"/>
  </p:notesMasterIdLst>
  <p:sldIdLst>
    <p:sldId id="294" r:id="rId5"/>
    <p:sldId id="293" r:id="rId6"/>
    <p:sldId id="258" r:id="rId7"/>
    <p:sldId id="291" r:id="rId8"/>
    <p:sldId id="290" r:id="rId9"/>
    <p:sldId id="257" r:id="rId10"/>
    <p:sldId id="260" r:id="rId11"/>
    <p:sldId id="295" r:id="rId12"/>
    <p:sldId id="284" r:id="rId13"/>
    <p:sldId id="262" r:id="rId14"/>
    <p:sldId id="263" r:id="rId15"/>
    <p:sldId id="285" r:id="rId16"/>
    <p:sldId id="267" r:id="rId17"/>
    <p:sldId id="264" r:id="rId18"/>
    <p:sldId id="266" r:id="rId19"/>
    <p:sldId id="265" r:id="rId20"/>
    <p:sldId id="270" r:id="rId21"/>
    <p:sldId id="271" r:id="rId22"/>
    <p:sldId id="272" r:id="rId23"/>
    <p:sldId id="273" r:id="rId24"/>
    <p:sldId id="276" r:id="rId25"/>
    <p:sldId id="287" r:id="rId26"/>
    <p:sldId id="277" r:id="rId27"/>
    <p:sldId id="280" r:id="rId28"/>
    <p:sldId id="286" r:id="rId29"/>
    <p:sldId id="282" r:id="rId30"/>
    <p:sldId id="281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EC291-746A-48D9-998C-F22C99417981}" v="415" vWet="417" dt="2023-10-05T03:46:43.300"/>
    <p1510:client id="{3BD06CCE-EE6D-D77D-B30A-FF3580BFA9EE}" v="5947" dt="2023-10-05T03:47:15.281"/>
    <p1510:client id="{7DE1C28B-D3D7-4170-A11F-206253CB4721}" v="957" dt="2023-10-05T01:16:18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9C7F8-6AC8-4F4F-877C-41AE7933043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5B76A19-CBAC-467F-8EA1-2BD593A7A9E6}">
      <dgm:prSet/>
      <dgm:spPr/>
      <dgm:t>
        <a:bodyPr/>
        <a:lstStyle/>
        <a:p>
          <a:pPr>
            <a:defRPr cap="all"/>
          </a:pPr>
          <a:r>
            <a:rPr lang="en-CA"/>
            <a:t>Analyze the distribution of the variables </a:t>
          </a:r>
          <a:endParaRPr lang="en-US"/>
        </a:p>
      </dgm:t>
    </dgm:pt>
    <dgm:pt modelId="{1C60832B-0C65-4FF4-9A79-92DD5FEB815A}" type="parTrans" cxnId="{2EA79F78-C2D1-4D0E-99E0-A24AC42E3CD6}">
      <dgm:prSet/>
      <dgm:spPr/>
      <dgm:t>
        <a:bodyPr/>
        <a:lstStyle/>
        <a:p>
          <a:endParaRPr lang="en-US"/>
        </a:p>
      </dgm:t>
    </dgm:pt>
    <dgm:pt modelId="{43AFF63C-EEAF-4C67-A079-33EE4DFFF5E9}" type="sibTrans" cxnId="{2EA79F78-C2D1-4D0E-99E0-A24AC42E3CD6}">
      <dgm:prSet/>
      <dgm:spPr/>
      <dgm:t>
        <a:bodyPr/>
        <a:lstStyle/>
        <a:p>
          <a:endParaRPr lang="en-US"/>
        </a:p>
      </dgm:t>
    </dgm:pt>
    <dgm:pt modelId="{99DE56D7-9223-4424-A357-50870A95E5FB}">
      <dgm:prSet/>
      <dgm:spPr/>
      <dgm:t>
        <a:bodyPr/>
        <a:lstStyle/>
        <a:p>
          <a:pPr>
            <a:defRPr cap="all"/>
          </a:pPr>
          <a:r>
            <a:rPr lang="en-CA"/>
            <a:t>Investigate the relationship between variables to identify any correlations or patterns.</a:t>
          </a:r>
          <a:endParaRPr lang="en-US"/>
        </a:p>
      </dgm:t>
    </dgm:pt>
    <dgm:pt modelId="{FE06ADE6-3558-415C-B828-69CC84B42F58}" type="parTrans" cxnId="{99EE2AD6-6824-487C-BA23-A9C58C837AC9}">
      <dgm:prSet/>
      <dgm:spPr/>
      <dgm:t>
        <a:bodyPr/>
        <a:lstStyle/>
        <a:p>
          <a:endParaRPr lang="en-US"/>
        </a:p>
      </dgm:t>
    </dgm:pt>
    <dgm:pt modelId="{A79DA7D5-0673-4E02-B0A7-D81E583669AC}" type="sibTrans" cxnId="{99EE2AD6-6824-487C-BA23-A9C58C837AC9}">
      <dgm:prSet/>
      <dgm:spPr/>
      <dgm:t>
        <a:bodyPr/>
        <a:lstStyle/>
        <a:p>
          <a:endParaRPr lang="en-US"/>
        </a:p>
      </dgm:t>
    </dgm:pt>
    <dgm:pt modelId="{91F1CFD3-5D44-491B-9403-051CC1F4AB42}">
      <dgm:prSet/>
      <dgm:spPr/>
      <dgm:t>
        <a:bodyPr/>
        <a:lstStyle/>
        <a:p>
          <a:pPr>
            <a:defRPr cap="all"/>
          </a:pPr>
          <a:r>
            <a:rPr lang="en-CA"/>
            <a:t>Visualize the data to gain insights into the behavior and characteristics of the customers.</a:t>
          </a:r>
          <a:endParaRPr lang="en-US"/>
        </a:p>
      </dgm:t>
    </dgm:pt>
    <dgm:pt modelId="{A1BAA635-28F2-445E-80B5-3BC862C25A85}" type="parTrans" cxnId="{F72D9E9C-9A83-48C7-B26A-1E0114BAED5B}">
      <dgm:prSet/>
      <dgm:spPr/>
      <dgm:t>
        <a:bodyPr/>
        <a:lstStyle/>
        <a:p>
          <a:endParaRPr lang="en-US"/>
        </a:p>
      </dgm:t>
    </dgm:pt>
    <dgm:pt modelId="{751CA347-48C0-4AD4-B835-9825C7FCB7B8}" type="sibTrans" cxnId="{F72D9E9C-9A83-48C7-B26A-1E0114BAED5B}">
      <dgm:prSet/>
      <dgm:spPr/>
      <dgm:t>
        <a:bodyPr/>
        <a:lstStyle/>
        <a:p>
          <a:endParaRPr lang="en-US"/>
        </a:p>
      </dgm:t>
    </dgm:pt>
    <dgm:pt modelId="{6176F020-4869-49E0-9A6B-10702F298377}" type="pres">
      <dgm:prSet presAssocID="{A8A9C7F8-6AC8-4F4F-877C-41AE7933043C}" presName="root" presStyleCnt="0">
        <dgm:presLayoutVars>
          <dgm:dir/>
          <dgm:resizeHandles val="exact"/>
        </dgm:presLayoutVars>
      </dgm:prSet>
      <dgm:spPr/>
    </dgm:pt>
    <dgm:pt modelId="{B226C430-3DB1-4919-A532-4FC73E2C2483}" type="pres">
      <dgm:prSet presAssocID="{F5B76A19-CBAC-467F-8EA1-2BD593A7A9E6}" presName="compNode" presStyleCnt="0"/>
      <dgm:spPr/>
    </dgm:pt>
    <dgm:pt modelId="{55E4901B-94E6-4B31-A186-40671B0ECC51}" type="pres">
      <dgm:prSet presAssocID="{F5B76A19-CBAC-467F-8EA1-2BD593A7A9E6}" presName="iconBgRect" presStyleLbl="bgShp" presStyleIdx="0" presStyleCnt="3"/>
      <dgm:spPr/>
    </dgm:pt>
    <dgm:pt modelId="{E6B78789-CCA9-47C2-92AA-AEBBFA2E36ED}" type="pres">
      <dgm:prSet presAssocID="{F5B76A19-CBAC-467F-8EA1-2BD593A7A9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ABAFE33-1127-4677-8CCB-3E22262B3786}" type="pres">
      <dgm:prSet presAssocID="{F5B76A19-CBAC-467F-8EA1-2BD593A7A9E6}" presName="spaceRect" presStyleCnt="0"/>
      <dgm:spPr/>
    </dgm:pt>
    <dgm:pt modelId="{BFBC483B-EB99-4564-9F5D-5925FF979821}" type="pres">
      <dgm:prSet presAssocID="{F5B76A19-CBAC-467F-8EA1-2BD593A7A9E6}" presName="textRect" presStyleLbl="revTx" presStyleIdx="0" presStyleCnt="3">
        <dgm:presLayoutVars>
          <dgm:chMax val="1"/>
          <dgm:chPref val="1"/>
        </dgm:presLayoutVars>
      </dgm:prSet>
      <dgm:spPr/>
    </dgm:pt>
    <dgm:pt modelId="{D7A2AB56-3069-4095-91C4-2E4BC1037B15}" type="pres">
      <dgm:prSet presAssocID="{43AFF63C-EEAF-4C67-A079-33EE4DFFF5E9}" presName="sibTrans" presStyleCnt="0"/>
      <dgm:spPr/>
    </dgm:pt>
    <dgm:pt modelId="{11D02545-7AD7-449F-91BB-0E2215A20526}" type="pres">
      <dgm:prSet presAssocID="{99DE56D7-9223-4424-A357-50870A95E5FB}" presName="compNode" presStyleCnt="0"/>
      <dgm:spPr/>
    </dgm:pt>
    <dgm:pt modelId="{F7619F01-3C4A-4123-A676-39969582220A}" type="pres">
      <dgm:prSet presAssocID="{99DE56D7-9223-4424-A357-50870A95E5FB}" presName="iconBgRect" presStyleLbl="bgShp" presStyleIdx="1" presStyleCnt="3"/>
      <dgm:spPr/>
    </dgm:pt>
    <dgm:pt modelId="{A4ED895C-9273-4891-A256-025BEB5A6F46}" type="pres">
      <dgm:prSet presAssocID="{99DE56D7-9223-4424-A357-50870A95E5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0AD61226-3921-4C5F-9CC3-98E3C56FFFED}" type="pres">
      <dgm:prSet presAssocID="{99DE56D7-9223-4424-A357-50870A95E5FB}" presName="spaceRect" presStyleCnt="0"/>
      <dgm:spPr/>
    </dgm:pt>
    <dgm:pt modelId="{A9CC753E-AB48-4196-B6B3-9E4809D1F11B}" type="pres">
      <dgm:prSet presAssocID="{99DE56D7-9223-4424-A357-50870A95E5FB}" presName="textRect" presStyleLbl="revTx" presStyleIdx="1" presStyleCnt="3">
        <dgm:presLayoutVars>
          <dgm:chMax val="1"/>
          <dgm:chPref val="1"/>
        </dgm:presLayoutVars>
      </dgm:prSet>
      <dgm:spPr/>
    </dgm:pt>
    <dgm:pt modelId="{F4530FC8-D1D6-466C-B03E-0756DE850D38}" type="pres">
      <dgm:prSet presAssocID="{A79DA7D5-0673-4E02-B0A7-D81E583669AC}" presName="sibTrans" presStyleCnt="0"/>
      <dgm:spPr/>
    </dgm:pt>
    <dgm:pt modelId="{CABFE1D7-720C-4825-B5D0-5BFAD2E815D4}" type="pres">
      <dgm:prSet presAssocID="{91F1CFD3-5D44-491B-9403-051CC1F4AB42}" presName="compNode" presStyleCnt="0"/>
      <dgm:spPr/>
    </dgm:pt>
    <dgm:pt modelId="{7AFF406F-696F-44E4-99EF-410FA752C76F}" type="pres">
      <dgm:prSet presAssocID="{91F1CFD3-5D44-491B-9403-051CC1F4AB42}" presName="iconBgRect" presStyleLbl="bgShp" presStyleIdx="2" presStyleCnt="3"/>
      <dgm:spPr/>
    </dgm:pt>
    <dgm:pt modelId="{21D00644-2798-445E-BFAA-31D2B8919821}" type="pres">
      <dgm:prSet presAssocID="{91F1CFD3-5D44-491B-9403-051CC1F4AB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8FF7B3B-C0EE-4D38-97BA-5B2C4B8BB2C5}" type="pres">
      <dgm:prSet presAssocID="{91F1CFD3-5D44-491B-9403-051CC1F4AB42}" presName="spaceRect" presStyleCnt="0"/>
      <dgm:spPr/>
    </dgm:pt>
    <dgm:pt modelId="{BCF9FBD4-C74B-4E6A-9085-636D948FC96D}" type="pres">
      <dgm:prSet presAssocID="{91F1CFD3-5D44-491B-9403-051CC1F4AB4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F3FE013-C83E-4D7F-A002-A0C10CAD3367}" type="presOf" srcId="{91F1CFD3-5D44-491B-9403-051CC1F4AB42}" destId="{BCF9FBD4-C74B-4E6A-9085-636D948FC96D}" srcOrd="0" destOrd="0" presId="urn:microsoft.com/office/officeart/2018/5/layout/IconCircleLabelList"/>
    <dgm:cxn modelId="{C31E693C-EE09-4B8C-AA2F-1B567CA0765F}" type="presOf" srcId="{A8A9C7F8-6AC8-4F4F-877C-41AE7933043C}" destId="{6176F020-4869-49E0-9A6B-10702F298377}" srcOrd="0" destOrd="0" presId="urn:microsoft.com/office/officeart/2018/5/layout/IconCircleLabelList"/>
    <dgm:cxn modelId="{56208D41-57C1-4CCD-B96C-F09D2C7EA46C}" type="presOf" srcId="{F5B76A19-CBAC-467F-8EA1-2BD593A7A9E6}" destId="{BFBC483B-EB99-4564-9F5D-5925FF979821}" srcOrd="0" destOrd="0" presId="urn:microsoft.com/office/officeart/2018/5/layout/IconCircleLabelList"/>
    <dgm:cxn modelId="{2EA79F78-C2D1-4D0E-99E0-A24AC42E3CD6}" srcId="{A8A9C7F8-6AC8-4F4F-877C-41AE7933043C}" destId="{F5B76A19-CBAC-467F-8EA1-2BD593A7A9E6}" srcOrd="0" destOrd="0" parTransId="{1C60832B-0C65-4FF4-9A79-92DD5FEB815A}" sibTransId="{43AFF63C-EEAF-4C67-A079-33EE4DFFF5E9}"/>
    <dgm:cxn modelId="{0130F779-F54F-43E3-BE60-F37F208DBDC2}" type="presOf" srcId="{99DE56D7-9223-4424-A357-50870A95E5FB}" destId="{A9CC753E-AB48-4196-B6B3-9E4809D1F11B}" srcOrd="0" destOrd="0" presId="urn:microsoft.com/office/officeart/2018/5/layout/IconCircleLabelList"/>
    <dgm:cxn modelId="{F72D9E9C-9A83-48C7-B26A-1E0114BAED5B}" srcId="{A8A9C7F8-6AC8-4F4F-877C-41AE7933043C}" destId="{91F1CFD3-5D44-491B-9403-051CC1F4AB42}" srcOrd="2" destOrd="0" parTransId="{A1BAA635-28F2-445E-80B5-3BC862C25A85}" sibTransId="{751CA347-48C0-4AD4-B835-9825C7FCB7B8}"/>
    <dgm:cxn modelId="{99EE2AD6-6824-487C-BA23-A9C58C837AC9}" srcId="{A8A9C7F8-6AC8-4F4F-877C-41AE7933043C}" destId="{99DE56D7-9223-4424-A357-50870A95E5FB}" srcOrd="1" destOrd="0" parTransId="{FE06ADE6-3558-415C-B828-69CC84B42F58}" sibTransId="{A79DA7D5-0673-4E02-B0A7-D81E583669AC}"/>
    <dgm:cxn modelId="{1C4B7D05-1139-4BB0-AA43-DC1F137A7BE7}" type="presParOf" srcId="{6176F020-4869-49E0-9A6B-10702F298377}" destId="{B226C430-3DB1-4919-A532-4FC73E2C2483}" srcOrd="0" destOrd="0" presId="urn:microsoft.com/office/officeart/2018/5/layout/IconCircleLabelList"/>
    <dgm:cxn modelId="{E4FBCE0C-2F09-4116-AA76-BA5E4059CD15}" type="presParOf" srcId="{B226C430-3DB1-4919-A532-4FC73E2C2483}" destId="{55E4901B-94E6-4B31-A186-40671B0ECC51}" srcOrd="0" destOrd="0" presId="urn:microsoft.com/office/officeart/2018/5/layout/IconCircleLabelList"/>
    <dgm:cxn modelId="{B293030B-C197-4DA9-97A4-83AC2DA9A83F}" type="presParOf" srcId="{B226C430-3DB1-4919-A532-4FC73E2C2483}" destId="{E6B78789-CCA9-47C2-92AA-AEBBFA2E36ED}" srcOrd="1" destOrd="0" presId="urn:microsoft.com/office/officeart/2018/5/layout/IconCircleLabelList"/>
    <dgm:cxn modelId="{862972BE-44FF-4478-BD7A-06E74A662E10}" type="presParOf" srcId="{B226C430-3DB1-4919-A532-4FC73E2C2483}" destId="{EABAFE33-1127-4677-8CCB-3E22262B3786}" srcOrd="2" destOrd="0" presId="urn:microsoft.com/office/officeart/2018/5/layout/IconCircleLabelList"/>
    <dgm:cxn modelId="{282F609B-B0FA-41BC-A442-139D881562F5}" type="presParOf" srcId="{B226C430-3DB1-4919-A532-4FC73E2C2483}" destId="{BFBC483B-EB99-4564-9F5D-5925FF979821}" srcOrd="3" destOrd="0" presId="urn:microsoft.com/office/officeart/2018/5/layout/IconCircleLabelList"/>
    <dgm:cxn modelId="{DE47ECFC-4B51-4848-A313-9B218743EC4C}" type="presParOf" srcId="{6176F020-4869-49E0-9A6B-10702F298377}" destId="{D7A2AB56-3069-4095-91C4-2E4BC1037B15}" srcOrd="1" destOrd="0" presId="urn:microsoft.com/office/officeart/2018/5/layout/IconCircleLabelList"/>
    <dgm:cxn modelId="{B9704A1F-A4A5-4C2F-8928-DF8C3753E7BC}" type="presParOf" srcId="{6176F020-4869-49E0-9A6B-10702F298377}" destId="{11D02545-7AD7-449F-91BB-0E2215A20526}" srcOrd="2" destOrd="0" presId="urn:microsoft.com/office/officeart/2018/5/layout/IconCircleLabelList"/>
    <dgm:cxn modelId="{996C6E7C-873E-4E4C-A6CF-4AD53769DB4A}" type="presParOf" srcId="{11D02545-7AD7-449F-91BB-0E2215A20526}" destId="{F7619F01-3C4A-4123-A676-39969582220A}" srcOrd="0" destOrd="0" presId="urn:microsoft.com/office/officeart/2018/5/layout/IconCircleLabelList"/>
    <dgm:cxn modelId="{5E1296F1-814A-404F-B395-4202D96F3F53}" type="presParOf" srcId="{11D02545-7AD7-449F-91BB-0E2215A20526}" destId="{A4ED895C-9273-4891-A256-025BEB5A6F46}" srcOrd="1" destOrd="0" presId="urn:microsoft.com/office/officeart/2018/5/layout/IconCircleLabelList"/>
    <dgm:cxn modelId="{57A501C0-5D06-4EB3-AE03-8290DE225792}" type="presParOf" srcId="{11D02545-7AD7-449F-91BB-0E2215A20526}" destId="{0AD61226-3921-4C5F-9CC3-98E3C56FFFED}" srcOrd="2" destOrd="0" presId="urn:microsoft.com/office/officeart/2018/5/layout/IconCircleLabelList"/>
    <dgm:cxn modelId="{F3026C73-3348-42B6-8C60-3F9ADB57BB5E}" type="presParOf" srcId="{11D02545-7AD7-449F-91BB-0E2215A20526}" destId="{A9CC753E-AB48-4196-B6B3-9E4809D1F11B}" srcOrd="3" destOrd="0" presId="urn:microsoft.com/office/officeart/2018/5/layout/IconCircleLabelList"/>
    <dgm:cxn modelId="{B4097C42-AE19-4A4B-A6EE-1442190E3B96}" type="presParOf" srcId="{6176F020-4869-49E0-9A6B-10702F298377}" destId="{F4530FC8-D1D6-466C-B03E-0756DE850D38}" srcOrd="3" destOrd="0" presId="urn:microsoft.com/office/officeart/2018/5/layout/IconCircleLabelList"/>
    <dgm:cxn modelId="{DAAFDA96-BB8F-4D75-815A-AAF8BEB9BEDC}" type="presParOf" srcId="{6176F020-4869-49E0-9A6B-10702F298377}" destId="{CABFE1D7-720C-4825-B5D0-5BFAD2E815D4}" srcOrd="4" destOrd="0" presId="urn:microsoft.com/office/officeart/2018/5/layout/IconCircleLabelList"/>
    <dgm:cxn modelId="{CA4F229B-AA1D-46BD-A857-BFC20730EB0E}" type="presParOf" srcId="{CABFE1D7-720C-4825-B5D0-5BFAD2E815D4}" destId="{7AFF406F-696F-44E4-99EF-410FA752C76F}" srcOrd="0" destOrd="0" presId="urn:microsoft.com/office/officeart/2018/5/layout/IconCircleLabelList"/>
    <dgm:cxn modelId="{0E4DB4C2-E4E8-4414-833C-24606DEE37CF}" type="presParOf" srcId="{CABFE1D7-720C-4825-B5D0-5BFAD2E815D4}" destId="{21D00644-2798-445E-BFAA-31D2B8919821}" srcOrd="1" destOrd="0" presId="urn:microsoft.com/office/officeart/2018/5/layout/IconCircleLabelList"/>
    <dgm:cxn modelId="{3D9C2081-A1FA-49BC-B4B5-454E4597B2F5}" type="presParOf" srcId="{CABFE1D7-720C-4825-B5D0-5BFAD2E815D4}" destId="{A8FF7B3B-C0EE-4D38-97BA-5B2C4B8BB2C5}" srcOrd="2" destOrd="0" presId="urn:microsoft.com/office/officeart/2018/5/layout/IconCircleLabelList"/>
    <dgm:cxn modelId="{C19560CD-A82D-4768-A789-A5216933E1F3}" type="presParOf" srcId="{CABFE1D7-720C-4825-B5D0-5BFAD2E815D4}" destId="{BCF9FBD4-C74B-4E6A-9085-636D948FC96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4901B-94E6-4B31-A186-40671B0ECC51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78789-CCA9-47C2-92AA-AEBBFA2E36ED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C483B-EB99-4564-9F5D-5925FF979821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500" kern="1200"/>
            <a:t>Analyze the distribution of the variables </a:t>
          </a:r>
          <a:endParaRPr lang="en-US" sz="1500" kern="1200"/>
        </a:p>
      </dsp:txBody>
      <dsp:txXfrm>
        <a:off x="93445" y="3018902"/>
        <a:ext cx="3206250" cy="720000"/>
      </dsp:txXfrm>
    </dsp:sp>
    <dsp:sp modelId="{F7619F01-3C4A-4123-A676-39969582220A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D895C-9273-4891-A256-025BEB5A6F46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C753E-AB48-4196-B6B3-9E4809D1F11B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500" kern="1200"/>
            <a:t>Investigate the relationship between variables to identify any correlations or patterns.</a:t>
          </a:r>
          <a:endParaRPr lang="en-US" sz="1500" kern="1200"/>
        </a:p>
      </dsp:txBody>
      <dsp:txXfrm>
        <a:off x="3860789" y="3018902"/>
        <a:ext cx="3206250" cy="720000"/>
      </dsp:txXfrm>
    </dsp:sp>
    <dsp:sp modelId="{7AFF406F-696F-44E4-99EF-410FA752C76F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00644-2798-445E-BFAA-31D2B8919821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9FBD4-C74B-4E6A-9085-636D948FC96D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500" kern="1200"/>
            <a:t>Visualize the data to gain insights into the behavior and characteristics of the customers.</a:t>
          </a:r>
          <a:endParaRPr lang="en-US" sz="1500" kern="1200"/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AE5C8-E7BB-4C95-BF0D-00D647281F36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FE9E3-7CE6-495A-98EB-1787DE4498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49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FE9E3-7CE6-495A-98EB-1787DE44984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8831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FE9E3-7CE6-495A-98EB-1787DE44984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883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2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0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8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1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F99-132F-413F-B7EF-71A5C33F2ED6}" type="datetime1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8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1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2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61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03F51F-84E3-4B37-5339-1730A5A3AFF9}"/>
              </a:ext>
            </a:extLst>
          </p:cNvPr>
          <p:cNvSpPr/>
          <p:nvPr/>
        </p:nvSpPr>
        <p:spPr>
          <a:xfrm>
            <a:off x="117988" y="1153572"/>
            <a:ext cx="3491120" cy="412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ea typeface="+mj-ea"/>
                <a:cs typeface="+mj-cs"/>
              </a:rPr>
              <a:t>E-COMMERCE CUSTOMER CHURN ANALYSIS</a:t>
            </a:r>
            <a:endParaRPr lang="en-US" sz="4400" b="1" kern="1200" cap="none" spc="50" dirty="0">
              <a:ln w="0"/>
              <a:solidFill>
                <a:srgbClr val="FFFFFF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ea typeface="+mj-ea"/>
              <a:cs typeface="+mj-cs"/>
            </a:endParaRP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3778B5-09D6-5B7B-8E3F-5BA1D34249F6}"/>
              </a:ext>
            </a:extLst>
          </p:cNvPr>
          <p:cNvSpPr txBox="1"/>
          <p:nvPr/>
        </p:nvSpPr>
        <p:spPr>
          <a:xfrm>
            <a:off x="3932904" y="799629"/>
            <a:ext cx="6910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Marketing Analytics Project 1</a:t>
            </a:r>
          </a:p>
        </p:txBody>
      </p:sp>
    </p:spTree>
    <p:extLst>
      <p:ext uri="{BB962C8B-B14F-4D97-AF65-F5344CB8AC3E}">
        <p14:creationId xmlns:p14="http://schemas.microsoft.com/office/powerpoint/2010/main" val="3086879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C5F67-4050-4577-C9F2-AEA1C17C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Exploratory</a:t>
            </a:r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Analysis </a:t>
            </a:r>
          </a:p>
        </p:txBody>
      </p:sp>
      <p:graphicFrame>
        <p:nvGraphicFramePr>
          <p:cNvPr id="19" name="TextBox 2">
            <a:extLst>
              <a:ext uri="{FF2B5EF4-FFF2-40B4-BE49-F238E27FC236}">
                <a16:creationId xmlns:a16="http://schemas.microsoft.com/office/drawing/2014/main" id="{C14A2E6B-A229-0271-20DA-2D1939314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2211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183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AB034-65F3-C05D-F30B-25FC2013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17" y="273927"/>
            <a:ext cx="5963460" cy="1847481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the </a:t>
            </a:r>
            <a:r>
              <a:rPr lang="en-US" kern="1200">
                <a:solidFill>
                  <a:schemeClr val="tx1"/>
                </a:solidFill>
                <a:latin typeface="+mn-lt"/>
                <a:ea typeface="+mj-ea"/>
                <a:cs typeface="+mj-cs"/>
              </a:rPr>
              <a:t>percentages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of churn and </a:t>
            </a:r>
            <a:r>
              <a:rPr lang="en-US" kern="1200">
                <a:solidFill>
                  <a:schemeClr val="tx1"/>
                </a:solidFill>
                <a:latin typeface="+mn-lt"/>
                <a:ea typeface="+mj-ea"/>
                <a:cs typeface="+mj-cs"/>
              </a:rPr>
              <a:t>retained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customers?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01642-930B-276E-CD19-111EE8C83A7B}"/>
              </a:ext>
            </a:extLst>
          </p:cNvPr>
          <p:cNvSpPr txBox="1"/>
          <p:nvPr/>
        </p:nvSpPr>
        <p:spPr>
          <a:xfrm>
            <a:off x="630935" y="2660904"/>
            <a:ext cx="4973451" cy="3557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ea typeface="Calibri" panose="020F0502020204030204"/>
              <a:cs typeface="Calibri" panose="020F0502020204030204"/>
            </a:endParaRPr>
          </a:p>
          <a:p>
            <a:pPr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Churn Rate captures the number of people a business can retain at the end of a time.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bg1"/>
                </a:solidFill>
                <a:effectLst/>
                <a:highlight>
                  <a:srgbClr val="FFFF00"/>
                </a:highlight>
              </a:rPr>
              <a:t>Churned : Non-Churned = 1 : 5 = 0.20</a:t>
            </a:r>
            <a:endParaRPr lang="en-US">
              <a:solidFill>
                <a:schemeClr val="bg1"/>
              </a:solidFill>
              <a:highlight>
                <a:srgbClr val="FFFF00"/>
              </a:highlight>
              <a:ea typeface="Calibri" panose="020F0502020204030204"/>
              <a:cs typeface="Calibri" panose="020F0502020204030204"/>
            </a:endParaRPr>
          </a:p>
          <a:p>
            <a:pPr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The dataset exhibits a significant disparity in the distribution of retained and churned customers, with a ratio of approximately 5 to 1 in favor of retained customers. This suggests a notably low churn rate, where the majority of customers tend to remain with the service.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 descr="A chart with a number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A63EC049-9D81-1088-4AB4-C988761FE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016" y="1381887"/>
            <a:ext cx="5458968" cy="409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49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FE6E1-E2DB-B006-B458-4DF7FB7E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" y="18288"/>
            <a:ext cx="4463846" cy="2413033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n-lt"/>
                <a:ea typeface="+mj-ea"/>
                <a:cs typeface="+mj-cs"/>
              </a:rPr>
              <a:t>Which Preferred Login Devices Are </a:t>
            </a:r>
            <a:r>
              <a:rPr lang="en-US" kern="120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Associated</a:t>
            </a:r>
            <a:r>
              <a:rPr lang="en-US" sz="4000" kern="120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with Higher Churn Rates?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5A1D7-1EB2-0B76-F9B8-7B52E9EACF70}"/>
              </a:ext>
            </a:extLst>
          </p:cNvPr>
          <p:cNvSpPr txBox="1"/>
          <p:nvPr/>
        </p:nvSpPr>
        <p:spPr>
          <a:xfrm>
            <a:off x="643278" y="3102176"/>
            <a:ext cx="3603134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CA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/>
              <a:buChar char="•"/>
              <a:tabLst>
                <a:tab pos="457200" algn="l"/>
              </a:tabLst>
            </a:pPr>
            <a:r>
              <a:rPr lang="en-US" sz="2000" kern="100">
                <a:effectLst/>
                <a:latin typeface="Calibri"/>
                <a:ea typeface="Calibri"/>
                <a:cs typeface="Times New Roman"/>
              </a:rPr>
              <a:t>Approximately 70% of users prefer Mobile Phones as their login devices, whereas the percentage for computer users hovers around 28% to 30</a:t>
            </a:r>
            <a:r>
              <a:rPr lang="en-US" sz="2000" kern="100">
                <a:latin typeface="Calibri"/>
                <a:ea typeface="Calibri"/>
                <a:cs typeface="Times New Roman"/>
              </a:rPr>
              <a:t>% indicative of a </a:t>
            </a:r>
            <a:r>
              <a:rPr lang="en-US" sz="2000" kern="100">
                <a:effectLst/>
                <a:latin typeface="Calibri"/>
                <a:ea typeface="Calibri"/>
                <a:cs typeface="Times New Roman"/>
              </a:rPr>
              <a:t>stronger preference for Mobile Phones among e-commerce users.</a:t>
            </a:r>
            <a:r>
              <a:rPr lang="en-US" sz="2000" kern="100">
                <a:latin typeface="Calibri"/>
                <a:ea typeface="Calibri"/>
                <a:cs typeface="Times New Roman"/>
              </a:rPr>
              <a:t> </a:t>
            </a:r>
          </a:p>
        </p:txBody>
      </p:sp>
      <p:pic>
        <p:nvPicPr>
          <p:cNvPr id="6" name="Picture 5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4485D715-C71D-C390-D3A7-6ACC16817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102" y="640080"/>
            <a:ext cx="666010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58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B8AE9-62C0-27DB-B443-5035E8F1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47" y="411703"/>
            <a:ext cx="5708639" cy="1703188"/>
          </a:xfrm>
          <a:prstGeom prst="ellipse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b="0" i="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  <a:t>How Does Customer Churn Vary Across Different Payment Modes?</a:t>
            </a:r>
            <a:endParaRPr lang="en-US" sz="2800" kern="120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6" name="Picture 5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E7B311BB-DA30-5E18-9168-C09EB4767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1074820"/>
            <a:ext cx="5458968" cy="4708359"/>
          </a:xfrm>
          <a:prstGeom prst="rect">
            <a:avLst/>
          </a:prstGeom>
        </p:spPr>
      </p:pic>
      <p:sp>
        <p:nvSpPr>
          <p:cNvPr id="31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AB17D-5435-EC13-ED13-AA7F8B6C5DFB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b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8DD3E-6000-49A5-AE59-74A1D6A6E80C}"/>
              </a:ext>
            </a:extLst>
          </p:cNvPr>
          <p:cNvSpPr txBox="1"/>
          <p:nvPr/>
        </p:nvSpPr>
        <p:spPr>
          <a:xfrm>
            <a:off x="6582893" y="2752979"/>
            <a:ext cx="4975123" cy="36933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b="0" i="0" dirty="0">
                <a:effectLst/>
                <a:latin typeface="Söhne"/>
              </a:rPr>
              <a:t>Among the payment options, Debit Card emerges as the most popular choice, accounting for approximately 40% of transactions</a:t>
            </a:r>
            <a:r>
              <a:rPr lang="en-US" dirty="0">
                <a:latin typeface="Söhne"/>
              </a:rPr>
              <a:t> and has the most churn rate.</a:t>
            </a:r>
            <a:endParaRPr lang="en-CA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latin typeface="Söhne"/>
              </a:rPr>
              <a:t> </a:t>
            </a:r>
            <a:r>
              <a:rPr lang="en-US" b="0" i="0" dirty="0">
                <a:effectLst/>
                <a:latin typeface="Söhne"/>
              </a:rPr>
              <a:t>Credit Card follows closely behind, with around 30% usage.</a:t>
            </a:r>
            <a:r>
              <a:rPr lang="en-US" dirty="0">
                <a:latin typeface="Söhne"/>
              </a:rPr>
              <a:t> </a:t>
            </a:r>
            <a:endParaRPr lang="en-US">
              <a:latin typeface="Söhne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0" i="0" dirty="0">
                <a:effectLst/>
                <a:latin typeface="Söhne"/>
              </a:rPr>
              <a:t>E-Wallets represent a smaller yet significant portion, making up about 10% of the payment preferences.</a:t>
            </a:r>
            <a:r>
              <a:rPr lang="en-US" dirty="0">
                <a:latin typeface="Söhne"/>
              </a:rPr>
              <a:t> </a:t>
            </a:r>
            <a:endParaRPr lang="en-US" dirty="0">
              <a:solidFill>
                <a:srgbClr val="B4C7E7"/>
              </a:solidFill>
              <a:latin typeface="Söhne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0" i="0" dirty="0">
                <a:effectLst/>
                <a:latin typeface="Söhne"/>
              </a:rPr>
              <a:t>Conversely, Cash on Delivery (COD) and UPI are the least preferred payment methods</a:t>
            </a:r>
            <a:br>
              <a:rPr lang="en-US" b="0" i="0" dirty="0">
                <a:effectLst/>
                <a:latin typeface="Söhne"/>
              </a:rPr>
            </a:br>
            <a:br>
              <a:rPr lang="en-US" b="0" i="0" dirty="0">
                <a:effectLst/>
                <a:latin typeface="Söhne"/>
              </a:rPr>
            </a:br>
            <a:endParaRPr lang="en-US">
              <a:solidFill>
                <a:schemeClr val="accent1">
                  <a:lumMod val="40000"/>
                  <a:lumOff val="60000"/>
                </a:schemeClr>
              </a:solidFill>
              <a:latin typeface="Söhne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5032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7BDAA-BA00-CF6B-BC4F-A65B8164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1700" b="0" i="0" kern="1200" dirty="0">
                <a:effectLst/>
              </a:rPr>
            </a:br>
            <a:br>
              <a:rPr lang="en-US" sz="1700" b="0" i="0" kern="1200" dirty="0">
                <a:effectLst/>
              </a:rPr>
            </a:br>
            <a:br>
              <a:rPr lang="en-US" sz="1700" b="0" i="0" kern="1200" dirty="0">
                <a:effectLst/>
              </a:rPr>
            </a:br>
            <a:br>
              <a:rPr lang="en-US" sz="3600" b="0" i="0" kern="1200" dirty="0">
                <a:effectLst/>
                <a:latin typeface="+mn-lt"/>
              </a:rPr>
            </a:br>
            <a:r>
              <a:rPr lang="en-US" sz="3600" b="0" i="0" kern="1200" dirty="0">
                <a:effectLst/>
                <a:latin typeface="+mn-lt"/>
                <a:ea typeface="+mj-ea"/>
                <a:cs typeface="+mj-cs"/>
              </a:rPr>
              <a:t>Which </a:t>
            </a:r>
            <a:r>
              <a:rPr lang="en-US" sz="3600" dirty="0">
                <a:latin typeface="+mn-lt"/>
              </a:rPr>
              <a:t>Marital</a:t>
            </a:r>
            <a:r>
              <a:rPr lang="en-US" sz="3600" b="0" i="0" kern="1200" dirty="0">
                <a:effectLst/>
                <a:latin typeface="+mn-lt"/>
                <a:ea typeface="+mj-ea"/>
                <a:cs typeface="+mj-cs"/>
              </a:rPr>
              <a:t> Status has the </a:t>
            </a:r>
            <a:r>
              <a:rPr lang="en-US" sz="4900" b="0" i="0" kern="1200">
                <a:effectLst/>
                <a:latin typeface="+mn-lt"/>
                <a:ea typeface="+mj-ea"/>
                <a:cs typeface="+mj-cs"/>
              </a:rPr>
              <a:t>highest</a:t>
            </a:r>
            <a:r>
              <a:rPr lang="en-US" sz="3600" b="0" i="0" kern="1200" dirty="0">
                <a:effectLst/>
                <a:latin typeface="+mn-lt"/>
                <a:ea typeface="+mj-ea"/>
                <a:cs typeface="+mj-cs"/>
              </a:rPr>
              <a:t> Churn rate?</a:t>
            </a:r>
            <a:br>
              <a:rPr lang="en-US" sz="1700" kern="1200" dirty="0"/>
            </a:br>
            <a:br>
              <a:rPr lang="en-US" sz="1700" kern="1200" dirty="0"/>
            </a:br>
            <a:br>
              <a:rPr lang="en-US" sz="1700" kern="1200" dirty="0"/>
            </a:br>
            <a:br>
              <a:rPr lang="en-US" sz="1700" kern="1200" dirty="0"/>
            </a:br>
            <a:br>
              <a:rPr lang="en-US" sz="2200" b="0" i="0" kern="1200" dirty="0">
                <a:effectLst/>
                <a:latin typeface="+mn-lt"/>
              </a:rPr>
            </a:br>
            <a:br>
              <a:rPr lang="en-US" sz="2200" kern="1200" dirty="0">
                <a:latin typeface="+mn-lt"/>
              </a:rPr>
            </a:br>
            <a:endParaRPr lang="en-US" sz="2200" kern="1200">
              <a:latin typeface="+mn-lt"/>
              <a:ea typeface="Calibri"/>
              <a:cs typeface="Calibri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green and orange bars&#10;&#10;Description automatically generated">
            <a:extLst>
              <a:ext uri="{FF2B5EF4-FFF2-40B4-BE49-F238E27FC236}">
                <a16:creationId xmlns:a16="http://schemas.microsoft.com/office/drawing/2014/main" id="{1B721E13-7BF0-0B20-B3EB-8F49015B7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819" y="640080"/>
            <a:ext cx="6873570" cy="5550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3F795B-9C3D-5029-B9DB-0791EB2B4636}"/>
              </a:ext>
            </a:extLst>
          </p:cNvPr>
          <p:cNvSpPr txBox="1"/>
          <p:nvPr/>
        </p:nvSpPr>
        <p:spPr>
          <a:xfrm>
            <a:off x="261831" y="4620067"/>
            <a:ext cx="4701474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>
                <a:ea typeface="Calibri"/>
                <a:cs typeface="Calibri"/>
              </a:rPr>
              <a:t>A major proportion of the customers are married, and they tend to churn the least.</a:t>
            </a:r>
            <a:endParaRPr lang="en-US"/>
          </a:p>
          <a:p>
            <a:pPr algn="just"/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3288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8BE8C-F49F-D6B4-AC5E-FEA3D795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How Does Customer Churn Vary Across Different Order Categories?</a:t>
            </a: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hart with green and orange bars&#10;&#10;Description automatically generated">
            <a:extLst>
              <a:ext uri="{FF2B5EF4-FFF2-40B4-BE49-F238E27FC236}">
                <a16:creationId xmlns:a16="http://schemas.microsoft.com/office/drawing/2014/main" id="{7A326F46-8C78-467A-996D-0A884D655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55" y="2084547"/>
            <a:ext cx="4935839" cy="4355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9F75A6-EDD1-C6D1-6360-7E80E07545B8}"/>
              </a:ext>
            </a:extLst>
          </p:cNvPr>
          <p:cNvSpPr txBox="1"/>
          <p:nvPr/>
        </p:nvSpPr>
        <p:spPr>
          <a:xfrm>
            <a:off x="6386948" y="2713383"/>
            <a:ext cx="4271219" cy="19082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CA" sz="2000" kern="100" dirty="0">
                <a:ea typeface="+mn-lt"/>
                <a:cs typeface="Times New Roman"/>
              </a:rPr>
              <a:t>The most popular order category is Laptop &amp; Accessories with the lowest churn rate followed by mobile phones with highest churn rate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algn="just"/>
            <a:endParaRPr lang="en-CA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52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AB034-65F3-C05D-F30B-25FC2013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7" y="294968"/>
            <a:ext cx="3686309" cy="2063624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What are the number of male and female customers in the non-churn and churner customer profiles?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01642-930B-276E-CD19-111EE8C83A7B}"/>
              </a:ext>
            </a:extLst>
          </p:cNvPr>
          <p:cNvSpPr txBox="1"/>
          <p:nvPr/>
        </p:nvSpPr>
        <p:spPr>
          <a:xfrm>
            <a:off x="209964" y="2807208"/>
            <a:ext cx="4293209" cy="27128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The company has a male-dominated customer base however gender has minimal relative influence on the churn rate.</a:t>
            </a:r>
            <a:endParaRPr lang="en-US"/>
          </a:p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endParaRPr lang="en-US" sz="1600">
              <a:ea typeface="Calibri"/>
              <a:cs typeface="Calibri"/>
            </a:endParaRPr>
          </a:p>
        </p:txBody>
      </p:sp>
      <p:pic>
        <p:nvPicPr>
          <p:cNvPr id="6" name="Picture 5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B778C43E-476A-CC36-4BBC-24B8A2456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772" y="838455"/>
            <a:ext cx="7150601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82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38ED6-81FE-F244-B246-D9405C7D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How the distribution of cashback amounts differ between customers who churn and those who do not? 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177E3-6960-3F7E-5469-C39A73A781D7}"/>
              </a:ext>
            </a:extLst>
          </p:cNvPr>
          <p:cNvSpPr txBox="1"/>
          <p:nvPr/>
        </p:nvSpPr>
        <p:spPr>
          <a:xfrm>
            <a:off x="7315200" y="2635045"/>
            <a:ext cx="4233321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CA" dirty="0">
                <a:ea typeface="Calibri"/>
                <a:cs typeface="Times New Roman"/>
              </a:rPr>
              <a:t>Customers who received a medium  to high Cashback amount tend to churn lesser.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endParaRPr lang="en-CA" dirty="0">
              <a:ea typeface="Calibri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CA" dirty="0">
                <a:ea typeface="Calibri"/>
                <a:cs typeface="Times New Roman"/>
              </a:rPr>
              <a:t>The one who received Cashback of lesser amount than 154 (Low) has noted to have higher churn rate.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CBEAD-BAD3-0912-82F3-39FB70EC4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34" y="1953897"/>
            <a:ext cx="6043184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12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89785-F796-5919-145E-55CBD1D2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3" y="457200"/>
            <a:ext cx="11061290" cy="28071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800"/>
              </a:spcAft>
            </a:pPr>
            <a:r>
              <a:rPr lang="en-US" sz="4000" b="1" i="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  <a:t>What is the distribution of satisfaction score for order?</a:t>
            </a:r>
            <a:br>
              <a:rPr lang="en-US" sz="4000" b="1" i="0" kern="120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</a:br>
            <a:br>
              <a:rPr lang="en-US" sz="17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7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7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7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br>
              <a:rPr lang="en-US" sz="17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393E211C-E69B-58DB-169F-D9C78674B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3" y="2537510"/>
            <a:ext cx="5800616" cy="40782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C1BA76-88D3-3EDB-AAE6-CE237CB318F3}"/>
              </a:ext>
            </a:extLst>
          </p:cNvPr>
          <p:cNvSpPr txBox="1"/>
          <p:nvPr/>
        </p:nvSpPr>
        <p:spPr>
          <a:xfrm>
            <a:off x="6587613" y="3428999"/>
            <a:ext cx="521109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latin typeface="Söhne"/>
              </a:rPr>
              <a:t>Most of the orders placed on the e-commerce site have an average satisfaction score of 3.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22631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1DF2A-6A6E-D3EA-6B6C-09920438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87" y="472508"/>
            <a:ext cx="5329340" cy="18952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>
                <a:latin typeface="+mn-lt"/>
                <a:ea typeface="+mj-ea"/>
                <a:cs typeface="+mj-cs"/>
              </a:rPr>
              <a:t>What is the Distribution of customers among various city tiers?</a:t>
            </a:r>
            <a:endParaRPr lang="en-US" sz="3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diagram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FE1B752F-4146-28E4-5664-02F3221FB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35" y="1009298"/>
            <a:ext cx="5567638" cy="43056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7DD278-EF08-63C7-444E-668181899326}"/>
              </a:ext>
            </a:extLst>
          </p:cNvPr>
          <p:cNvSpPr txBox="1"/>
          <p:nvPr/>
        </p:nvSpPr>
        <p:spPr>
          <a:xfrm>
            <a:off x="946598" y="2556458"/>
            <a:ext cx="5147256" cy="3447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sz="2000" dirty="0"/>
              <a:t>City Tier has been classified into 3 categories: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800100" lvl="1" indent="-342900" algn="just">
              <a:buFont typeface="Arial"/>
              <a:buChar char="•"/>
            </a:pPr>
            <a:r>
              <a:rPr lang="en-US" sz="2000" dirty="0"/>
              <a:t>1.'City'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800100" lvl="1" indent="-342900" algn="just">
              <a:buFont typeface="Arial"/>
              <a:buChar char="•"/>
            </a:pPr>
            <a:r>
              <a:rPr lang="en-US" sz="2000" dirty="0"/>
              <a:t>2. 'Village' and 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800100" lvl="1" indent="-342900" algn="just">
              <a:buFont typeface="Arial"/>
              <a:buChar char="•"/>
            </a:pPr>
            <a:r>
              <a:rPr lang="en-US" sz="2000" dirty="0"/>
              <a:t>3. 'Town'</a:t>
            </a:r>
            <a:endParaRPr lang="en-US" dirty="0">
              <a:ea typeface="Calibri"/>
              <a:cs typeface="Calibri"/>
            </a:endParaRPr>
          </a:p>
          <a:p>
            <a:pPr marL="800100" lvl="1" indent="-342900" algn="just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 dirty="0"/>
              <a:t>The majority of customers reside in urban areas ('City'), whereas 'Town' and 'Village' have relatively smaller customer distributions, with 'Village' having the lowest share.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9135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3682D-B222-AB84-99E2-39388D95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CA">
                <a:latin typeface="+mn-lt"/>
              </a:rPr>
              <a:t>Content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687E7-F263-9D08-C7CE-D53E3ED33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820" y="1135256"/>
            <a:ext cx="4937753" cy="4815183"/>
          </a:xfrm>
        </p:spPr>
        <p:txBody>
          <a:bodyPr anchor="ctr">
            <a:noAutofit/>
          </a:bodyPr>
          <a:lstStyle/>
          <a:p>
            <a:r>
              <a:rPr lang="en-CA" sz="2000" dirty="0"/>
              <a:t>Business Objective</a:t>
            </a:r>
          </a:p>
          <a:p>
            <a:r>
              <a:rPr lang="en-CA" sz="2000" dirty="0"/>
              <a:t>Data Overview</a:t>
            </a:r>
          </a:p>
          <a:p>
            <a:r>
              <a:rPr lang="en-CA" sz="2000" dirty="0"/>
              <a:t>Data Cleaning</a:t>
            </a:r>
          </a:p>
          <a:p>
            <a:r>
              <a:rPr lang="en-CA" sz="2000" dirty="0"/>
              <a:t>Exploratory Analysis</a:t>
            </a:r>
          </a:p>
          <a:p>
            <a:pPr lvl="1"/>
            <a:r>
              <a:rPr lang="en-CA" sz="2000" dirty="0"/>
              <a:t>Insights</a:t>
            </a:r>
          </a:p>
          <a:p>
            <a:pPr lvl="1"/>
            <a:r>
              <a:rPr lang="en-CA" sz="2000" dirty="0"/>
              <a:t>Visualization</a:t>
            </a:r>
          </a:p>
          <a:p>
            <a:pPr lvl="1"/>
            <a:r>
              <a:rPr lang="en-CA" sz="2000" dirty="0"/>
              <a:t>Correlation matrix</a:t>
            </a:r>
          </a:p>
          <a:p>
            <a:r>
              <a:rPr lang="en-CA" sz="2000" dirty="0"/>
              <a:t>Data Preprocessing</a:t>
            </a:r>
          </a:p>
          <a:p>
            <a:r>
              <a:rPr lang="en-CA" sz="2000" dirty="0"/>
              <a:t>Machine Learning Model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Model Evaluation</a:t>
            </a:r>
          </a:p>
          <a:p>
            <a:r>
              <a:rPr lang="en-CA" sz="2000" dirty="0"/>
              <a:t>Conclusion</a:t>
            </a:r>
          </a:p>
          <a:p>
            <a:r>
              <a:rPr lang="en-CA" sz="2000" dirty="0"/>
              <a:t>Recommendation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609828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509D1-3BF9-DC02-908B-C2FB2CC8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22" y="2119569"/>
            <a:ext cx="6539411" cy="34753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kern="1200" dirty="0">
                <a:latin typeface="+mn-lt"/>
                <a:ea typeface="+mj-ea"/>
                <a:cs typeface="+mj-cs"/>
              </a:rPr>
              <a:t>Do customers who </a:t>
            </a:r>
            <a:r>
              <a:rPr lang="en-US" sz="3600" dirty="0">
                <a:latin typeface="+mn-lt"/>
              </a:rPr>
              <a:t>submit complaints</a:t>
            </a:r>
            <a:r>
              <a:rPr lang="en-US" sz="3600" kern="1200" dirty="0">
                <a:latin typeface="+mn-lt"/>
                <a:ea typeface="+mj-ea"/>
                <a:cs typeface="+mj-cs"/>
              </a:rPr>
              <a:t> have a higher churn rate compared to those who do not submit complaints?</a:t>
            </a:r>
            <a:br>
              <a:rPr lang="en-US" sz="2100" kern="1200" dirty="0"/>
            </a:br>
            <a:br>
              <a:rPr lang="en-US" sz="2100" kern="1200" dirty="0"/>
            </a:br>
            <a:br>
              <a:rPr lang="en-US" sz="2100" kern="1200" dirty="0"/>
            </a:br>
            <a:br>
              <a:rPr lang="en-US" sz="2100" kern="1200" dirty="0"/>
            </a:br>
            <a:br>
              <a:rPr lang="en-US" sz="2200" kern="1200" dirty="0">
                <a:latin typeface="+mn-lt"/>
              </a:rPr>
            </a:br>
            <a:br>
              <a:rPr lang="en-US" sz="1600" kern="1200" dirty="0">
                <a:latin typeface="+mn-lt"/>
              </a:rPr>
            </a:br>
            <a:br>
              <a:rPr lang="en-US" sz="1600" dirty="0">
                <a:latin typeface="+mn-lt"/>
              </a:rPr>
            </a:br>
            <a:endParaRPr lang="en-US" sz="2400">
              <a:latin typeface="Calibri"/>
              <a:ea typeface="Calibri"/>
              <a:cs typeface="Calibri"/>
            </a:endParaRP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showing the number of complaints&#10;&#10;Description automatically generated">
            <a:extLst>
              <a:ext uri="{FF2B5EF4-FFF2-40B4-BE49-F238E27FC236}">
                <a16:creationId xmlns:a16="http://schemas.microsoft.com/office/drawing/2014/main" id="{7D8C5875-8FDA-0F02-76A0-DC672BFE9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09" y="1088129"/>
            <a:ext cx="4807604" cy="52438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8766A3-DDA9-7EF9-DAE1-5D182592B698}"/>
              </a:ext>
            </a:extLst>
          </p:cNvPr>
          <p:cNvSpPr txBox="1"/>
          <p:nvPr/>
        </p:nvSpPr>
        <p:spPr>
          <a:xfrm>
            <a:off x="592408" y="5041280"/>
            <a:ext cx="485542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sz="2400" dirty="0">
                <a:ea typeface="Calibri"/>
                <a:cs typeface="Calibri"/>
              </a:rPr>
              <a:t>The churn rate is proportional to number of complaints.</a:t>
            </a:r>
            <a:endParaRPr lang="en-US" dirty="0"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8739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5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8F408-46F3-2FBC-6B16-67BB4F35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n-lt"/>
                <a:ea typeface="+mj-ea"/>
                <a:cs typeface="+mj-cs"/>
              </a:rPr>
              <a:t>What is the Day Since the Last Order frequency of Customer?</a:t>
            </a:r>
          </a:p>
        </p:txBody>
      </p:sp>
      <p:sp>
        <p:nvSpPr>
          <p:cNvPr id="6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11CC0-4087-2456-2DB6-6AD3272C6FFF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4" name="Picture 3" descr="A graph with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FD488EEC-733F-2567-2D6A-94BF07A90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183" y="1965960"/>
            <a:ext cx="7784164" cy="4560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2CBBC3-0F85-4A3F-4116-4D1ABCE7BFBF}"/>
              </a:ext>
            </a:extLst>
          </p:cNvPr>
          <p:cNvSpPr txBox="1"/>
          <p:nvPr/>
        </p:nvSpPr>
        <p:spPr>
          <a:xfrm>
            <a:off x="5145663" y="738894"/>
            <a:ext cx="479814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CA"/>
              <a:t>Most of the customers place an order within three days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01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442CC-132E-1FE4-3972-2ADD8001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62867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n-lt"/>
                <a:ea typeface="+mj-ea"/>
                <a:cs typeface="+mj-cs"/>
              </a:rPr>
              <a:t>Correlation</a:t>
            </a:r>
            <a:r>
              <a:rPr lang="en-US" kern="1200" dirty="0">
                <a:latin typeface="+mj-lt"/>
                <a:ea typeface="+mj-ea"/>
                <a:cs typeface="+mj-cs"/>
              </a:rPr>
              <a:t> matrix</a:t>
            </a:r>
            <a:br>
              <a:rPr lang="en-US" kern="1200" dirty="0"/>
            </a:br>
            <a:endParaRPr lang="en-US" kern="1200" dirty="0">
              <a:latin typeface="+mj-lt"/>
              <a:ea typeface="Calibri Light"/>
              <a:cs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screen shot of a chart&#10;&#10;Description automatically generated">
            <a:extLst>
              <a:ext uri="{FF2B5EF4-FFF2-40B4-BE49-F238E27FC236}">
                <a16:creationId xmlns:a16="http://schemas.microsoft.com/office/drawing/2014/main" id="{80B34FD0-5344-90E8-73DB-9826BA33D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787" y="303755"/>
            <a:ext cx="7634590" cy="59719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9747A3-41F7-0D6E-220A-E8F5848C4CE9}"/>
              </a:ext>
            </a:extLst>
          </p:cNvPr>
          <p:cNvSpPr txBox="1"/>
          <p:nvPr/>
        </p:nvSpPr>
        <p:spPr>
          <a:xfrm>
            <a:off x="284833" y="4732821"/>
            <a:ext cx="390901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>
                <a:ea typeface="Calibri"/>
                <a:cs typeface="Calibri"/>
              </a:rPr>
              <a:t>Tenure, Complaints, Cash back amount, and Number of addresses have a relatively higher correlation with customer churn.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8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29F93-4A61-E21B-8F7B-783E1214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0362" y="1118937"/>
            <a:ext cx="5890428" cy="8671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n-lt"/>
                <a:ea typeface="+mj-ea"/>
                <a:cs typeface="+mj-cs"/>
              </a:rPr>
              <a:t>Data Pre-Processing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Graphic 16" descr="Database">
            <a:extLst>
              <a:ext uri="{FF2B5EF4-FFF2-40B4-BE49-F238E27FC236}">
                <a16:creationId xmlns:a16="http://schemas.microsoft.com/office/drawing/2014/main" id="{0C71DEFB-6DAB-C20E-E391-BBCDA4B9A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72" y="1169193"/>
            <a:ext cx="4620126" cy="4620126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0883993-2BE7-3AF0-1A18-C3A3D76114E9}"/>
              </a:ext>
            </a:extLst>
          </p:cNvPr>
          <p:cNvSpPr txBox="1"/>
          <p:nvPr/>
        </p:nvSpPr>
        <p:spPr>
          <a:xfrm>
            <a:off x="5944580" y="2339362"/>
            <a:ext cx="4620126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CA" sz="2000" dirty="0"/>
              <a:t>We have encoded all the categorical data in our data set into Numerical using Label Encoder these are the columns that we are encoded</a:t>
            </a:r>
            <a:endParaRPr lang="en-US" sz="2000">
              <a:ea typeface="Calibri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sz="2000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2000" dirty="0"/>
              <a:t>Gender	</a:t>
            </a:r>
            <a:endParaRPr lang="en-CA" sz="2000" dirty="0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2000" err="1"/>
              <a:t>PreferedOrderCat</a:t>
            </a:r>
            <a:r>
              <a:rPr lang="en-CA" sz="2000" dirty="0"/>
              <a:t>	</a:t>
            </a:r>
            <a:endParaRPr lang="en-CA" sz="2000" dirty="0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2000" err="1"/>
              <a:t>PreferredLoginDevice</a:t>
            </a:r>
            <a:r>
              <a:rPr lang="en-CA" sz="2000" dirty="0"/>
              <a:t>	</a:t>
            </a:r>
            <a:endParaRPr lang="en-CA" sz="2000" dirty="0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2000" err="1"/>
              <a:t>MaritalStatus</a:t>
            </a:r>
            <a:endParaRPr lang="en-CA" sz="2000">
              <a:ea typeface="Calibri" panose="020F0502020204030204"/>
              <a:cs typeface="Calibri" panose="020F0502020204030204"/>
            </a:endParaRPr>
          </a:p>
          <a:p>
            <a:pPr algn="just"/>
            <a:endParaRPr lang="en-CA" sz="2000" dirty="0">
              <a:ea typeface="Calibri" panose="020F0502020204030204"/>
              <a:cs typeface="Calibri" panose="020F0502020204030204"/>
            </a:endParaRPr>
          </a:p>
          <a:p>
            <a:pPr algn="just"/>
            <a:endParaRPr lang="en-CA" sz="2000" dirty="0">
              <a:ea typeface="Calibri" panose="020F0502020204030204"/>
              <a:cs typeface="Calibri" panose="020F0502020204030204"/>
            </a:endParaRPr>
          </a:p>
          <a:p>
            <a:pPr algn="just"/>
            <a:endParaRPr lang="en-CA" sz="2000" dirty="0">
              <a:ea typeface="Calibri" panose="020F0502020204030204"/>
              <a:cs typeface="Calibri" panose="020F0502020204030204"/>
            </a:endParaRPr>
          </a:p>
          <a:p>
            <a:pPr algn="just"/>
            <a:endParaRPr lang="en-CA" sz="20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96313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2AA1B-22FF-8E89-2C59-41C2C058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+mn-lt"/>
              </a:rPr>
              <a:t>Machine</a:t>
            </a:r>
            <a:r>
              <a:rPr lang="en-US">
                <a:latin typeface="+mn-lt"/>
              </a:rPr>
              <a:t> Learning Models</a:t>
            </a:r>
            <a:endParaRPr lang="en-US">
              <a:latin typeface="+mn-lt"/>
              <a:ea typeface="Calibri Light"/>
              <a:cs typeface="Calibri Light"/>
            </a:endParaRP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23850-B821-BC46-FA5C-ED49A25B1E52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have used two Models</a:t>
            </a:r>
            <a:endParaRPr lang="en-US" sz="2000">
              <a:ea typeface="Calibri"/>
              <a:cs typeface="Calibri"/>
            </a:endParaRPr>
          </a:p>
          <a:p>
            <a:pPr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ea typeface="Calibri"/>
              <a:cs typeface="Calibri"/>
            </a:endParaRP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Logistic Regression 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Decision Tree Classification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 descr="3D stairs design">
            <a:extLst>
              <a:ext uri="{FF2B5EF4-FFF2-40B4-BE49-F238E27FC236}">
                <a16:creationId xmlns:a16="http://schemas.microsoft.com/office/drawing/2014/main" id="{0CDFFDA3-AE92-522F-3C14-1F8338967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17" r="905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21209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6052-06AE-C4B8-73BF-84A49E2A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82" y="526111"/>
            <a:ext cx="10515600" cy="1325563"/>
          </a:xfrm>
        </p:spPr>
        <p:txBody>
          <a:bodyPr/>
          <a:lstStyle/>
          <a:p>
            <a:r>
              <a:rPr lang="en-CA" sz="6600" dirty="0"/>
              <a:t>Model </a:t>
            </a:r>
            <a:r>
              <a:rPr lang="en-CA" sz="6600" dirty="0">
                <a:latin typeface="+mn-lt"/>
              </a:rPr>
              <a:t>Evaluation</a:t>
            </a:r>
            <a:endParaRPr lang="en-CA" sz="6600" dirty="0">
              <a:latin typeface="+mn-lt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9E81E2-C445-B541-9A84-FECAD2DC95D2}"/>
              </a:ext>
            </a:extLst>
          </p:cNvPr>
          <p:cNvSpPr txBox="1"/>
          <p:nvPr/>
        </p:nvSpPr>
        <p:spPr>
          <a:xfrm>
            <a:off x="885735" y="2337758"/>
            <a:ext cx="344260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2000" b="1" dirty="0">
                <a:solidFill>
                  <a:schemeClr val="accent2"/>
                </a:solidFill>
              </a:rPr>
              <a:t>Logistic Regression:</a:t>
            </a:r>
            <a:endParaRPr lang="en-CA" sz="2000" b="1" dirty="0">
              <a:solidFill>
                <a:schemeClr val="accent2"/>
              </a:solidFill>
              <a:ea typeface="Calibri"/>
              <a:cs typeface="Calibri"/>
            </a:endParaRPr>
          </a:p>
          <a:p>
            <a:endParaRPr lang="en-CA" sz="2000" dirty="0">
              <a:solidFill>
                <a:schemeClr val="accent2"/>
              </a:solidFill>
              <a:ea typeface="Calibri"/>
              <a:cs typeface="Calibri"/>
            </a:endParaRPr>
          </a:p>
          <a:p>
            <a:r>
              <a:rPr lang="en-CA" sz="2000" dirty="0">
                <a:solidFill>
                  <a:schemeClr val="accent2"/>
                </a:solidFill>
              </a:rPr>
              <a:t>Accuracy: 88.08% </a:t>
            </a:r>
            <a:endParaRPr lang="en-CA" sz="2000" dirty="0">
              <a:solidFill>
                <a:schemeClr val="accent2"/>
              </a:solidFill>
              <a:ea typeface="Calibri"/>
              <a:cs typeface="Calibri"/>
            </a:endParaRPr>
          </a:p>
          <a:p>
            <a:endParaRPr lang="en-CA" sz="2000" dirty="0">
              <a:solidFill>
                <a:schemeClr val="accent2"/>
              </a:solidFill>
              <a:ea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B9FB8F-FF52-F910-11DF-88E46E114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35" y="3517905"/>
            <a:ext cx="4798141" cy="20601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4DF84C-672A-47F1-A7B2-8E8E5FFDC806}"/>
              </a:ext>
            </a:extLst>
          </p:cNvPr>
          <p:cNvSpPr txBox="1"/>
          <p:nvPr/>
        </p:nvSpPr>
        <p:spPr>
          <a:xfrm>
            <a:off x="7198044" y="2423617"/>
            <a:ext cx="338700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2000" dirty="0">
                <a:solidFill>
                  <a:schemeClr val="accent2"/>
                </a:solidFill>
              </a:rPr>
              <a:t> </a:t>
            </a:r>
            <a:r>
              <a:rPr lang="en-CA" sz="2000" b="1" dirty="0">
                <a:solidFill>
                  <a:schemeClr val="accent2"/>
                </a:solidFill>
              </a:rPr>
              <a:t>Decision Tree Classification:</a:t>
            </a:r>
            <a:endParaRPr lang="en-CA" sz="2000" b="1" dirty="0">
              <a:solidFill>
                <a:schemeClr val="accent2"/>
              </a:solidFill>
              <a:ea typeface="Calibri"/>
              <a:cs typeface="Calibri"/>
            </a:endParaRPr>
          </a:p>
          <a:p>
            <a:endParaRPr lang="en-CA" sz="2000" dirty="0">
              <a:solidFill>
                <a:schemeClr val="accent2"/>
              </a:solidFill>
              <a:ea typeface="Calibri"/>
              <a:cs typeface="Calibri"/>
            </a:endParaRPr>
          </a:p>
          <a:p>
            <a:r>
              <a:rPr lang="en-CA" sz="2000" dirty="0">
                <a:solidFill>
                  <a:schemeClr val="accent2"/>
                </a:solidFill>
              </a:rPr>
              <a:t>  Accuracy: 96.26% </a:t>
            </a:r>
            <a:endParaRPr lang="en-CA" sz="2000" dirty="0">
              <a:solidFill>
                <a:schemeClr val="accent2"/>
              </a:solidFill>
              <a:ea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536064-E5CC-DEED-24A0-EEB50CBE7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096" y="3516761"/>
            <a:ext cx="5004619" cy="206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5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70E8-C140-552A-CF96-C5166A2D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600" dirty="0">
                <a:latin typeface="+mn-lt"/>
              </a:rPr>
              <a:t>Conclusions</a:t>
            </a:r>
            <a:endParaRPr lang="en-CA" sz="6600" dirty="0">
              <a:latin typeface="+mn-lt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ED46D-2828-1124-67FF-4E202B17561E}"/>
              </a:ext>
            </a:extLst>
          </p:cNvPr>
          <p:cNvSpPr txBox="1"/>
          <p:nvPr/>
        </p:nvSpPr>
        <p:spPr>
          <a:xfrm>
            <a:off x="757084" y="1789472"/>
            <a:ext cx="8957187" cy="5324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17% of the users are reported to have churned </a:t>
            </a:r>
            <a:endParaRPr lang="en-US" sz="2000">
              <a:ea typeface="Calibri"/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>
              <a:ea typeface="Calibri"/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Customers</a:t>
            </a:r>
            <a:r>
              <a:rPr lang="en-US" sz="2000" b="0" i="0" dirty="0">
                <a:effectLst/>
              </a:rPr>
              <a:t> who submit complaints have a higher churn rate</a:t>
            </a:r>
            <a:r>
              <a:rPr lang="en-US" sz="2000" dirty="0"/>
              <a:t>.</a:t>
            </a:r>
            <a:endParaRPr lang="en-CA" sz="2000">
              <a:ea typeface="Calibri"/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 </a:t>
            </a:r>
            <a:r>
              <a:rPr lang="en-US" sz="2000" b="0" i="0" dirty="0">
                <a:effectLst/>
              </a:rPr>
              <a:t>Higher cashback amounts generally reduce churn.</a:t>
            </a:r>
            <a:endParaRPr lang="en-CA" sz="2000">
              <a:ea typeface="Calibri"/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CA" sz="2000">
              <a:ea typeface="Calibri"/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sz="2000" dirty="0">
                <a:ea typeface="Calibri"/>
                <a:cs typeface="Calibri"/>
              </a:rPr>
              <a:t>Married customers when compared to users who are single tend to churn less.</a:t>
            </a:r>
            <a:endParaRPr lang="en-CA" sz="2000">
              <a:ea typeface="Calibri"/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CA" sz="2000">
              <a:ea typeface="Calibri"/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sz="2000" dirty="0">
                <a:ea typeface="Calibri"/>
                <a:cs typeface="Calibri"/>
              </a:rPr>
              <a:t>Highest churn is observed in customers who bought mobile phones.</a:t>
            </a:r>
            <a:endParaRPr lang="en-CA" sz="2000">
              <a:ea typeface="Calibri"/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CA" sz="2000">
              <a:ea typeface="Calibri"/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sz="2000" dirty="0">
                <a:ea typeface="Calibri"/>
                <a:cs typeface="Calibri"/>
              </a:rPr>
              <a:t>Decision Tree Classification model(96.26%) when compared with Logistic Regression(88.08%) provides a better accuracy in predicting the customers who might churn.</a:t>
            </a:r>
            <a:endParaRPr lang="en-CA" sz="2000">
              <a:ea typeface="Calibri"/>
              <a:cs typeface="Calibri"/>
            </a:endParaRPr>
          </a:p>
          <a:p>
            <a:pPr algn="just"/>
            <a:endParaRPr lang="en-CA" sz="2000" dirty="0">
              <a:ea typeface="Calibri"/>
              <a:cs typeface="Calibri"/>
            </a:endParaRPr>
          </a:p>
          <a:p>
            <a:pPr algn="just"/>
            <a:endParaRPr lang="en-CA" sz="2000" dirty="0">
              <a:ea typeface="Calibri"/>
              <a:cs typeface="Calibri"/>
            </a:endParaRPr>
          </a:p>
          <a:p>
            <a:pPr algn="just"/>
            <a:endParaRPr lang="en-CA" sz="2000" dirty="0">
              <a:ea typeface="Calibri"/>
              <a:cs typeface="Calibri"/>
            </a:endParaRPr>
          </a:p>
          <a:p>
            <a:pPr algn="just"/>
            <a:endParaRPr lang="en-CA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8147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DE10-7485-1606-809F-EEA34F4B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600" dirty="0">
                <a:latin typeface="+mn-lt"/>
              </a:rPr>
              <a:t>Recommendations</a:t>
            </a:r>
            <a:endParaRPr lang="en-CA" sz="6600" dirty="0">
              <a:latin typeface="+mn-lt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C90625-8B63-ADEE-9093-1919E541DE93}"/>
              </a:ext>
            </a:extLst>
          </p:cNvPr>
          <p:cNvSpPr txBox="1"/>
          <p:nvPr/>
        </p:nvSpPr>
        <p:spPr>
          <a:xfrm>
            <a:off x="925669" y="1760112"/>
            <a:ext cx="10225284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ea typeface="Calibri"/>
                <a:cs typeface="Calibri"/>
              </a:rPr>
              <a:t>The highest churn is observed in customers who bought mobile phones.  Improving customer services, and offering better warranty plans and discounts may help minimize the churn rate.</a:t>
            </a:r>
          </a:p>
          <a:p>
            <a:pPr marL="285750" indent="-285750" algn="just">
              <a:buFont typeface="Arial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ea typeface="Calibri"/>
                <a:cs typeface="Calibri"/>
              </a:rPr>
              <a:t>Focusing on customer groups who are 'Single' and customizing the product range and services should improve customer retention.</a:t>
            </a:r>
          </a:p>
          <a:p>
            <a:pPr marL="285750" indent="-285750" algn="just">
              <a:buFont typeface="Arial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ea typeface="Calibri"/>
                <a:cs typeface="Calibri"/>
              </a:rPr>
              <a:t>Increasing the cash back amount can improve customer retention.</a:t>
            </a:r>
          </a:p>
          <a:p>
            <a:pPr marL="285750" indent="-285750" algn="just">
              <a:buFont typeface="Arial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ea typeface="Calibri"/>
                <a:cs typeface="Calibri"/>
              </a:rPr>
              <a:t>Modifying the satisfaction survey to better capture the customer experience and looking at the data- capturing methods would help to identify the user cohorts who need more promotions.</a:t>
            </a:r>
          </a:p>
          <a:p>
            <a:pPr marL="285750" indent="-285750" algn="just">
              <a:buFont typeface="Arial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248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ainbow colored splatter&#10;&#10;Description automatically generated">
            <a:extLst>
              <a:ext uri="{FF2B5EF4-FFF2-40B4-BE49-F238E27FC236}">
                <a16:creationId xmlns:a16="http://schemas.microsoft.com/office/drawing/2014/main" id="{20FB4408-2783-D991-B602-1F3354E4F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2943C2-D6C0-8B6D-C70C-0283EFBF6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56552">
            <a:off x="6856175" y="1642728"/>
            <a:ext cx="3785606" cy="3742332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558783 w 4778827"/>
              <a:gd name="connsiteY0" fmla="*/ 408 h 5085392"/>
              <a:gd name="connsiteX1" fmla="*/ 3907953 w 4778827"/>
              <a:gd name="connsiteY1" fmla="*/ 443183 h 5085392"/>
              <a:gd name="connsiteX2" fmla="*/ 4760478 w 4778827"/>
              <a:gd name="connsiteY2" fmla="*/ 1709485 h 5085392"/>
              <a:gd name="connsiteX3" fmla="*/ 4475600 w 4778827"/>
              <a:gd name="connsiteY3" fmla="*/ 3612666 h 5085392"/>
              <a:gd name="connsiteX4" fmla="*/ 3925643 w 4778827"/>
              <a:gd name="connsiteY4" fmla="*/ 5027118 h 5085392"/>
              <a:gd name="connsiteX5" fmla="*/ 1099105 w 4778827"/>
              <a:gd name="connsiteY5" fmla="*/ 4460815 h 5085392"/>
              <a:gd name="connsiteX6" fmla="*/ 41023 w 4778827"/>
              <a:gd name="connsiteY6" fmla="*/ 3037483 h 5085392"/>
              <a:gd name="connsiteX7" fmla="*/ 507755 w 4778827"/>
              <a:gd name="connsiteY7" fmla="*/ 676688 h 5085392"/>
              <a:gd name="connsiteX8" fmla="*/ 2558783 w 4778827"/>
              <a:gd name="connsiteY8" fmla="*/ 408 h 5085392"/>
              <a:gd name="connsiteX0" fmla="*/ 2558783 w 4801077"/>
              <a:gd name="connsiteY0" fmla="*/ 408 h 5085392"/>
              <a:gd name="connsiteX1" fmla="*/ 3907953 w 4801077"/>
              <a:gd name="connsiteY1" fmla="*/ 443183 h 5085392"/>
              <a:gd name="connsiteX2" fmla="*/ 4760478 w 4801077"/>
              <a:gd name="connsiteY2" fmla="*/ 1709485 h 5085392"/>
              <a:gd name="connsiteX3" fmla="*/ 4651817 w 4801077"/>
              <a:gd name="connsiteY3" fmla="*/ 4122731 h 5085392"/>
              <a:gd name="connsiteX4" fmla="*/ 3925643 w 4801077"/>
              <a:gd name="connsiteY4" fmla="*/ 5027118 h 5085392"/>
              <a:gd name="connsiteX5" fmla="*/ 1099105 w 4801077"/>
              <a:gd name="connsiteY5" fmla="*/ 4460815 h 5085392"/>
              <a:gd name="connsiteX6" fmla="*/ 41023 w 4801077"/>
              <a:gd name="connsiteY6" fmla="*/ 3037483 h 5085392"/>
              <a:gd name="connsiteX7" fmla="*/ 507755 w 4801077"/>
              <a:gd name="connsiteY7" fmla="*/ 676688 h 5085392"/>
              <a:gd name="connsiteX8" fmla="*/ 2558783 w 4801077"/>
              <a:gd name="connsiteY8" fmla="*/ 408 h 5085392"/>
              <a:gd name="connsiteX0" fmla="*/ 2558783 w 4801811"/>
              <a:gd name="connsiteY0" fmla="*/ 408 h 5281687"/>
              <a:gd name="connsiteX1" fmla="*/ 3907953 w 4801811"/>
              <a:gd name="connsiteY1" fmla="*/ 443183 h 5281687"/>
              <a:gd name="connsiteX2" fmla="*/ 4760478 w 4801811"/>
              <a:gd name="connsiteY2" fmla="*/ 1709485 h 5281687"/>
              <a:gd name="connsiteX3" fmla="*/ 4651817 w 4801811"/>
              <a:gd name="connsiteY3" fmla="*/ 4122731 h 5281687"/>
              <a:gd name="connsiteX4" fmla="*/ 3905311 w 4801811"/>
              <a:gd name="connsiteY4" fmla="*/ 5235782 h 5281687"/>
              <a:gd name="connsiteX5" fmla="*/ 1099105 w 4801811"/>
              <a:gd name="connsiteY5" fmla="*/ 4460815 h 5281687"/>
              <a:gd name="connsiteX6" fmla="*/ 41023 w 4801811"/>
              <a:gd name="connsiteY6" fmla="*/ 3037483 h 5281687"/>
              <a:gd name="connsiteX7" fmla="*/ 507755 w 4801811"/>
              <a:gd name="connsiteY7" fmla="*/ 676688 h 5281687"/>
              <a:gd name="connsiteX8" fmla="*/ 2558783 w 4801811"/>
              <a:gd name="connsiteY8" fmla="*/ 408 h 5281687"/>
              <a:gd name="connsiteX0" fmla="*/ 2555058 w 4798086"/>
              <a:gd name="connsiteY0" fmla="*/ 408 h 5281687"/>
              <a:gd name="connsiteX1" fmla="*/ 3904228 w 4798086"/>
              <a:gd name="connsiteY1" fmla="*/ 443183 h 5281687"/>
              <a:gd name="connsiteX2" fmla="*/ 4756753 w 4798086"/>
              <a:gd name="connsiteY2" fmla="*/ 1709485 h 5281687"/>
              <a:gd name="connsiteX3" fmla="*/ 4648092 w 4798086"/>
              <a:gd name="connsiteY3" fmla="*/ 4122731 h 5281687"/>
              <a:gd name="connsiteX4" fmla="*/ 3901586 w 4798086"/>
              <a:gd name="connsiteY4" fmla="*/ 5235782 h 5281687"/>
              <a:gd name="connsiteX5" fmla="*/ 1095380 w 4798086"/>
              <a:gd name="connsiteY5" fmla="*/ 4460815 h 5281687"/>
              <a:gd name="connsiteX6" fmla="*/ 37298 w 4798086"/>
              <a:gd name="connsiteY6" fmla="*/ 3037483 h 5281687"/>
              <a:gd name="connsiteX7" fmla="*/ 537918 w 4798086"/>
              <a:gd name="connsiteY7" fmla="*/ 437112 h 5281687"/>
              <a:gd name="connsiteX8" fmla="*/ 2555058 w 4798086"/>
              <a:gd name="connsiteY8" fmla="*/ 408 h 5281687"/>
              <a:gd name="connsiteX0" fmla="*/ 2417484 w 4796063"/>
              <a:gd name="connsiteY0" fmla="*/ 237 h 5505635"/>
              <a:gd name="connsiteX1" fmla="*/ 3902205 w 4796063"/>
              <a:gd name="connsiteY1" fmla="*/ 667131 h 5505635"/>
              <a:gd name="connsiteX2" fmla="*/ 4754730 w 4796063"/>
              <a:gd name="connsiteY2" fmla="*/ 1933433 h 5505635"/>
              <a:gd name="connsiteX3" fmla="*/ 4646069 w 4796063"/>
              <a:gd name="connsiteY3" fmla="*/ 4346679 h 5505635"/>
              <a:gd name="connsiteX4" fmla="*/ 3899563 w 4796063"/>
              <a:gd name="connsiteY4" fmla="*/ 5459730 h 5505635"/>
              <a:gd name="connsiteX5" fmla="*/ 1093357 w 4796063"/>
              <a:gd name="connsiteY5" fmla="*/ 4684763 h 5505635"/>
              <a:gd name="connsiteX6" fmla="*/ 35275 w 4796063"/>
              <a:gd name="connsiteY6" fmla="*/ 3261431 h 5505635"/>
              <a:gd name="connsiteX7" fmla="*/ 535895 w 4796063"/>
              <a:gd name="connsiteY7" fmla="*/ 661060 h 5505635"/>
              <a:gd name="connsiteX8" fmla="*/ 2417484 w 4796063"/>
              <a:gd name="connsiteY8" fmla="*/ 237 h 5505635"/>
              <a:gd name="connsiteX0" fmla="*/ 2417484 w 4796063"/>
              <a:gd name="connsiteY0" fmla="*/ 237 h 5505635"/>
              <a:gd name="connsiteX1" fmla="*/ 3902205 w 4796063"/>
              <a:gd name="connsiteY1" fmla="*/ 667131 h 5505635"/>
              <a:gd name="connsiteX2" fmla="*/ 4754730 w 4796063"/>
              <a:gd name="connsiteY2" fmla="*/ 1933433 h 5505635"/>
              <a:gd name="connsiteX3" fmla="*/ 4646069 w 4796063"/>
              <a:gd name="connsiteY3" fmla="*/ 4346679 h 5505635"/>
              <a:gd name="connsiteX4" fmla="*/ 3899563 w 4796063"/>
              <a:gd name="connsiteY4" fmla="*/ 5459730 h 5505635"/>
              <a:gd name="connsiteX5" fmla="*/ 1093357 w 4796063"/>
              <a:gd name="connsiteY5" fmla="*/ 4684763 h 5505635"/>
              <a:gd name="connsiteX6" fmla="*/ 35275 w 4796063"/>
              <a:gd name="connsiteY6" fmla="*/ 3261431 h 5505635"/>
              <a:gd name="connsiteX7" fmla="*/ 535895 w 4796063"/>
              <a:gd name="connsiteY7" fmla="*/ 661060 h 5505635"/>
              <a:gd name="connsiteX8" fmla="*/ 2417484 w 4796063"/>
              <a:gd name="connsiteY8" fmla="*/ 237 h 5505635"/>
              <a:gd name="connsiteX0" fmla="*/ 2486248 w 4797051"/>
              <a:gd name="connsiteY0" fmla="*/ 309 h 5382055"/>
              <a:gd name="connsiteX1" fmla="*/ 3903193 w 4797051"/>
              <a:gd name="connsiteY1" fmla="*/ 543551 h 5382055"/>
              <a:gd name="connsiteX2" fmla="*/ 4755718 w 4797051"/>
              <a:gd name="connsiteY2" fmla="*/ 1809853 h 5382055"/>
              <a:gd name="connsiteX3" fmla="*/ 4647057 w 4797051"/>
              <a:gd name="connsiteY3" fmla="*/ 4223099 h 5382055"/>
              <a:gd name="connsiteX4" fmla="*/ 3900551 w 4797051"/>
              <a:gd name="connsiteY4" fmla="*/ 5336150 h 5382055"/>
              <a:gd name="connsiteX5" fmla="*/ 1094345 w 4797051"/>
              <a:gd name="connsiteY5" fmla="*/ 4561183 h 5382055"/>
              <a:gd name="connsiteX6" fmla="*/ 36263 w 4797051"/>
              <a:gd name="connsiteY6" fmla="*/ 3137851 h 5382055"/>
              <a:gd name="connsiteX7" fmla="*/ 536883 w 4797051"/>
              <a:gd name="connsiteY7" fmla="*/ 537480 h 5382055"/>
              <a:gd name="connsiteX8" fmla="*/ 2486248 w 4797051"/>
              <a:gd name="connsiteY8" fmla="*/ 309 h 5382055"/>
              <a:gd name="connsiteX0" fmla="*/ 2478737 w 4789540"/>
              <a:gd name="connsiteY0" fmla="*/ 309 h 5382055"/>
              <a:gd name="connsiteX1" fmla="*/ 3895682 w 4789540"/>
              <a:gd name="connsiteY1" fmla="*/ 543551 h 5382055"/>
              <a:gd name="connsiteX2" fmla="*/ 4748207 w 4789540"/>
              <a:gd name="connsiteY2" fmla="*/ 1809853 h 5382055"/>
              <a:gd name="connsiteX3" fmla="*/ 4639546 w 4789540"/>
              <a:gd name="connsiteY3" fmla="*/ 4223099 h 5382055"/>
              <a:gd name="connsiteX4" fmla="*/ 3893040 w 4789540"/>
              <a:gd name="connsiteY4" fmla="*/ 5336150 h 5382055"/>
              <a:gd name="connsiteX5" fmla="*/ 1086834 w 4789540"/>
              <a:gd name="connsiteY5" fmla="*/ 4561183 h 5382055"/>
              <a:gd name="connsiteX6" fmla="*/ 28752 w 4789540"/>
              <a:gd name="connsiteY6" fmla="*/ 3137851 h 5382055"/>
              <a:gd name="connsiteX7" fmla="*/ 529372 w 4789540"/>
              <a:gd name="connsiteY7" fmla="*/ 537480 h 5382055"/>
              <a:gd name="connsiteX8" fmla="*/ 2478737 w 4789540"/>
              <a:gd name="connsiteY8" fmla="*/ 309 h 5382055"/>
              <a:gd name="connsiteX0" fmla="*/ 2478737 w 4789540"/>
              <a:gd name="connsiteY0" fmla="*/ 161 h 5381907"/>
              <a:gd name="connsiteX1" fmla="*/ 4397222 w 4789540"/>
              <a:gd name="connsiteY1" fmla="*/ 922088 h 5381907"/>
              <a:gd name="connsiteX2" fmla="*/ 4748207 w 4789540"/>
              <a:gd name="connsiteY2" fmla="*/ 1809705 h 5381907"/>
              <a:gd name="connsiteX3" fmla="*/ 4639546 w 4789540"/>
              <a:gd name="connsiteY3" fmla="*/ 4222951 h 5381907"/>
              <a:gd name="connsiteX4" fmla="*/ 3893040 w 4789540"/>
              <a:gd name="connsiteY4" fmla="*/ 5336002 h 5381907"/>
              <a:gd name="connsiteX5" fmla="*/ 1086834 w 4789540"/>
              <a:gd name="connsiteY5" fmla="*/ 4561035 h 5381907"/>
              <a:gd name="connsiteX6" fmla="*/ 28752 w 4789540"/>
              <a:gd name="connsiteY6" fmla="*/ 3137703 h 5381907"/>
              <a:gd name="connsiteX7" fmla="*/ 529372 w 4789540"/>
              <a:gd name="connsiteY7" fmla="*/ 537332 h 5381907"/>
              <a:gd name="connsiteX8" fmla="*/ 2478737 w 4789540"/>
              <a:gd name="connsiteY8" fmla="*/ 161 h 5381907"/>
              <a:gd name="connsiteX0" fmla="*/ 2478737 w 4951182"/>
              <a:gd name="connsiteY0" fmla="*/ 161 h 5381907"/>
              <a:gd name="connsiteX1" fmla="*/ 4397222 w 4951182"/>
              <a:gd name="connsiteY1" fmla="*/ 922088 h 5381907"/>
              <a:gd name="connsiteX2" fmla="*/ 4931201 w 4951182"/>
              <a:gd name="connsiteY2" fmla="*/ 2412509 h 5381907"/>
              <a:gd name="connsiteX3" fmla="*/ 4639546 w 4951182"/>
              <a:gd name="connsiteY3" fmla="*/ 4222951 h 5381907"/>
              <a:gd name="connsiteX4" fmla="*/ 3893040 w 4951182"/>
              <a:gd name="connsiteY4" fmla="*/ 5336002 h 5381907"/>
              <a:gd name="connsiteX5" fmla="*/ 1086834 w 4951182"/>
              <a:gd name="connsiteY5" fmla="*/ 4561035 h 5381907"/>
              <a:gd name="connsiteX6" fmla="*/ 28752 w 4951182"/>
              <a:gd name="connsiteY6" fmla="*/ 3137703 h 5381907"/>
              <a:gd name="connsiteX7" fmla="*/ 529372 w 4951182"/>
              <a:gd name="connsiteY7" fmla="*/ 537332 h 5381907"/>
              <a:gd name="connsiteX8" fmla="*/ 2478737 w 4951182"/>
              <a:gd name="connsiteY8" fmla="*/ 161 h 5381907"/>
              <a:gd name="connsiteX0" fmla="*/ 2478737 w 4951182"/>
              <a:gd name="connsiteY0" fmla="*/ 161 h 5381907"/>
              <a:gd name="connsiteX1" fmla="*/ 4397222 w 4951182"/>
              <a:gd name="connsiteY1" fmla="*/ 922088 h 5381907"/>
              <a:gd name="connsiteX2" fmla="*/ 4931201 w 4951182"/>
              <a:gd name="connsiteY2" fmla="*/ 2412509 h 5381907"/>
              <a:gd name="connsiteX3" fmla="*/ 4639546 w 4951182"/>
              <a:gd name="connsiteY3" fmla="*/ 4222951 h 5381907"/>
              <a:gd name="connsiteX4" fmla="*/ 3893040 w 4951182"/>
              <a:gd name="connsiteY4" fmla="*/ 5336002 h 5381907"/>
              <a:gd name="connsiteX5" fmla="*/ 1086834 w 4951182"/>
              <a:gd name="connsiteY5" fmla="*/ 4561035 h 5381907"/>
              <a:gd name="connsiteX6" fmla="*/ 28752 w 4951182"/>
              <a:gd name="connsiteY6" fmla="*/ 3137703 h 5381907"/>
              <a:gd name="connsiteX7" fmla="*/ 529372 w 4951182"/>
              <a:gd name="connsiteY7" fmla="*/ 537332 h 5381907"/>
              <a:gd name="connsiteX8" fmla="*/ 2478737 w 4951182"/>
              <a:gd name="connsiteY8" fmla="*/ 161 h 5381907"/>
              <a:gd name="connsiteX0" fmla="*/ 2478737 w 4951182"/>
              <a:gd name="connsiteY0" fmla="*/ 161 h 5381907"/>
              <a:gd name="connsiteX1" fmla="*/ 4397222 w 4951182"/>
              <a:gd name="connsiteY1" fmla="*/ 922088 h 5381907"/>
              <a:gd name="connsiteX2" fmla="*/ 4931201 w 4951182"/>
              <a:gd name="connsiteY2" fmla="*/ 2412509 h 5381907"/>
              <a:gd name="connsiteX3" fmla="*/ 4639546 w 4951182"/>
              <a:gd name="connsiteY3" fmla="*/ 4222951 h 5381907"/>
              <a:gd name="connsiteX4" fmla="*/ 3893040 w 4951182"/>
              <a:gd name="connsiteY4" fmla="*/ 5336002 h 5381907"/>
              <a:gd name="connsiteX5" fmla="*/ 1086834 w 4951182"/>
              <a:gd name="connsiteY5" fmla="*/ 4561035 h 5381907"/>
              <a:gd name="connsiteX6" fmla="*/ 28752 w 4951182"/>
              <a:gd name="connsiteY6" fmla="*/ 3137703 h 5381907"/>
              <a:gd name="connsiteX7" fmla="*/ 529372 w 4951182"/>
              <a:gd name="connsiteY7" fmla="*/ 537332 h 5381907"/>
              <a:gd name="connsiteX8" fmla="*/ 2478737 w 4951182"/>
              <a:gd name="connsiteY8" fmla="*/ 161 h 5381907"/>
              <a:gd name="connsiteX0" fmla="*/ 2478737 w 4951182"/>
              <a:gd name="connsiteY0" fmla="*/ 285 h 5382031"/>
              <a:gd name="connsiteX1" fmla="*/ 4397222 w 4951182"/>
              <a:gd name="connsiteY1" fmla="*/ 922212 h 5382031"/>
              <a:gd name="connsiteX2" fmla="*/ 4931201 w 4951182"/>
              <a:gd name="connsiteY2" fmla="*/ 2412633 h 5382031"/>
              <a:gd name="connsiteX3" fmla="*/ 4639546 w 4951182"/>
              <a:gd name="connsiteY3" fmla="*/ 4223075 h 5382031"/>
              <a:gd name="connsiteX4" fmla="*/ 3893040 w 4951182"/>
              <a:gd name="connsiteY4" fmla="*/ 5336126 h 5382031"/>
              <a:gd name="connsiteX5" fmla="*/ 1086834 w 4951182"/>
              <a:gd name="connsiteY5" fmla="*/ 4561159 h 5382031"/>
              <a:gd name="connsiteX6" fmla="*/ 28752 w 4951182"/>
              <a:gd name="connsiteY6" fmla="*/ 3137827 h 5382031"/>
              <a:gd name="connsiteX7" fmla="*/ 529372 w 4951182"/>
              <a:gd name="connsiteY7" fmla="*/ 537456 h 5382031"/>
              <a:gd name="connsiteX8" fmla="*/ 2478737 w 4951182"/>
              <a:gd name="connsiteY8" fmla="*/ 285 h 5382031"/>
              <a:gd name="connsiteX0" fmla="*/ 2478737 w 4951182"/>
              <a:gd name="connsiteY0" fmla="*/ 277 h 5382023"/>
              <a:gd name="connsiteX1" fmla="*/ 4288781 w 4951182"/>
              <a:gd name="connsiteY1" fmla="*/ 937661 h 5382023"/>
              <a:gd name="connsiteX2" fmla="*/ 4931201 w 4951182"/>
              <a:gd name="connsiteY2" fmla="*/ 2412625 h 5382023"/>
              <a:gd name="connsiteX3" fmla="*/ 4639546 w 4951182"/>
              <a:gd name="connsiteY3" fmla="*/ 4223067 h 5382023"/>
              <a:gd name="connsiteX4" fmla="*/ 3893040 w 4951182"/>
              <a:gd name="connsiteY4" fmla="*/ 5336118 h 5382023"/>
              <a:gd name="connsiteX5" fmla="*/ 1086834 w 4951182"/>
              <a:gd name="connsiteY5" fmla="*/ 4561151 h 5382023"/>
              <a:gd name="connsiteX6" fmla="*/ 28752 w 4951182"/>
              <a:gd name="connsiteY6" fmla="*/ 3137819 h 5382023"/>
              <a:gd name="connsiteX7" fmla="*/ 529372 w 4951182"/>
              <a:gd name="connsiteY7" fmla="*/ 537448 h 5382023"/>
              <a:gd name="connsiteX8" fmla="*/ 2478737 w 4951182"/>
              <a:gd name="connsiteY8" fmla="*/ 277 h 5382023"/>
              <a:gd name="connsiteX0" fmla="*/ 2478737 w 4950052"/>
              <a:gd name="connsiteY0" fmla="*/ 277 h 5250502"/>
              <a:gd name="connsiteX1" fmla="*/ 4288781 w 4950052"/>
              <a:gd name="connsiteY1" fmla="*/ 937661 h 5250502"/>
              <a:gd name="connsiteX2" fmla="*/ 4931201 w 4950052"/>
              <a:gd name="connsiteY2" fmla="*/ 2412625 h 5250502"/>
              <a:gd name="connsiteX3" fmla="*/ 4639546 w 4950052"/>
              <a:gd name="connsiteY3" fmla="*/ 4223067 h 5250502"/>
              <a:gd name="connsiteX4" fmla="*/ 4001481 w 4950052"/>
              <a:gd name="connsiteY4" fmla="*/ 5197009 h 5250502"/>
              <a:gd name="connsiteX5" fmla="*/ 1086834 w 4950052"/>
              <a:gd name="connsiteY5" fmla="*/ 4561151 h 5250502"/>
              <a:gd name="connsiteX6" fmla="*/ 28752 w 4950052"/>
              <a:gd name="connsiteY6" fmla="*/ 3137819 h 5250502"/>
              <a:gd name="connsiteX7" fmla="*/ 529372 w 4950052"/>
              <a:gd name="connsiteY7" fmla="*/ 537448 h 5250502"/>
              <a:gd name="connsiteX8" fmla="*/ 2478737 w 4950052"/>
              <a:gd name="connsiteY8" fmla="*/ 277 h 5250502"/>
              <a:gd name="connsiteX0" fmla="*/ 2478737 w 4942166"/>
              <a:gd name="connsiteY0" fmla="*/ 277 h 5250502"/>
              <a:gd name="connsiteX1" fmla="*/ 4288781 w 4942166"/>
              <a:gd name="connsiteY1" fmla="*/ 937661 h 5250502"/>
              <a:gd name="connsiteX2" fmla="*/ 4931201 w 4942166"/>
              <a:gd name="connsiteY2" fmla="*/ 2412625 h 5250502"/>
              <a:gd name="connsiteX3" fmla="*/ 4639546 w 4942166"/>
              <a:gd name="connsiteY3" fmla="*/ 4223067 h 5250502"/>
              <a:gd name="connsiteX4" fmla="*/ 4001481 w 4942166"/>
              <a:gd name="connsiteY4" fmla="*/ 5197009 h 5250502"/>
              <a:gd name="connsiteX5" fmla="*/ 1086834 w 4942166"/>
              <a:gd name="connsiteY5" fmla="*/ 4561151 h 5250502"/>
              <a:gd name="connsiteX6" fmla="*/ 28752 w 4942166"/>
              <a:gd name="connsiteY6" fmla="*/ 3137819 h 5250502"/>
              <a:gd name="connsiteX7" fmla="*/ 529372 w 4942166"/>
              <a:gd name="connsiteY7" fmla="*/ 537448 h 5250502"/>
              <a:gd name="connsiteX8" fmla="*/ 2478737 w 4942166"/>
              <a:gd name="connsiteY8" fmla="*/ 277 h 5250502"/>
              <a:gd name="connsiteX0" fmla="*/ 2478737 w 4931201"/>
              <a:gd name="connsiteY0" fmla="*/ 277 h 5250502"/>
              <a:gd name="connsiteX1" fmla="*/ 4288781 w 4931201"/>
              <a:gd name="connsiteY1" fmla="*/ 937661 h 5250502"/>
              <a:gd name="connsiteX2" fmla="*/ 4931201 w 4931201"/>
              <a:gd name="connsiteY2" fmla="*/ 2412625 h 5250502"/>
              <a:gd name="connsiteX3" fmla="*/ 4639546 w 4931201"/>
              <a:gd name="connsiteY3" fmla="*/ 4223067 h 5250502"/>
              <a:gd name="connsiteX4" fmla="*/ 4001481 w 4931201"/>
              <a:gd name="connsiteY4" fmla="*/ 5197009 h 5250502"/>
              <a:gd name="connsiteX5" fmla="*/ 1086834 w 4931201"/>
              <a:gd name="connsiteY5" fmla="*/ 4561151 h 5250502"/>
              <a:gd name="connsiteX6" fmla="*/ 28752 w 4931201"/>
              <a:gd name="connsiteY6" fmla="*/ 3137819 h 5250502"/>
              <a:gd name="connsiteX7" fmla="*/ 529372 w 4931201"/>
              <a:gd name="connsiteY7" fmla="*/ 537448 h 5250502"/>
              <a:gd name="connsiteX8" fmla="*/ 2478737 w 4931201"/>
              <a:gd name="connsiteY8" fmla="*/ 277 h 5250502"/>
              <a:gd name="connsiteX0" fmla="*/ 2478737 w 4859887"/>
              <a:gd name="connsiteY0" fmla="*/ 277 h 5250502"/>
              <a:gd name="connsiteX1" fmla="*/ 4288781 w 4859887"/>
              <a:gd name="connsiteY1" fmla="*/ 937661 h 5250502"/>
              <a:gd name="connsiteX2" fmla="*/ 4859887 w 4859887"/>
              <a:gd name="connsiteY2" fmla="*/ 2384279 h 5250502"/>
              <a:gd name="connsiteX3" fmla="*/ 4639546 w 4859887"/>
              <a:gd name="connsiteY3" fmla="*/ 4223067 h 5250502"/>
              <a:gd name="connsiteX4" fmla="*/ 4001481 w 4859887"/>
              <a:gd name="connsiteY4" fmla="*/ 5197009 h 5250502"/>
              <a:gd name="connsiteX5" fmla="*/ 1086834 w 4859887"/>
              <a:gd name="connsiteY5" fmla="*/ 4561151 h 5250502"/>
              <a:gd name="connsiteX6" fmla="*/ 28752 w 4859887"/>
              <a:gd name="connsiteY6" fmla="*/ 3137819 h 5250502"/>
              <a:gd name="connsiteX7" fmla="*/ 529372 w 4859887"/>
              <a:gd name="connsiteY7" fmla="*/ 537448 h 5250502"/>
              <a:gd name="connsiteX8" fmla="*/ 2478737 w 4859887"/>
              <a:gd name="connsiteY8" fmla="*/ 277 h 5250502"/>
              <a:gd name="connsiteX0" fmla="*/ 2478737 w 4859887"/>
              <a:gd name="connsiteY0" fmla="*/ 238 h 5250463"/>
              <a:gd name="connsiteX1" fmla="*/ 4171860 w 4859887"/>
              <a:gd name="connsiteY1" fmla="*/ 1012257 h 5250463"/>
              <a:gd name="connsiteX2" fmla="*/ 4859887 w 4859887"/>
              <a:gd name="connsiteY2" fmla="*/ 2384240 h 5250463"/>
              <a:gd name="connsiteX3" fmla="*/ 4639546 w 4859887"/>
              <a:gd name="connsiteY3" fmla="*/ 4223028 h 5250463"/>
              <a:gd name="connsiteX4" fmla="*/ 4001481 w 4859887"/>
              <a:gd name="connsiteY4" fmla="*/ 5196970 h 5250463"/>
              <a:gd name="connsiteX5" fmla="*/ 1086834 w 4859887"/>
              <a:gd name="connsiteY5" fmla="*/ 4561112 h 5250463"/>
              <a:gd name="connsiteX6" fmla="*/ 28752 w 4859887"/>
              <a:gd name="connsiteY6" fmla="*/ 3137780 h 5250463"/>
              <a:gd name="connsiteX7" fmla="*/ 529372 w 4859887"/>
              <a:gd name="connsiteY7" fmla="*/ 537409 h 5250463"/>
              <a:gd name="connsiteX8" fmla="*/ 2478737 w 4859887"/>
              <a:gd name="connsiteY8" fmla="*/ 238 h 5250463"/>
              <a:gd name="connsiteX0" fmla="*/ 2379364 w 4865880"/>
              <a:gd name="connsiteY0" fmla="*/ 266 h 5193853"/>
              <a:gd name="connsiteX1" fmla="*/ 4177853 w 4865880"/>
              <a:gd name="connsiteY1" fmla="*/ 955647 h 5193853"/>
              <a:gd name="connsiteX2" fmla="*/ 4865880 w 4865880"/>
              <a:gd name="connsiteY2" fmla="*/ 2327630 h 5193853"/>
              <a:gd name="connsiteX3" fmla="*/ 4645539 w 4865880"/>
              <a:gd name="connsiteY3" fmla="*/ 4166418 h 5193853"/>
              <a:gd name="connsiteX4" fmla="*/ 4007474 w 4865880"/>
              <a:gd name="connsiteY4" fmla="*/ 5140360 h 5193853"/>
              <a:gd name="connsiteX5" fmla="*/ 1092827 w 4865880"/>
              <a:gd name="connsiteY5" fmla="*/ 4504502 h 5193853"/>
              <a:gd name="connsiteX6" fmla="*/ 34745 w 4865880"/>
              <a:gd name="connsiteY6" fmla="*/ 3081170 h 5193853"/>
              <a:gd name="connsiteX7" fmla="*/ 535365 w 4865880"/>
              <a:gd name="connsiteY7" fmla="*/ 480799 h 5193853"/>
              <a:gd name="connsiteX8" fmla="*/ 2379364 w 4865880"/>
              <a:gd name="connsiteY8" fmla="*/ 266 h 5193853"/>
              <a:gd name="connsiteX0" fmla="*/ 2374524 w 4861040"/>
              <a:gd name="connsiteY0" fmla="*/ 266 h 5193853"/>
              <a:gd name="connsiteX1" fmla="*/ 4173013 w 4861040"/>
              <a:gd name="connsiteY1" fmla="*/ 955647 h 5193853"/>
              <a:gd name="connsiteX2" fmla="*/ 4861040 w 4861040"/>
              <a:gd name="connsiteY2" fmla="*/ 2327630 h 5193853"/>
              <a:gd name="connsiteX3" fmla="*/ 4640699 w 4861040"/>
              <a:gd name="connsiteY3" fmla="*/ 4166418 h 5193853"/>
              <a:gd name="connsiteX4" fmla="*/ 4002634 w 4861040"/>
              <a:gd name="connsiteY4" fmla="*/ 5140360 h 5193853"/>
              <a:gd name="connsiteX5" fmla="*/ 1087987 w 4861040"/>
              <a:gd name="connsiteY5" fmla="*/ 4504502 h 5193853"/>
              <a:gd name="connsiteX6" fmla="*/ 29905 w 4861040"/>
              <a:gd name="connsiteY6" fmla="*/ 3081170 h 5193853"/>
              <a:gd name="connsiteX7" fmla="*/ 530525 w 4861040"/>
              <a:gd name="connsiteY7" fmla="*/ 480799 h 5193853"/>
              <a:gd name="connsiteX8" fmla="*/ 2374524 w 4861040"/>
              <a:gd name="connsiteY8" fmla="*/ 266 h 5193853"/>
              <a:gd name="connsiteX0" fmla="*/ 2374524 w 4861040"/>
              <a:gd name="connsiteY0" fmla="*/ 266 h 5198945"/>
              <a:gd name="connsiteX1" fmla="*/ 4173013 w 4861040"/>
              <a:gd name="connsiteY1" fmla="*/ 955647 h 5198945"/>
              <a:gd name="connsiteX2" fmla="*/ 4861040 w 4861040"/>
              <a:gd name="connsiteY2" fmla="*/ 2327630 h 5198945"/>
              <a:gd name="connsiteX3" fmla="*/ 4640699 w 4861040"/>
              <a:gd name="connsiteY3" fmla="*/ 4166418 h 5198945"/>
              <a:gd name="connsiteX4" fmla="*/ 4002634 w 4861040"/>
              <a:gd name="connsiteY4" fmla="*/ 5140360 h 5198945"/>
              <a:gd name="connsiteX5" fmla="*/ 971544 w 4861040"/>
              <a:gd name="connsiteY5" fmla="*/ 4566776 h 5198945"/>
              <a:gd name="connsiteX6" fmla="*/ 29905 w 4861040"/>
              <a:gd name="connsiteY6" fmla="*/ 3081170 h 5198945"/>
              <a:gd name="connsiteX7" fmla="*/ 530525 w 4861040"/>
              <a:gd name="connsiteY7" fmla="*/ 480799 h 5198945"/>
              <a:gd name="connsiteX8" fmla="*/ 2374524 w 4861040"/>
              <a:gd name="connsiteY8" fmla="*/ 266 h 5198945"/>
              <a:gd name="connsiteX0" fmla="*/ 2374524 w 4861040"/>
              <a:gd name="connsiteY0" fmla="*/ 266 h 5413195"/>
              <a:gd name="connsiteX1" fmla="*/ 4173013 w 4861040"/>
              <a:gd name="connsiteY1" fmla="*/ 955647 h 5413195"/>
              <a:gd name="connsiteX2" fmla="*/ 4861040 w 4861040"/>
              <a:gd name="connsiteY2" fmla="*/ 2327630 h 5413195"/>
              <a:gd name="connsiteX3" fmla="*/ 4640699 w 4861040"/>
              <a:gd name="connsiteY3" fmla="*/ 4166418 h 5413195"/>
              <a:gd name="connsiteX4" fmla="*/ 3849039 w 4861040"/>
              <a:gd name="connsiteY4" fmla="*/ 5367963 h 5413195"/>
              <a:gd name="connsiteX5" fmla="*/ 971544 w 4861040"/>
              <a:gd name="connsiteY5" fmla="*/ 4566776 h 5413195"/>
              <a:gd name="connsiteX6" fmla="*/ 29905 w 4861040"/>
              <a:gd name="connsiteY6" fmla="*/ 3081170 h 5413195"/>
              <a:gd name="connsiteX7" fmla="*/ 530525 w 4861040"/>
              <a:gd name="connsiteY7" fmla="*/ 480799 h 5413195"/>
              <a:gd name="connsiteX8" fmla="*/ 2374524 w 4861040"/>
              <a:gd name="connsiteY8" fmla="*/ 266 h 5413195"/>
              <a:gd name="connsiteX0" fmla="*/ 2374524 w 4861040"/>
              <a:gd name="connsiteY0" fmla="*/ 266 h 5413195"/>
              <a:gd name="connsiteX1" fmla="*/ 4173013 w 4861040"/>
              <a:gd name="connsiteY1" fmla="*/ 955647 h 5413195"/>
              <a:gd name="connsiteX2" fmla="*/ 4861040 w 4861040"/>
              <a:gd name="connsiteY2" fmla="*/ 2327630 h 5413195"/>
              <a:gd name="connsiteX3" fmla="*/ 4522787 w 4861040"/>
              <a:gd name="connsiteY3" fmla="*/ 4172888 h 5413195"/>
              <a:gd name="connsiteX4" fmla="*/ 3849039 w 4861040"/>
              <a:gd name="connsiteY4" fmla="*/ 5367963 h 5413195"/>
              <a:gd name="connsiteX5" fmla="*/ 971544 w 4861040"/>
              <a:gd name="connsiteY5" fmla="*/ 4566776 h 5413195"/>
              <a:gd name="connsiteX6" fmla="*/ 29905 w 4861040"/>
              <a:gd name="connsiteY6" fmla="*/ 3081170 h 5413195"/>
              <a:gd name="connsiteX7" fmla="*/ 530525 w 4861040"/>
              <a:gd name="connsiteY7" fmla="*/ 480799 h 5413195"/>
              <a:gd name="connsiteX8" fmla="*/ 2374524 w 4861040"/>
              <a:gd name="connsiteY8" fmla="*/ 266 h 5413195"/>
              <a:gd name="connsiteX0" fmla="*/ 2374524 w 4861040"/>
              <a:gd name="connsiteY0" fmla="*/ 266 h 5392378"/>
              <a:gd name="connsiteX1" fmla="*/ 4173013 w 4861040"/>
              <a:gd name="connsiteY1" fmla="*/ 955647 h 5392378"/>
              <a:gd name="connsiteX2" fmla="*/ 4861040 w 4861040"/>
              <a:gd name="connsiteY2" fmla="*/ 2327630 h 5392378"/>
              <a:gd name="connsiteX3" fmla="*/ 4522787 w 4861040"/>
              <a:gd name="connsiteY3" fmla="*/ 4172888 h 5392378"/>
              <a:gd name="connsiteX4" fmla="*/ 3849039 w 4861040"/>
              <a:gd name="connsiteY4" fmla="*/ 5367963 h 5392378"/>
              <a:gd name="connsiteX5" fmla="*/ 971544 w 4861040"/>
              <a:gd name="connsiteY5" fmla="*/ 4566776 h 5392378"/>
              <a:gd name="connsiteX6" fmla="*/ 29905 w 4861040"/>
              <a:gd name="connsiteY6" fmla="*/ 3081170 h 5392378"/>
              <a:gd name="connsiteX7" fmla="*/ 530525 w 4861040"/>
              <a:gd name="connsiteY7" fmla="*/ 480799 h 5392378"/>
              <a:gd name="connsiteX8" fmla="*/ 2374524 w 4861040"/>
              <a:gd name="connsiteY8" fmla="*/ 266 h 5392378"/>
              <a:gd name="connsiteX0" fmla="*/ 2374524 w 4861040"/>
              <a:gd name="connsiteY0" fmla="*/ 266 h 5391869"/>
              <a:gd name="connsiteX1" fmla="*/ 4173013 w 4861040"/>
              <a:gd name="connsiteY1" fmla="*/ 955647 h 5391869"/>
              <a:gd name="connsiteX2" fmla="*/ 4861040 w 4861040"/>
              <a:gd name="connsiteY2" fmla="*/ 2327630 h 5391869"/>
              <a:gd name="connsiteX3" fmla="*/ 4522787 w 4861040"/>
              <a:gd name="connsiteY3" fmla="*/ 4172888 h 5391869"/>
              <a:gd name="connsiteX4" fmla="*/ 3849039 w 4861040"/>
              <a:gd name="connsiteY4" fmla="*/ 5367963 h 5391869"/>
              <a:gd name="connsiteX5" fmla="*/ 971544 w 4861040"/>
              <a:gd name="connsiteY5" fmla="*/ 4566776 h 5391869"/>
              <a:gd name="connsiteX6" fmla="*/ 29905 w 4861040"/>
              <a:gd name="connsiteY6" fmla="*/ 3081170 h 5391869"/>
              <a:gd name="connsiteX7" fmla="*/ 530525 w 4861040"/>
              <a:gd name="connsiteY7" fmla="*/ 480799 h 5391869"/>
              <a:gd name="connsiteX8" fmla="*/ 2374524 w 4861040"/>
              <a:gd name="connsiteY8" fmla="*/ 266 h 5391869"/>
              <a:gd name="connsiteX0" fmla="*/ 2374524 w 4861040"/>
              <a:gd name="connsiteY0" fmla="*/ 266 h 5390924"/>
              <a:gd name="connsiteX1" fmla="*/ 4173013 w 4861040"/>
              <a:gd name="connsiteY1" fmla="*/ 955647 h 5390924"/>
              <a:gd name="connsiteX2" fmla="*/ 4861040 w 4861040"/>
              <a:gd name="connsiteY2" fmla="*/ 2327630 h 5390924"/>
              <a:gd name="connsiteX3" fmla="*/ 4522787 w 4861040"/>
              <a:gd name="connsiteY3" fmla="*/ 4172888 h 5390924"/>
              <a:gd name="connsiteX4" fmla="*/ 3849039 w 4861040"/>
              <a:gd name="connsiteY4" fmla="*/ 5367963 h 5390924"/>
              <a:gd name="connsiteX5" fmla="*/ 960009 w 4861040"/>
              <a:gd name="connsiteY5" fmla="*/ 4537301 h 5390924"/>
              <a:gd name="connsiteX6" fmla="*/ 29905 w 4861040"/>
              <a:gd name="connsiteY6" fmla="*/ 3081170 h 5390924"/>
              <a:gd name="connsiteX7" fmla="*/ 530525 w 4861040"/>
              <a:gd name="connsiteY7" fmla="*/ 480799 h 5390924"/>
              <a:gd name="connsiteX8" fmla="*/ 2374524 w 4861040"/>
              <a:gd name="connsiteY8" fmla="*/ 266 h 5390924"/>
              <a:gd name="connsiteX0" fmla="*/ 2374524 w 4861040"/>
              <a:gd name="connsiteY0" fmla="*/ 266 h 5390924"/>
              <a:gd name="connsiteX1" fmla="*/ 4173013 w 4861040"/>
              <a:gd name="connsiteY1" fmla="*/ 955647 h 5390924"/>
              <a:gd name="connsiteX2" fmla="*/ 4861040 w 4861040"/>
              <a:gd name="connsiteY2" fmla="*/ 2327630 h 5390924"/>
              <a:gd name="connsiteX3" fmla="*/ 4522787 w 4861040"/>
              <a:gd name="connsiteY3" fmla="*/ 4172888 h 5390924"/>
              <a:gd name="connsiteX4" fmla="*/ 3849039 w 4861040"/>
              <a:gd name="connsiteY4" fmla="*/ 5367963 h 5390924"/>
              <a:gd name="connsiteX5" fmla="*/ 960009 w 4861040"/>
              <a:gd name="connsiteY5" fmla="*/ 4537301 h 5390924"/>
              <a:gd name="connsiteX6" fmla="*/ 29905 w 4861040"/>
              <a:gd name="connsiteY6" fmla="*/ 3081170 h 5390924"/>
              <a:gd name="connsiteX7" fmla="*/ 530525 w 4861040"/>
              <a:gd name="connsiteY7" fmla="*/ 480799 h 5390924"/>
              <a:gd name="connsiteX8" fmla="*/ 2374524 w 4861040"/>
              <a:gd name="connsiteY8" fmla="*/ 266 h 5390924"/>
              <a:gd name="connsiteX0" fmla="*/ 2374524 w 4861040"/>
              <a:gd name="connsiteY0" fmla="*/ 266 h 5390924"/>
              <a:gd name="connsiteX1" fmla="*/ 4173013 w 4861040"/>
              <a:gd name="connsiteY1" fmla="*/ 955647 h 5390924"/>
              <a:gd name="connsiteX2" fmla="*/ 4861040 w 4861040"/>
              <a:gd name="connsiteY2" fmla="*/ 2327630 h 5390924"/>
              <a:gd name="connsiteX3" fmla="*/ 4522787 w 4861040"/>
              <a:gd name="connsiteY3" fmla="*/ 4172888 h 5390924"/>
              <a:gd name="connsiteX4" fmla="*/ 3849039 w 4861040"/>
              <a:gd name="connsiteY4" fmla="*/ 5367963 h 5390924"/>
              <a:gd name="connsiteX5" fmla="*/ 960009 w 4861040"/>
              <a:gd name="connsiteY5" fmla="*/ 4537301 h 5390924"/>
              <a:gd name="connsiteX6" fmla="*/ 29905 w 4861040"/>
              <a:gd name="connsiteY6" fmla="*/ 3081170 h 5390924"/>
              <a:gd name="connsiteX7" fmla="*/ 530525 w 4861040"/>
              <a:gd name="connsiteY7" fmla="*/ 480799 h 5390924"/>
              <a:gd name="connsiteX8" fmla="*/ 2374524 w 4861040"/>
              <a:gd name="connsiteY8" fmla="*/ 266 h 5390924"/>
              <a:gd name="connsiteX0" fmla="*/ 2374524 w 4861040"/>
              <a:gd name="connsiteY0" fmla="*/ 266 h 5321484"/>
              <a:gd name="connsiteX1" fmla="*/ 4173013 w 4861040"/>
              <a:gd name="connsiteY1" fmla="*/ 955647 h 5321484"/>
              <a:gd name="connsiteX2" fmla="*/ 4861040 w 4861040"/>
              <a:gd name="connsiteY2" fmla="*/ 2327630 h 5321484"/>
              <a:gd name="connsiteX3" fmla="*/ 4522787 w 4861040"/>
              <a:gd name="connsiteY3" fmla="*/ 4172888 h 5321484"/>
              <a:gd name="connsiteX4" fmla="*/ 3636931 w 4861040"/>
              <a:gd name="connsiteY4" fmla="*/ 5295944 h 5321484"/>
              <a:gd name="connsiteX5" fmla="*/ 960009 w 4861040"/>
              <a:gd name="connsiteY5" fmla="*/ 4537301 h 5321484"/>
              <a:gd name="connsiteX6" fmla="*/ 29905 w 4861040"/>
              <a:gd name="connsiteY6" fmla="*/ 3081170 h 5321484"/>
              <a:gd name="connsiteX7" fmla="*/ 530525 w 4861040"/>
              <a:gd name="connsiteY7" fmla="*/ 480799 h 5321484"/>
              <a:gd name="connsiteX8" fmla="*/ 2374524 w 4861040"/>
              <a:gd name="connsiteY8" fmla="*/ 266 h 5321484"/>
              <a:gd name="connsiteX0" fmla="*/ 2374524 w 4861040"/>
              <a:gd name="connsiteY0" fmla="*/ 266 h 5278339"/>
              <a:gd name="connsiteX1" fmla="*/ 4173013 w 4861040"/>
              <a:gd name="connsiteY1" fmla="*/ 955647 h 5278339"/>
              <a:gd name="connsiteX2" fmla="*/ 4861040 w 4861040"/>
              <a:gd name="connsiteY2" fmla="*/ 2327630 h 5278339"/>
              <a:gd name="connsiteX3" fmla="*/ 4522787 w 4861040"/>
              <a:gd name="connsiteY3" fmla="*/ 4172888 h 5278339"/>
              <a:gd name="connsiteX4" fmla="*/ 3528378 w 4861040"/>
              <a:gd name="connsiteY4" fmla="*/ 5251295 h 5278339"/>
              <a:gd name="connsiteX5" fmla="*/ 960009 w 4861040"/>
              <a:gd name="connsiteY5" fmla="*/ 4537301 h 5278339"/>
              <a:gd name="connsiteX6" fmla="*/ 29905 w 4861040"/>
              <a:gd name="connsiteY6" fmla="*/ 3081170 h 5278339"/>
              <a:gd name="connsiteX7" fmla="*/ 530525 w 4861040"/>
              <a:gd name="connsiteY7" fmla="*/ 480799 h 5278339"/>
              <a:gd name="connsiteX8" fmla="*/ 2374524 w 4861040"/>
              <a:gd name="connsiteY8" fmla="*/ 266 h 5278339"/>
              <a:gd name="connsiteX0" fmla="*/ 2374524 w 4861040"/>
              <a:gd name="connsiteY0" fmla="*/ 266 h 5278339"/>
              <a:gd name="connsiteX1" fmla="*/ 4173013 w 4861040"/>
              <a:gd name="connsiteY1" fmla="*/ 955647 h 5278339"/>
              <a:gd name="connsiteX2" fmla="*/ 4861040 w 4861040"/>
              <a:gd name="connsiteY2" fmla="*/ 2327630 h 5278339"/>
              <a:gd name="connsiteX3" fmla="*/ 4410826 w 4861040"/>
              <a:gd name="connsiteY3" fmla="*/ 4237100 h 5278339"/>
              <a:gd name="connsiteX4" fmla="*/ 3528378 w 4861040"/>
              <a:gd name="connsiteY4" fmla="*/ 5251295 h 5278339"/>
              <a:gd name="connsiteX5" fmla="*/ 960009 w 4861040"/>
              <a:gd name="connsiteY5" fmla="*/ 4537301 h 5278339"/>
              <a:gd name="connsiteX6" fmla="*/ 29905 w 4861040"/>
              <a:gd name="connsiteY6" fmla="*/ 3081170 h 5278339"/>
              <a:gd name="connsiteX7" fmla="*/ 530525 w 4861040"/>
              <a:gd name="connsiteY7" fmla="*/ 480799 h 5278339"/>
              <a:gd name="connsiteX8" fmla="*/ 2374524 w 4861040"/>
              <a:gd name="connsiteY8" fmla="*/ 266 h 5278339"/>
              <a:gd name="connsiteX0" fmla="*/ 2500038 w 4986554"/>
              <a:gd name="connsiteY0" fmla="*/ 266 h 5278184"/>
              <a:gd name="connsiteX1" fmla="*/ 4298527 w 4986554"/>
              <a:gd name="connsiteY1" fmla="*/ 955647 h 5278184"/>
              <a:gd name="connsiteX2" fmla="*/ 4986554 w 4986554"/>
              <a:gd name="connsiteY2" fmla="*/ 2327630 h 5278184"/>
              <a:gd name="connsiteX3" fmla="*/ 4536340 w 4986554"/>
              <a:gd name="connsiteY3" fmla="*/ 4237100 h 5278184"/>
              <a:gd name="connsiteX4" fmla="*/ 3653892 w 4986554"/>
              <a:gd name="connsiteY4" fmla="*/ 5251295 h 5278184"/>
              <a:gd name="connsiteX5" fmla="*/ 1085523 w 4986554"/>
              <a:gd name="connsiteY5" fmla="*/ 4537301 h 5278184"/>
              <a:gd name="connsiteX6" fmla="*/ 27024 w 4986554"/>
              <a:gd name="connsiteY6" fmla="*/ 3104378 h 5278184"/>
              <a:gd name="connsiteX7" fmla="*/ 656039 w 4986554"/>
              <a:gd name="connsiteY7" fmla="*/ 480799 h 5278184"/>
              <a:gd name="connsiteX8" fmla="*/ 2500038 w 4986554"/>
              <a:gd name="connsiteY8" fmla="*/ 266 h 5278184"/>
              <a:gd name="connsiteX0" fmla="*/ 2500038 w 4986554"/>
              <a:gd name="connsiteY0" fmla="*/ 266 h 5278184"/>
              <a:gd name="connsiteX1" fmla="*/ 4298527 w 4986554"/>
              <a:gd name="connsiteY1" fmla="*/ 955647 h 5278184"/>
              <a:gd name="connsiteX2" fmla="*/ 4986554 w 4986554"/>
              <a:gd name="connsiteY2" fmla="*/ 2327630 h 5278184"/>
              <a:gd name="connsiteX3" fmla="*/ 4536340 w 4986554"/>
              <a:gd name="connsiteY3" fmla="*/ 4237100 h 5278184"/>
              <a:gd name="connsiteX4" fmla="*/ 3653892 w 4986554"/>
              <a:gd name="connsiteY4" fmla="*/ 5251295 h 5278184"/>
              <a:gd name="connsiteX5" fmla="*/ 1085523 w 4986554"/>
              <a:gd name="connsiteY5" fmla="*/ 4537301 h 5278184"/>
              <a:gd name="connsiteX6" fmla="*/ 27024 w 4986554"/>
              <a:gd name="connsiteY6" fmla="*/ 3104378 h 5278184"/>
              <a:gd name="connsiteX7" fmla="*/ 656039 w 4986554"/>
              <a:gd name="connsiteY7" fmla="*/ 480799 h 5278184"/>
              <a:gd name="connsiteX8" fmla="*/ 2500038 w 4986554"/>
              <a:gd name="connsiteY8" fmla="*/ 266 h 5278184"/>
              <a:gd name="connsiteX0" fmla="*/ 2500038 w 4986554"/>
              <a:gd name="connsiteY0" fmla="*/ 266 h 5276010"/>
              <a:gd name="connsiteX1" fmla="*/ 4298527 w 4986554"/>
              <a:gd name="connsiteY1" fmla="*/ 955647 h 5276010"/>
              <a:gd name="connsiteX2" fmla="*/ 4986554 w 4986554"/>
              <a:gd name="connsiteY2" fmla="*/ 2327630 h 5276010"/>
              <a:gd name="connsiteX3" fmla="*/ 4536340 w 4986554"/>
              <a:gd name="connsiteY3" fmla="*/ 4237100 h 5276010"/>
              <a:gd name="connsiteX4" fmla="*/ 3653892 w 4986554"/>
              <a:gd name="connsiteY4" fmla="*/ 5251295 h 5276010"/>
              <a:gd name="connsiteX5" fmla="*/ 1085523 w 4986554"/>
              <a:gd name="connsiteY5" fmla="*/ 4537301 h 5276010"/>
              <a:gd name="connsiteX6" fmla="*/ 27024 w 4986554"/>
              <a:gd name="connsiteY6" fmla="*/ 3104378 h 5276010"/>
              <a:gd name="connsiteX7" fmla="*/ 656039 w 4986554"/>
              <a:gd name="connsiteY7" fmla="*/ 480799 h 5276010"/>
              <a:gd name="connsiteX8" fmla="*/ 2500038 w 4986554"/>
              <a:gd name="connsiteY8" fmla="*/ 266 h 5276010"/>
              <a:gd name="connsiteX0" fmla="*/ 2500038 w 4986554"/>
              <a:gd name="connsiteY0" fmla="*/ 266 h 5289230"/>
              <a:gd name="connsiteX1" fmla="*/ 4298527 w 4986554"/>
              <a:gd name="connsiteY1" fmla="*/ 955647 h 5289230"/>
              <a:gd name="connsiteX2" fmla="*/ 4986554 w 4986554"/>
              <a:gd name="connsiteY2" fmla="*/ 2327630 h 5289230"/>
              <a:gd name="connsiteX3" fmla="*/ 4536340 w 4986554"/>
              <a:gd name="connsiteY3" fmla="*/ 4237100 h 5289230"/>
              <a:gd name="connsiteX4" fmla="*/ 3653892 w 4986554"/>
              <a:gd name="connsiteY4" fmla="*/ 5251295 h 5289230"/>
              <a:gd name="connsiteX5" fmla="*/ 1248739 w 4986554"/>
              <a:gd name="connsiteY5" fmla="*/ 4781649 h 5289230"/>
              <a:gd name="connsiteX6" fmla="*/ 27024 w 4986554"/>
              <a:gd name="connsiteY6" fmla="*/ 3104378 h 5289230"/>
              <a:gd name="connsiteX7" fmla="*/ 656039 w 4986554"/>
              <a:gd name="connsiteY7" fmla="*/ 480799 h 5289230"/>
              <a:gd name="connsiteX8" fmla="*/ 2500038 w 4986554"/>
              <a:gd name="connsiteY8" fmla="*/ 266 h 5289230"/>
              <a:gd name="connsiteX0" fmla="*/ 2500038 w 4986554"/>
              <a:gd name="connsiteY0" fmla="*/ 266 h 5076378"/>
              <a:gd name="connsiteX1" fmla="*/ 4298527 w 4986554"/>
              <a:gd name="connsiteY1" fmla="*/ 955647 h 5076378"/>
              <a:gd name="connsiteX2" fmla="*/ 4986554 w 4986554"/>
              <a:gd name="connsiteY2" fmla="*/ 2327630 h 5076378"/>
              <a:gd name="connsiteX3" fmla="*/ 4536340 w 4986554"/>
              <a:gd name="connsiteY3" fmla="*/ 4237100 h 5076378"/>
              <a:gd name="connsiteX4" fmla="*/ 3407551 w 4986554"/>
              <a:gd name="connsiteY4" fmla="*/ 4994899 h 5076378"/>
              <a:gd name="connsiteX5" fmla="*/ 1248739 w 4986554"/>
              <a:gd name="connsiteY5" fmla="*/ 4781649 h 5076378"/>
              <a:gd name="connsiteX6" fmla="*/ 27024 w 4986554"/>
              <a:gd name="connsiteY6" fmla="*/ 3104378 h 5076378"/>
              <a:gd name="connsiteX7" fmla="*/ 656039 w 4986554"/>
              <a:gd name="connsiteY7" fmla="*/ 480799 h 5076378"/>
              <a:gd name="connsiteX8" fmla="*/ 2500038 w 4986554"/>
              <a:gd name="connsiteY8" fmla="*/ 266 h 5076378"/>
              <a:gd name="connsiteX0" fmla="*/ 2500038 w 4986554"/>
              <a:gd name="connsiteY0" fmla="*/ 266 h 5135416"/>
              <a:gd name="connsiteX1" fmla="*/ 4298527 w 4986554"/>
              <a:gd name="connsiteY1" fmla="*/ 955647 h 5135416"/>
              <a:gd name="connsiteX2" fmla="*/ 4986554 w 4986554"/>
              <a:gd name="connsiteY2" fmla="*/ 2327630 h 5135416"/>
              <a:gd name="connsiteX3" fmla="*/ 4536340 w 4986554"/>
              <a:gd name="connsiteY3" fmla="*/ 4237100 h 5135416"/>
              <a:gd name="connsiteX4" fmla="*/ 3328468 w 4986554"/>
              <a:gd name="connsiteY4" fmla="*/ 5069864 h 5135416"/>
              <a:gd name="connsiteX5" fmla="*/ 1248739 w 4986554"/>
              <a:gd name="connsiteY5" fmla="*/ 4781649 h 5135416"/>
              <a:gd name="connsiteX6" fmla="*/ 27024 w 4986554"/>
              <a:gd name="connsiteY6" fmla="*/ 3104378 h 5135416"/>
              <a:gd name="connsiteX7" fmla="*/ 656039 w 4986554"/>
              <a:gd name="connsiteY7" fmla="*/ 480799 h 5135416"/>
              <a:gd name="connsiteX8" fmla="*/ 2500038 w 4986554"/>
              <a:gd name="connsiteY8" fmla="*/ 266 h 5135416"/>
              <a:gd name="connsiteX0" fmla="*/ 2500038 w 4986554"/>
              <a:gd name="connsiteY0" fmla="*/ 266 h 5135416"/>
              <a:gd name="connsiteX1" fmla="*/ 4298527 w 4986554"/>
              <a:gd name="connsiteY1" fmla="*/ 955647 h 5135416"/>
              <a:gd name="connsiteX2" fmla="*/ 4986554 w 4986554"/>
              <a:gd name="connsiteY2" fmla="*/ 2327630 h 5135416"/>
              <a:gd name="connsiteX3" fmla="*/ 4427393 w 4986554"/>
              <a:gd name="connsiteY3" fmla="*/ 4199661 h 5135416"/>
              <a:gd name="connsiteX4" fmla="*/ 3328468 w 4986554"/>
              <a:gd name="connsiteY4" fmla="*/ 5069864 h 5135416"/>
              <a:gd name="connsiteX5" fmla="*/ 1248739 w 4986554"/>
              <a:gd name="connsiteY5" fmla="*/ 4781649 h 5135416"/>
              <a:gd name="connsiteX6" fmla="*/ 27024 w 4986554"/>
              <a:gd name="connsiteY6" fmla="*/ 3104378 h 5135416"/>
              <a:gd name="connsiteX7" fmla="*/ 656039 w 4986554"/>
              <a:gd name="connsiteY7" fmla="*/ 480799 h 5135416"/>
              <a:gd name="connsiteX8" fmla="*/ 2500038 w 4986554"/>
              <a:gd name="connsiteY8" fmla="*/ 266 h 5135416"/>
              <a:gd name="connsiteX0" fmla="*/ 2500038 w 4986554"/>
              <a:gd name="connsiteY0" fmla="*/ 431 h 5135581"/>
              <a:gd name="connsiteX1" fmla="*/ 4330866 w 4986554"/>
              <a:gd name="connsiteY1" fmla="*/ 771152 h 5135581"/>
              <a:gd name="connsiteX2" fmla="*/ 4986554 w 4986554"/>
              <a:gd name="connsiteY2" fmla="*/ 2327795 h 5135581"/>
              <a:gd name="connsiteX3" fmla="*/ 4427393 w 4986554"/>
              <a:gd name="connsiteY3" fmla="*/ 4199826 h 5135581"/>
              <a:gd name="connsiteX4" fmla="*/ 3328468 w 4986554"/>
              <a:gd name="connsiteY4" fmla="*/ 5070029 h 5135581"/>
              <a:gd name="connsiteX5" fmla="*/ 1248739 w 4986554"/>
              <a:gd name="connsiteY5" fmla="*/ 4781814 h 5135581"/>
              <a:gd name="connsiteX6" fmla="*/ 27024 w 4986554"/>
              <a:gd name="connsiteY6" fmla="*/ 3104543 h 5135581"/>
              <a:gd name="connsiteX7" fmla="*/ 656039 w 4986554"/>
              <a:gd name="connsiteY7" fmla="*/ 480964 h 5135581"/>
              <a:gd name="connsiteX8" fmla="*/ 2500038 w 4986554"/>
              <a:gd name="connsiteY8" fmla="*/ 431 h 5135581"/>
              <a:gd name="connsiteX0" fmla="*/ 2486734 w 4986438"/>
              <a:gd name="connsiteY0" fmla="*/ 292 h 5276163"/>
              <a:gd name="connsiteX1" fmla="*/ 4330750 w 4986438"/>
              <a:gd name="connsiteY1" fmla="*/ 911734 h 5276163"/>
              <a:gd name="connsiteX2" fmla="*/ 4986438 w 4986438"/>
              <a:gd name="connsiteY2" fmla="*/ 2468377 h 5276163"/>
              <a:gd name="connsiteX3" fmla="*/ 4427277 w 4986438"/>
              <a:gd name="connsiteY3" fmla="*/ 4340408 h 5276163"/>
              <a:gd name="connsiteX4" fmla="*/ 3328352 w 4986438"/>
              <a:gd name="connsiteY4" fmla="*/ 5210611 h 5276163"/>
              <a:gd name="connsiteX5" fmla="*/ 1248623 w 4986438"/>
              <a:gd name="connsiteY5" fmla="*/ 4922396 h 5276163"/>
              <a:gd name="connsiteX6" fmla="*/ 26908 w 4986438"/>
              <a:gd name="connsiteY6" fmla="*/ 3245125 h 5276163"/>
              <a:gd name="connsiteX7" fmla="*/ 655923 w 4986438"/>
              <a:gd name="connsiteY7" fmla="*/ 621546 h 5276163"/>
              <a:gd name="connsiteX8" fmla="*/ 2486734 w 4986438"/>
              <a:gd name="connsiteY8" fmla="*/ 292 h 5276163"/>
              <a:gd name="connsiteX0" fmla="*/ 2486734 w 4986438"/>
              <a:gd name="connsiteY0" fmla="*/ 292 h 5270565"/>
              <a:gd name="connsiteX1" fmla="*/ 4330750 w 4986438"/>
              <a:gd name="connsiteY1" fmla="*/ 911734 h 5270565"/>
              <a:gd name="connsiteX2" fmla="*/ 4986438 w 4986438"/>
              <a:gd name="connsiteY2" fmla="*/ 2468377 h 5270565"/>
              <a:gd name="connsiteX3" fmla="*/ 4427277 w 4986438"/>
              <a:gd name="connsiteY3" fmla="*/ 4340408 h 5270565"/>
              <a:gd name="connsiteX4" fmla="*/ 3234135 w 4986438"/>
              <a:gd name="connsiteY4" fmla="*/ 5203769 h 5270565"/>
              <a:gd name="connsiteX5" fmla="*/ 1248623 w 4986438"/>
              <a:gd name="connsiteY5" fmla="*/ 4922396 h 5270565"/>
              <a:gd name="connsiteX6" fmla="*/ 26908 w 4986438"/>
              <a:gd name="connsiteY6" fmla="*/ 3245125 h 5270565"/>
              <a:gd name="connsiteX7" fmla="*/ 655923 w 4986438"/>
              <a:gd name="connsiteY7" fmla="*/ 621546 h 5270565"/>
              <a:gd name="connsiteX8" fmla="*/ 2486734 w 4986438"/>
              <a:gd name="connsiteY8" fmla="*/ 292 h 5270565"/>
              <a:gd name="connsiteX0" fmla="*/ 2486734 w 4986438"/>
              <a:gd name="connsiteY0" fmla="*/ 292 h 5270565"/>
              <a:gd name="connsiteX1" fmla="*/ 4330750 w 4986438"/>
              <a:gd name="connsiteY1" fmla="*/ 911734 h 5270565"/>
              <a:gd name="connsiteX2" fmla="*/ 4986438 w 4986438"/>
              <a:gd name="connsiteY2" fmla="*/ 2468377 h 5270565"/>
              <a:gd name="connsiteX3" fmla="*/ 4476698 w 4986438"/>
              <a:gd name="connsiteY3" fmla="*/ 4178642 h 5270565"/>
              <a:gd name="connsiteX4" fmla="*/ 3234135 w 4986438"/>
              <a:gd name="connsiteY4" fmla="*/ 5203769 h 5270565"/>
              <a:gd name="connsiteX5" fmla="*/ 1248623 w 4986438"/>
              <a:gd name="connsiteY5" fmla="*/ 4922396 h 5270565"/>
              <a:gd name="connsiteX6" fmla="*/ 26908 w 4986438"/>
              <a:gd name="connsiteY6" fmla="*/ 3245125 h 5270565"/>
              <a:gd name="connsiteX7" fmla="*/ 655923 w 4986438"/>
              <a:gd name="connsiteY7" fmla="*/ 621546 h 5270565"/>
              <a:gd name="connsiteX8" fmla="*/ 2486734 w 4986438"/>
              <a:gd name="connsiteY8" fmla="*/ 292 h 5270565"/>
              <a:gd name="connsiteX0" fmla="*/ 2483773 w 4983477"/>
              <a:gd name="connsiteY0" fmla="*/ 292 h 5270565"/>
              <a:gd name="connsiteX1" fmla="*/ 4327789 w 4983477"/>
              <a:gd name="connsiteY1" fmla="*/ 911734 h 5270565"/>
              <a:gd name="connsiteX2" fmla="*/ 4983477 w 4983477"/>
              <a:gd name="connsiteY2" fmla="*/ 2468377 h 5270565"/>
              <a:gd name="connsiteX3" fmla="*/ 4473737 w 4983477"/>
              <a:gd name="connsiteY3" fmla="*/ 4178642 h 5270565"/>
              <a:gd name="connsiteX4" fmla="*/ 3231174 w 4983477"/>
              <a:gd name="connsiteY4" fmla="*/ 5203769 h 5270565"/>
              <a:gd name="connsiteX5" fmla="*/ 1245662 w 4983477"/>
              <a:gd name="connsiteY5" fmla="*/ 4922396 h 5270565"/>
              <a:gd name="connsiteX6" fmla="*/ 23947 w 4983477"/>
              <a:gd name="connsiteY6" fmla="*/ 3245125 h 5270565"/>
              <a:gd name="connsiteX7" fmla="*/ 652962 w 4983477"/>
              <a:gd name="connsiteY7" fmla="*/ 621546 h 5270565"/>
              <a:gd name="connsiteX8" fmla="*/ 2483773 w 4983477"/>
              <a:gd name="connsiteY8" fmla="*/ 292 h 5270565"/>
              <a:gd name="connsiteX0" fmla="*/ 2483773 w 4983477"/>
              <a:gd name="connsiteY0" fmla="*/ 292 h 5270565"/>
              <a:gd name="connsiteX1" fmla="*/ 4327789 w 4983477"/>
              <a:gd name="connsiteY1" fmla="*/ 911734 h 5270565"/>
              <a:gd name="connsiteX2" fmla="*/ 4983477 w 4983477"/>
              <a:gd name="connsiteY2" fmla="*/ 2468377 h 5270565"/>
              <a:gd name="connsiteX3" fmla="*/ 4473737 w 4983477"/>
              <a:gd name="connsiteY3" fmla="*/ 4178642 h 5270565"/>
              <a:gd name="connsiteX4" fmla="*/ 3231174 w 4983477"/>
              <a:gd name="connsiteY4" fmla="*/ 5203769 h 5270565"/>
              <a:gd name="connsiteX5" fmla="*/ 1245662 w 4983477"/>
              <a:gd name="connsiteY5" fmla="*/ 4922396 h 5270565"/>
              <a:gd name="connsiteX6" fmla="*/ 23947 w 4983477"/>
              <a:gd name="connsiteY6" fmla="*/ 3245125 h 5270565"/>
              <a:gd name="connsiteX7" fmla="*/ 652962 w 4983477"/>
              <a:gd name="connsiteY7" fmla="*/ 621546 h 5270565"/>
              <a:gd name="connsiteX8" fmla="*/ 2483773 w 4983477"/>
              <a:gd name="connsiteY8" fmla="*/ 292 h 5270565"/>
              <a:gd name="connsiteX0" fmla="*/ 2483773 w 4983477"/>
              <a:gd name="connsiteY0" fmla="*/ 317 h 5270590"/>
              <a:gd name="connsiteX1" fmla="*/ 4327789 w 4983477"/>
              <a:gd name="connsiteY1" fmla="*/ 911759 h 5270590"/>
              <a:gd name="connsiteX2" fmla="*/ 4983477 w 4983477"/>
              <a:gd name="connsiteY2" fmla="*/ 2468402 h 5270590"/>
              <a:gd name="connsiteX3" fmla="*/ 4473737 w 4983477"/>
              <a:gd name="connsiteY3" fmla="*/ 4178667 h 5270590"/>
              <a:gd name="connsiteX4" fmla="*/ 3231174 w 4983477"/>
              <a:gd name="connsiteY4" fmla="*/ 5203794 h 5270590"/>
              <a:gd name="connsiteX5" fmla="*/ 1245662 w 4983477"/>
              <a:gd name="connsiteY5" fmla="*/ 4922421 h 5270590"/>
              <a:gd name="connsiteX6" fmla="*/ 23947 w 4983477"/>
              <a:gd name="connsiteY6" fmla="*/ 3245150 h 5270590"/>
              <a:gd name="connsiteX7" fmla="*/ 652962 w 4983477"/>
              <a:gd name="connsiteY7" fmla="*/ 621571 h 5270590"/>
              <a:gd name="connsiteX8" fmla="*/ 2483773 w 4983477"/>
              <a:gd name="connsiteY8" fmla="*/ 317 h 5270590"/>
              <a:gd name="connsiteX0" fmla="*/ 2483773 w 4983477"/>
              <a:gd name="connsiteY0" fmla="*/ 317 h 5270590"/>
              <a:gd name="connsiteX1" fmla="*/ 4327789 w 4983477"/>
              <a:gd name="connsiteY1" fmla="*/ 911759 h 5270590"/>
              <a:gd name="connsiteX2" fmla="*/ 4983477 w 4983477"/>
              <a:gd name="connsiteY2" fmla="*/ 2468402 h 5270590"/>
              <a:gd name="connsiteX3" fmla="*/ 4473737 w 4983477"/>
              <a:gd name="connsiteY3" fmla="*/ 4178667 h 5270590"/>
              <a:gd name="connsiteX4" fmla="*/ 3231174 w 4983477"/>
              <a:gd name="connsiteY4" fmla="*/ 5203794 h 5270590"/>
              <a:gd name="connsiteX5" fmla="*/ 1245662 w 4983477"/>
              <a:gd name="connsiteY5" fmla="*/ 4922421 h 5270590"/>
              <a:gd name="connsiteX6" fmla="*/ 23947 w 4983477"/>
              <a:gd name="connsiteY6" fmla="*/ 3245150 h 5270590"/>
              <a:gd name="connsiteX7" fmla="*/ 652962 w 4983477"/>
              <a:gd name="connsiteY7" fmla="*/ 621571 h 5270590"/>
              <a:gd name="connsiteX8" fmla="*/ 2483773 w 4983477"/>
              <a:gd name="connsiteY8" fmla="*/ 317 h 5270590"/>
              <a:gd name="connsiteX0" fmla="*/ 2483773 w 4983477"/>
              <a:gd name="connsiteY0" fmla="*/ 317 h 5270590"/>
              <a:gd name="connsiteX1" fmla="*/ 4327789 w 4983477"/>
              <a:gd name="connsiteY1" fmla="*/ 911759 h 5270590"/>
              <a:gd name="connsiteX2" fmla="*/ 4983477 w 4983477"/>
              <a:gd name="connsiteY2" fmla="*/ 2468402 h 5270590"/>
              <a:gd name="connsiteX3" fmla="*/ 4473737 w 4983477"/>
              <a:gd name="connsiteY3" fmla="*/ 4178667 h 5270590"/>
              <a:gd name="connsiteX4" fmla="*/ 3231174 w 4983477"/>
              <a:gd name="connsiteY4" fmla="*/ 5203794 h 5270590"/>
              <a:gd name="connsiteX5" fmla="*/ 1245662 w 4983477"/>
              <a:gd name="connsiteY5" fmla="*/ 4922421 h 5270590"/>
              <a:gd name="connsiteX6" fmla="*/ 23947 w 4983477"/>
              <a:gd name="connsiteY6" fmla="*/ 3245150 h 5270590"/>
              <a:gd name="connsiteX7" fmla="*/ 652962 w 4983477"/>
              <a:gd name="connsiteY7" fmla="*/ 621571 h 5270590"/>
              <a:gd name="connsiteX8" fmla="*/ 2483773 w 4983477"/>
              <a:gd name="connsiteY8" fmla="*/ 317 h 5270590"/>
              <a:gd name="connsiteX0" fmla="*/ 2483773 w 4983477"/>
              <a:gd name="connsiteY0" fmla="*/ 317 h 5270590"/>
              <a:gd name="connsiteX1" fmla="*/ 4327789 w 4983477"/>
              <a:gd name="connsiteY1" fmla="*/ 911759 h 5270590"/>
              <a:gd name="connsiteX2" fmla="*/ 4983477 w 4983477"/>
              <a:gd name="connsiteY2" fmla="*/ 2468402 h 5270590"/>
              <a:gd name="connsiteX3" fmla="*/ 4473737 w 4983477"/>
              <a:gd name="connsiteY3" fmla="*/ 4178667 h 5270590"/>
              <a:gd name="connsiteX4" fmla="*/ 3231174 w 4983477"/>
              <a:gd name="connsiteY4" fmla="*/ 5203794 h 5270590"/>
              <a:gd name="connsiteX5" fmla="*/ 1245662 w 4983477"/>
              <a:gd name="connsiteY5" fmla="*/ 4922421 h 5270590"/>
              <a:gd name="connsiteX6" fmla="*/ 23947 w 4983477"/>
              <a:gd name="connsiteY6" fmla="*/ 3245150 h 5270590"/>
              <a:gd name="connsiteX7" fmla="*/ 652962 w 4983477"/>
              <a:gd name="connsiteY7" fmla="*/ 621571 h 5270590"/>
              <a:gd name="connsiteX8" fmla="*/ 2483773 w 4983477"/>
              <a:gd name="connsiteY8" fmla="*/ 317 h 5270590"/>
              <a:gd name="connsiteX0" fmla="*/ 2483773 w 4983477"/>
              <a:gd name="connsiteY0" fmla="*/ 317 h 5270590"/>
              <a:gd name="connsiteX1" fmla="*/ 4327789 w 4983477"/>
              <a:gd name="connsiteY1" fmla="*/ 911759 h 5270590"/>
              <a:gd name="connsiteX2" fmla="*/ 4983477 w 4983477"/>
              <a:gd name="connsiteY2" fmla="*/ 2468402 h 5270590"/>
              <a:gd name="connsiteX3" fmla="*/ 4473737 w 4983477"/>
              <a:gd name="connsiteY3" fmla="*/ 4178667 h 5270590"/>
              <a:gd name="connsiteX4" fmla="*/ 3231174 w 4983477"/>
              <a:gd name="connsiteY4" fmla="*/ 5203794 h 5270590"/>
              <a:gd name="connsiteX5" fmla="*/ 1245662 w 4983477"/>
              <a:gd name="connsiteY5" fmla="*/ 4922421 h 5270590"/>
              <a:gd name="connsiteX6" fmla="*/ 23947 w 4983477"/>
              <a:gd name="connsiteY6" fmla="*/ 3245150 h 5270590"/>
              <a:gd name="connsiteX7" fmla="*/ 652962 w 4983477"/>
              <a:gd name="connsiteY7" fmla="*/ 621571 h 5270590"/>
              <a:gd name="connsiteX8" fmla="*/ 2483773 w 4983477"/>
              <a:gd name="connsiteY8" fmla="*/ 317 h 5270590"/>
              <a:gd name="connsiteX0" fmla="*/ 2480788 w 4980492"/>
              <a:gd name="connsiteY0" fmla="*/ 317 h 5270590"/>
              <a:gd name="connsiteX1" fmla="*/ 4324804 w 4980492"/>
              <a:gd name="connsiteY1" fmla="*/ 911759 h 5270590"/>
              <a:gd name="connsiteX2" fmla="*/ 4980492 w 4980492"/>
              <a:gd name="connsiteY2" fmla="*/ 2468402 h 5270590"/>
              <a:gd name="connsiteX3" fmla="*/ 4470752 w 4980492"/>
              <a:gd name="connsiteY3" fmla="*/ 4178667 h 5270590"/>
              <a:gd name="connsiteX4" fmla="*/ 3228189 w 4980492"/>
              <a:gd name="connsiteY4" fmla="*/ 5203794 h 5270590"/>
              <a:gd name="connsiteX5" fmla="*/ 1242677 w 4980492"/>
              <a:gd name="connsiteY5" fmla="*/ 4922421 h 5270590"/>
              <a:gd name="connsiteX6" fmla="*/ 20962 w 4980492"/>
              <a:gd name="connsiteY6" fmla="*/ 3245150 h 5270590"/>
              <a:gd name="connsiteX7" fmla="*/ 725198 w 4980492"/>
              <a:gd name="connsiteY7" fmla="*/ 691136 h 5270590"/>
              <a:gd name="connsiteX8" fmla="*/ 2480788 w 4980492"/>
              <a:gd name="connsiteY8" fmla="*/ 317 h 5270590"/>
              <a:gd name="connsiteX0" fmla="*/ 2557445 w 5057149"/>
              <a:gd name="connsiteY0" fmla="*/ 317 h 5273590"/>
              <a:gd name="connsiteX1" fmla="*/ 4401461 w 5057149"/>
              <a:gd name="connsiteY1" fmla="*/ 911759 h 5273590"/>
              <a:gd name="connsiteX2" fmla="*/ 5057149 w 5057149"/>
              <a:gd name="connsiteY2" fmla="*/ 2468402 h 5273590"/>
              <a:gd name="connsiteX3" fmla="*/ 4547409 w 5057149"/>
              <a:gd name="connsiteY3" fmla="*/ 4178667 h 5273590"/>
              <a:gd name="connsiteX4" fmla="*/ 3304846 w 5057149"/>
              <a:gd name="connsiteY4" fmla="*/ 5203794 h 5273590"/>
              <a:gd name="connsiteX5" fmla="*/ 1319334 w 5057149"/>
              <a:gd name="connsiteY5" fmla="*/ 4922421 h 5273590"/>
              <a:gd name="connsiteX6" fmla="*/ 20788 w 5057149"/>
              <a:gd name="connsiteY6" fmla="*/ 3152453 h 5273590"/>
              <a:gd name="connsiteX7" fmla="*/ 801855 w 5057149"/>
              <a:gd name="connsiteY7" fmla="*/ 691136 h 5273590"/>
              <a:gd name="connsiteX8" fmla="*/ 2557445 w 5057149"/>
              <a:gd name="connsiteY8" fmla="*/ 317 h 5273590"/>
              <a:gd name="connsiteX0" fmla="*/ 2557445 w 5057149"/>
              <a:gd name="connsiteY0" fmla="*/ 317 h 5319464"/>
              <a:gd name="connsiteX1" fmla="*/ 4401461 w 5057149"/>
              <a:gd name="connsiteY1" fmla="*/ 911759 h 5319464"/>
              <a:gd name="connsiteX2" fmla="*/ 5057149 w 5057149"/>
              <a:gd name="connsiteY2" fmla="*/ 2468402 h 5319464"/>
              <a:gd name="connsiteX3" fmla="*/ 4547409 w 5057149"/>
              <a:gd name="connsiteY3" fmla="*/ 4178667 h 5319464"/>
              <a:gd name="connsiteX4" fmla="*/ 3304846 w 5057149"/>
              <a:gd name="connsiteY4" fmla="*/ 5203794 h 5319464"/>
              <a:gd name="connsiteX5" fmla="*/ 1308091 w 5057149"/>
              <a:gd name="connsiteY5" fmla="*/ 5063694 h 5319464"/>
              <a:gd name="connsiteX6" fmla="*/ 20788 w 5057149"/>
              <a:gd name="connsiteY6" fmla="*/ 3152453 h 5319464"/>
              <a:gd name="connsiteX7" fmla="*/ 801855 w 5057149"/>
              <a:gd name="connsiteY7" fmla="*/ 691136 h 5319464"/>
              <a:gd name="connsiteX8" fmla="*/ 2557445 w 5057149"/>
              <a:gd name="connsiteY8" fmla="*/ 317 h 5319464"/>
              <a:gd name="connsiteX0" fmla="*/ 2647423 w 5147127"/>
              <a:gd name="connsiteY0" fmla="*/ 317 h 5315767"/>
              <a:gd name="connsiteX1" fmla="*/ 4491439 w 5147127"/>
              <a:gd name="connsiteY1" fmla="*/ 911759 h 5315767"/>
              <a:gd name="connsiteX2" fmla="*/ 5147127 w 5147127"/>
              <a:gd name="connsiteY2" fmla="*/ 2468402 h 5315767"/>
              <a:gd name="connsiteX3" fmla="*/ 4637387 w 5147127"/>
              <a:gd name="connsiteY3" fmla="*/ 4178667 h 5315767"/>
              <a:gd name="connsiteX4" fmla="*/ 3394824 w 5147127"/>
              <a:gd name="connsiteY4" fmla="*/ 5203794 h 5315767"/>
              <a:gd name="connsiteX5" fmla="*/ 1398069 w 5147127"/>
              <a:gd name="connsiteY5" fmla="*/ 5063694 h 5315767"/>
              <a:gd name="connsiteX6" fmla="*/ 18433 w 5147127"/>
              <a:gd name="connsiteY6" fmla="*/ 3218733 h 5315767"/>
              <a:gd name="connsiteX7" fmla="*/ 891833 w 5147127"/>
              <a:gd name="connsiteY7" fmla="*/ 691136 h 5315767"/>
              <a:gd name="connsiteX8" fmla="*/ 2647423 w 5147127"/>
              <a:gd name="connsiteY8" fmla="*/ 317 h 5315767"/>
              <a:gd name="connsiteX0" fmla="*/ 2647423 w 5147127"/>
              <a:gd name="connsiteY0" fmla="*/ 368 h 5315818"/>
              <a:gd name="connsiteX1" fmla="*/ 4516706 w 5147127"/>
              <a:gd name="connsiteY1" fmla="*/ 850916 h 5315818"/>
              <a:gd name="connsiteX2" fmla="*/ 5147127 w 5147127"/>
              <a:gd name="connsiteY2" fmla="*/ 2468453 h 5315818"/>
              <a:gd name="connsiteX3" fmla="*/ 4637387 w 5147127"/>
              <a:gd name="connsiteY3" fmla="*/ 4178718 h 5315818"/>
              <a:gd name="connsiteX4" fmla="*/ 3394824 w 5147127"/>
              <a:gd name="connsiteY4" fmla="*/ 5203845 h 5315818"/>
              <a:gd name="connsiteX5" fmla="*/ 1398069 w 5147127"/>
              <a:gd name="connsiteY5" fmla="*/ 5063745 h 5315818"/>
              <a:gd name="connsiteX6" fmla="*/ 18433 w 5147127"/>
              <a:gd name="connsiteY6" fmla="*/ 3218784 h 5315818"/>
              <a:gd name="connsiteX7" fmla="*/ 891833 w 5147127"/>
              <a:gd name="connsiteY7" fmla="*/ 691187 h 5315818"/>
              <a:gd name="connsiteX8" fmla="*/ 2647423 w 5147127"/>
              <a:gd name="connsiteY8" fmla="*/ 368 h 5315818"/>
              <a:gd name="connsiteX0" fmla="*/ 2737017 w 5147522"/>
              <a:gd name="connsiteY0" fmla="*/ 284 h 5427044"/>
              <a:gd name="connsiteX1" fmla="*/ 4517101 w 5147522"/>
              <a:gd name="connsiteY1" fmla="*/ 962142 h 5427044"/>
              <a:gd name="connsiteX2" fmla="*/ 5147522 w 5147522"/>
              <a:gd name="connsiteY2" fmla="*/ 2579679 h 5427044"/>
              <a:gd name="connsiteX3" fmla="*/ 4637782 w 5147522"/>
              <a:gd name="connsiteY3" fmla="*/ 4289944 h 5427044"/>
              <a:gd name="connsiteX4" fmla="*/ 3395219 w 5147522"/>
              <a:gd name="connsiteY4" fmla="*/ 5315071 h 5427044"/>
              <a:gd name="connsiteX5" fmla="*/ 1398464 w 5147522"/>
              <a:gd name="connsiteY5" fmla="*/ 5174971 h 5427044"/>
              <a:gd name="connsiteX6" fmla="*/ 18828 w 5147522"/>
              <a:gd name="connsiteY6" fmla="*/ 3330010 h 5427044"/>
              <a:gd name="connsiteX7" fmla="*/ 892228 w 5147522"/>
              <a:gd name="connsiteY7" fmla="*/ 802413 h 5427044"/>
              <a:gd name="connsiteX8" fmla="*/ 2737017 w 5147522"/>
              <a:gd name="connsiteY8" fmla="*/ 284 h 5427044"/>
              <a:gd name="connsiteX0" fmla="*/ 2737017 w 5230100"/>
              <a:gd name="connsiteY0" fmla="*/ 284 h 5427044"/>
              <a:gd name="connsiteX1" fmla="*/ 4517101 w 5230100"/>
              <a:gd name="connsiteY1" fmla="*/ 962142 h 5427044"/>
              <a:gd name="connsiteX2" fmla="*/ 5230100 w 5230100"/>
              <a:gd name="connsiteY2" fmla="*/ 2554935 h 5427044"/>
              <a:gd name="connsiteX3" fmla="*/ 4637782 w 5230100"/>
              <a:gd name="connsiteY3" fmla="*/ 4289944 h 5427044"/>
              <a:gd name="connsiteX4" fmla="*/ 3395219 w 5230100"/>
              <a:gd name="connsiteY4" fmla="*/ 5315071 h 5427044"/>
              <a:gd name="connsiteX5" fmla="*/ 1398464 w 5230100"/>
              <a:gd name="connsiteY5" fmla="*/ 5174971 h 5427044"/>
              <a:gd name="connsiteX6" fmla="*/ 18828 w 5230100"/>
              <a:gd name="connsiteY6" fmla="*/ 3330010 h 5427044"/>
              <a:gd name="connsiteX7" fmla="*/ 892228 w 5230100"/>
              <a:gd name="connsiteY7" fmla="*/ 802413 h 5427044"/>
              <a:gd name="connsiteX8" fmla="*/ 2737017 w 5230100"/>
              <a:gd name="connsiteY8" fmla="*/ 284 h 542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0100" h="5427044">
                <a:moveTo>
                  <a:pt x="2737017" y="284"/>
                </a:moveTo>
                <a:cubicBezTo>
                  <a:pt x="3054234" y="-13285"/>
                  <a:pt x="3941595" y="460124"/>
                  <a:pt x="4517101" y="962142"/>
                </a:cubicBezTo>
                <a:cubicBezTo>
                  <a:pt x="4815579" y="1459013"/>
                  <a:pt x="5171584" y="1973622"/>
                  <a:pt x="5230100" y="2554935"/>
                </a:cubicBezTo>
                <a:cubicBezTo>
                  <a:pt x="5079987" y="3261606"/>
                  <a:pt x="4943595" y="3829921"/>
                  <a:pt x="4637782" y="4289944"/>
                </a:cubicBezTo>
                <a:cubicBezTo>
                  <a:pt x="4331969" y="4749967"/>
                  <a:pt x="3708045" y="5200102"/>
                  <a:pt x="3395219" y="5315071"/>
                </a:cubicBezTo>
                <a:cubicBezTo>
                  <a:pt x="2942375" y="5464449"/>
                  <a:pt x="1961196" y="5505815"/>
                  <a:pt x="1398464" y="5174971"/>
                </a:cubicBezTo>
                <a:cubicBezTo>
                  <a:pt x="835732" y="4844128"/>
                  <a:pt x="130665" y="3959245"/>
                  <a:pt x="18828" y="3330010"/>
                </a:cubicBezTo>
                <a:cubicBezTo>
                  <a:pt x="-108957" y="2652928"/>
                  <a:pt x="439197" y="1357367"/>
                  <a:pt x="892228" y="802413"/>
                </a:cubicBezTo>
                <a:cubicBezTo>
                  <a:pt x="1345260" y="247459"/>
                  <a:pt x="2321559" y="23304"/>
                  <a:pt x="2737017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F6228C-B3E3-82DC-DE55-B7130262692E}"/>
              </a:ext>
            </a:extLst>
          </p:cNvPr>
          <p:cNvSpPr/>
          <p:nvPr/>
        </p:nvSpPr>
        <p:spPr>
          <a:xfrm rot="741999">
            <a:off x="7029314" y="2931665"/>
            <a:ext cx="36298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2"/>
                </a:solidFill>
              </a:rPr>
              <a:t>Thank you</a:t>
            </a:r>
            <a:endParaRPr lang="en-US" sz="5400" b="1" cap="none" spc="0">
              <a:ln w="12700">
                <a:solidFill>
                  <a:schemeClr val="accent5"/>
                </a:solidFill>
                <a:prstDash val="solid"/>
              </a:ln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62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58048B4-3F65-4EB9-ABA8-099353BE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ree arrows on bullseye">
            <a:extLst>
              <a:ext uri="{FF2B5EF4-FFF2-40B4-BE49-F238E27FC236}">
                <a16:creationId xmlns:a16="http://schemas.microsoft.com/office/drawing/2014/main" id="{90054E99-481F-196E-7AE4-05B6532498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412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4D0F1E-F6AC-87B4-FBAF-AB1428E1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68" y="1169982"/>
            <a:ext cx="10530318" cy="11602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2"/>
                </a:solidFill>
                <a:latin typeface="+mn-lt"/>
              </a:rPr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184F-2654-2455-0266-CD9E523ED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2567" y="4067745"/>
            <a:ext cx="10530318" cy="19498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solidFill>
                  <a:schemeClr val="tx2"/>
                </a:solidFill>
              </a:rPr>
              <a:t>To </a:t>
            </a:r>
            <a:r>
              <a:rPr lang="en-US" sz="2000">
                <a:solidFill>
                  <a:schemeClr val="tx2"/>
                </a:solidFill>
              </a:rPr>
              <a:t>Analyze</a:t>
            </a:r>
            <a:r>
              <a:rPr lang="en-US" sz="2200">
                <a:solidFill>
                  <a:schemeClr val="tx2"/>
                </a:solidFill>
              </a:rPr>
              <a:t> the Customer Churn rate of the e-commerce platform, understand the factors that impact the churn rate, and take preventive measures to reduce churn.</a:t>
            </a:r>
          </a:p>
          <a:p>
            <a:endParaRPr lang="en-US" sz="2200">
              <a:solidFill>
                <a:schemeClr val="tx2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6DB23-FEFE-4C3A-88FA-8E855AB1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B22FAF-4B4F-40B1-97FF-67CD036C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488D89-E3BB-4E60-BF44-5F0BE92E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8FA7B87-C151-46CF-9E07-DD4FD971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99EB480-500C-4A3E-BED3-513B88DB0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658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44FA-5109-48AE-C8CC-3D082853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5" y="277096"/>
            <a:ext cx="10515600" cy="1325563"/>
          </a:xfrm>
        </p:spPr>
        <p:txBody>
          <a:bodyPr>
            <a:normAutofit/>
          </a:bodyPr>
          <a:lstStyle/>
          <a:p>
            <a:r>
              <a:rPr lang="en-CA" sz="6600" dirty="0">
                <a:latin typeface="+mn-lt"/>
              </a:rPr>
              <a:t>Data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723D3-59ED-0DEE-EA6A-0A254E4B28A8}"/>
              </a:ext>
            </a:extLst>
          </p:cNvPr>
          <p:cNvSpPr txBox="1"/>
          <p:nvPr/>
        </p:nvSpPr>
        <p:spPr>
          <a:xfrm>
            <a:off x="491615" y="1602659"/>
            <a:ext cx="7610166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The data set belongs to a leading online E-Commerce company</a:t>
            </a:r>
            <a:r>
              <a:rPr lang="en-US" sz="2000" dirty="0"/>
              <a:t> </a:t>
            </a:r>
            <a:r>
              <a:rPr lang="en-US" sz="2000" b="0" i="0" dirty="0">
                <a:effectLst/>
              </a:rPr>
              <a:t>that wants to know the customers who are going to churn</a:t>
            </a:r>
            <a:r>
              <a:rPr lang="en-US" sz="2000" dirty="0"/>
              <a:t>.</a:t>
            </a:r>
            <a:endParaRPr 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 This data set has 5630 rows and 20 columns</a:t>
            </a:r>
            <a:endParaRPr 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Each row represents a customer, and each column contains the customer attributes.</a:t>
            </a:r>
            <a:endParaRPr 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It contains data about customer details like ID, satisfaction score, </a:t>
            </a:r>
            <a:r>
              <a:rPr lang="en-US" sz="2000"/>
              <a:t>complaints,</a:t>
            </a:r>
            <a:r>
              <a:rPr lang="en-US" sz="2000" dirty="0"/>
              <a:t> and order details</a:t>
            </a:r>
            <a:endParaRPr 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sz="2000" dirty="0"/>
              <a:t>The data set shows customers’ preferred login devices and preferred order category</a:t>
            </a:r>
            <a:endParaRPr lang="en-CA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D017C-13A6-61CB-36B8-462927FB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265" y="589935"/>
            <a:ext cx="3736258" cy="616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0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3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8F436-8642-446F-66CB-2407175A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E0F2EE-863F-32C4-7780-F8CA9D815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365599"/>
              </p:ext>
            </p:extLst>
          </p:nvPr>
        </p:nvGraphicFramePr>
        <p:xfrm>
          <a:off x="1081548" y="934065"/>
          <a:ext cx="6139675" cy="5073438"/>
        </p:xfrm>
        <a:graphic>
          <a:graphicData uri="http://schemas.openxmlformats.org/drawingml/2006/table">
            <a:tbl>
              <a:tblPr firstRow="1" bandRow="1">
                <a:noFill/>
                <a:tableStyleId>{8EC20E35-A176-4012-BC5E-935CFFF8708E}</a:tableStyleId>
              </a:tblPr>
              <a:tblGrid>
                <a:gridCol w="2288019">
                  <a:extLst>
                    <a:ext uri="{9D8B030D-6E8A-4147-A177-3AD203B41FA5}">
                      <a16:colId xmlns:a16="http://schemas.microsoft.com/office/drawing/2014/main" val="2239730207"/>
                    </a:ext>
                  </a:extLst>
                </a:gridCol>
                <a:gridCol w="3851656">
                  <a:extLst>
                    <a:ext uri="{9D8B030D-6E8A-4147-A177-3AD203B41FA5}">
                      <a16:colId xmlns:a16="http://schemas.microsoft.com/office/drawing/2014/main" val="2187344493"/>
                    </a:ext>
                  </a:extLst>
                </a:gridCol>
              </a:tblGrid>
              <a:tr h="263702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Variable</a:t>
                      </a:r>
                      <a:endParaRPr lang="en-CA" sz="1100" b="1" i="0" u="none" strike="noStrike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38694" marB="3869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cap="all" spc="6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CA" sz="11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38694" marB="3869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568434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CustomerID</a:t>
                      </a:r>
                      <a:endParaRPr lang="en-CA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Unique customer ID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235206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Churn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Churn Flag (Yes = 1; No = 0)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719687"/>
                  </a:ext>
                </a:extLst>
              </a:tr>
              <a:tr h="411882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Tenure</a:t>
                      </a:r>
                      <a:endParaRPr lang="en-CA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Tenure of customer in organization (i.e. length of time using the service)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680477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PreferredLoginDevice</a:t>
                      </a:r>
                      <a:endParaRPr lang="en-CA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Preferred login device of customer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909542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CityTier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City tier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418436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WarehouseToHome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Distance in between warehouse to home of customer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709663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PreferredPaymentMode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Preferred payment method of customer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07006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Gender of customer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720953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HourSpendOnApp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Number of hours spent on mobile application or website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683416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NumberOfDeviceRegistered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 number of deceives registered to particular customer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004751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PreferedOrderCat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Preferred order category of customer in last month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196388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SatisfactionScore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Level of customer satisfaction with service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14789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MaritalStatus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Marital status of customer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890106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NumberOfAddress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 number of addresses added on particular customer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141843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Complain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Any complaint has been raised in last month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49235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OrderAmountHikeFromlastYear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Percentage increases in order from last year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503256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CouponUsed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 number of coupons used in last month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911721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OrderCount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 number of orders placed in last month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879344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DaySinceLastOrder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Days Since last order by customer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761171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 err="1">
                          <a:solidFill>
                            <a:schemeClr val="tx1"/>
                          </a:solidFill>
                          <a:effectLst/>
                        </a:rPr>
                        <a:t>CashbackAmount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Average cashback in last month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553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90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3682D-B222-AB84-99E2-39388D95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CA" sz="6600">
                <a:latin typeface="+mn-lt"/>
              </a:rPr>
              <a:t>Content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687E7-F263-9D08-C7CE-D53E3ED33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 lnSpcReduction="10000"/>
          </a:bodyPr>
          <a:lstStyle/>
          <a:p>
            <a:r>
              <a:rPr lang="en-CA" sz="1900"/>
              <a:t>Business Objective</a:t>
            </a:r>
          </a:p>
          <a:p>
            <a:r>
              <a:rPr lang="en-CA" sz="1900"/>
              <a:t>Data Overview</a:t>
            </a:r>
          </a:p>
          <a:p>
            <a:r>
              <a:rPr lang="en-CA" sz="1900"/>
              <a:t>Data Cleaning</a:t>
            </a:r>
          </a:p>
          <a:p>
            <a:r>
              <a:rPr lang="en-CA" sz="1900"/>
              <a:t>Exploratory Analysis</a:t>
            </a:r>
          </a:p>
          <a:p>
            <a:pPr lvl="1"/>
            <a:r>
              <a:rPr lang="en-CA" sz="1900"/>
              <a:t>Insights</a:t>
            </a:r>
          </a:p>
          <a:p>
            <a:pPr lvl="1"/>
            <a:r>
              <a:rPr lang="en-CA" sz="1900"/>
              <a:t>Visualization</a:t>
            </a:r>
          </a:p>
          <a:p>
            <a:pPr lvl="1"/>
            <a:r>
              <a:rPr lang="en-CA" sz="1900"/>
              <a:t>Correlation matrix</a:t>
            </a:r>
          </a:p>
          <a:p>
            <a:r>
              <a:rPr lang="en-CA" sz="1900"/>
              <a:t>Data Preprocessing</a:t>
            </a:r>
          </a:p>
          <a:p>
            <a:r>
              <a:rPr lang="en-CA" sz="1900"/>
              <a:t>Machine Learning Model</a:t>
            </a:r>
          </a:p>
          <a:p>
            <a:pPr lvl="1">
              <a:lnSpc>
                <a:spcPct val="100000"/>
              </a:lnSpc>
            </a:pPr>
            <a:r>
              <a:rPr lang="en-CA" sz="1900"/>
              <a:t>Model Evaluation</a:t>
            </a:r>
          </a:p>
          <a:p>
            <a:r>
              <a:rPr lang="en-CA" sz="1900"/>
              <a:t>Conclusion</a:t>
            </a:r>
          </a:p>
          <a:p>
            <a:r>
              <a:rPr lang="en-CA" sz="1900"/>
              <a:t>Recommendation</a:t>
            </a:r>
          </a:p>
          <a:p>
            <a:endParaRPr lang="en-CA" sz="1900"/>
          </a:p>
        </p:txBody>
      </p:sp>
    </p:spTree>
    <p:extLst>
      <p:ext uri="{BB962C8B-B14F-4D97-AF65-F5344CB8AC3E}">
        <p14:creationId xmlns:p14="http://schemas.microsoft.com/office/powerpoint/2010/main" val="28698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3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8F436-8642-446F-66CB-2407175A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n-lt"/>
                <a:ea typeface="+mj-ea"/>
                <a:cs typeface="+mj-cs"/>
              </a:rPr>
              <a:t>Variable</a:t>
            </a: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E0F2EE-863F-32C4-7780-F8CA9D815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44730"/>
              </p:ext>
            </p:extLst>
          </p:nvPr>
        </p:nvGraphicFramePr>
        <p:xfrm>
          <a:off x="1081548" y="934065"/>
          <a:ext cx="6139675" cy="5073438"/>
        </p:xfrm>
        <a:graphic>
          <a:graphicData uri="http://schemas.openxmlformats.org/drawingml/2006/table">
            <a:tbl>
              <a:tblPr firstRow="1" bandRow="1">
                <a:noFill/>
                <a:tableStyleId>{8EC20E35-A176-4012-BC5E-935CFFF8708E}</a:tableStyleId>
              </a:tblPr>
              <a:tblGrid>
                <a:gridCol w="2288019">
                  <a:extLst>
                    <a:ext uri="{9D8B030D-6E8A-4147-A177-3AD203B41FA5}">
                      <a16:colId xmlns:a16="http://schemas.microsoft.com/office/drawing/2014/main" val="2239730207"/>
                    </a:ext>
                  </a:extLst>
                </a:gridCol>
                <a:gridCol w="3851656">
                  <a:extLst>
                    <a:ext uri="{9D8B030D-6E8A-4147-A177-3AD203B41FA5}">
                      <a16:colId xmlns:a16="http://schemas.microsoft.com/office/drawing/2014/main" val="2187344493"/>
                    </a:ext>
                  </a:extLst>
                </a:gridCol>
              </a:tblGrid>
              <a:tr h="263702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Variable</a:t>
                      </a:r>
                      <a:endParaRPr lang="en-CA" sz="1100" b="1" i="0" u="none" strike="noStrike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38694" marB="3869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CA" sz="1100" b="1" i="0" u="none" strike="noStrike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38694" marB="3869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568434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CustomerID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Unique customer ID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235206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Churn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Churn Flag (Yes = 1; No = 0)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719687"/>
                  </a:ext>
                </a:extLst>
              </a:tr>
              <a:tr h="411882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Tenure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Tenure of customer in organization (i.e. length of time using the service)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680477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PreferredLoginDevice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Preferred login device of customer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909542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CityTier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City tier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418436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WarehouseToHome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Distance in between warehouse to home of customer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709663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PreferredPaymentMode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Preferred payment method of customer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07006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Gender of customer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720953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HourSpendOnApp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Number of hours spent on mobile application or website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683416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NumberOfDeviceRegistered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 number of deceives registered to particular customer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004751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PreferedOrderCat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Preferred order category of customer in last month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196388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SatisfactionScore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Level of customer satisfaction with service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14789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MaritalStatus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Marital status of customer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890106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NumberOfAddress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 number of addresses added on particular customer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141843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Complain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Any complaint has been raised in last month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49235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OrderAmountHikeFromlastYear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Percentage increases in order from last year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503256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CouponUsed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 number of coupons used in last month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911721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OrderCount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 number of orders placed in last month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879344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DaySinceLastOrder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Days Since last order by customer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761171"/>
                  </a:ext>
                </a:extLst>
              </a:tr>
              <a:tr h="2314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u="none" strike="noStrike" cap="none" spc="0" err="1">
                          <a:solidFill>
                            <a:schemeClr val="tx1"/>
                          </a:solidFill>
                          <a:effectLst/>
                        </a:rPr>
                        <a:t>CashbackAmount</a:t>
                      </a:r>
                      <a:endParaRPr lang="en-CA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1850" marT="1850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Average cashback in last month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68" marR="0" marT="8741" marB="3869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553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15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E82E-4CCC-A389-D8C0-3FF73B45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+mn-lt"/>
                <a:ea typeface="Calibri Light"/>
                <a:cs typeface="Calibri Light"/>
              </a:rPr>
              <a:t>Data Cleaning</a:t>
            </a:r>
            <a:endParaRPr lang="en-US" sz="66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2087E-29EE-24C8-8074-1CFF7FB8007A}"/>
              </a:ext>
            </a:extLst>
          </p:cNvPr>
          <p:cNvSpPr txBox="1"/>
          <p:nvPr/>
        </p:nvSpPr>
        <p:spPr>
          <a:xfrm>
            <a:off x="385572" y="1196912"/>
            <a:ext cx="11164824" cy="6863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CA" sz="2000" err="1">
                <a:solidFill>
                  <a:srgbClr val="92D050"/>
                </a:solidFill>
                <a:ea typeface="Calibri"/>
                <a:cs typeface="Calibri"/>
              </a:rPr>
              <a:t>MissingValues</a:t>
            </a:r>
            <a:endParaRPr lang="en-CA" sz="2000">
              <a:solidFill>
                <a:srgbClr val="92D050"/>
              </a:solidFill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CA" sz="2000" b="1" dirty="0">
                <a:solidFill>
                  <a:srgbClr val="FFFFFF"/>
                </a:solidFill>
              </a:rPr>
              <a:t>Replace with </a:t>
            </a:r>
            <a:r>
              <a:rPr lang="en-CA" sz="2000" b="1" i="1" dirty="0">
                <a:solidFill>
                  <a:srgbClr val="FFFFFF"/>
                </a:solidFill>
              </a:rPr>
              <a:t>0 </a:t>
            </a:r>
            <a:r>
              <a:rPr lang="en-CA" sz="2000" i="1" dirty="0">
                <a:solidFill>
                  <a:srgbClr val="FFFFFF"/>
                </a:solidFill>
              </a:rPr>
              <a:t>: </a:t>
            </a:r>
            <a:endParaRPr lang="en-CA" sz="2000" i="1" dirty="0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CA" sz="2000" i="1" dirty="0">
                <a:solidFill>
                  <a:srgbClr val="FFFFFF"/>
                </a:solidFill>
              </a:rPr>
              <a:t>			</a:t>
            </a:r>
            <a:r>
              <a:rPr lang="en-CA" sz="2000" dirty="0">
                <a:solidFill>
                  <a:srgbClr val="FFFFFF"/>
                </a:solidFill>
              </a:rPr>
              <a:t>Columns</a:t>
            </a:r>
            <a:r>
              <a:rPr lang="en-CA" sz="2000" i="1" dirty="0">
                <a:solidFill>
                  <a:srgbClr val="FFFFFF"/>
                </a:solidFill>
              </a:rPr>
              <a:t>: </a:t>
            </a:r>
            <a:r>
              <a:rPr lang="en-CA" sz="2000" err="1">
                <a:solidFill>
                  <a:srgbClr val="FFFFFF"/>
                </a:solidFill>
              </a:rPr>
              <a:t>CouponUsed</a:t>
            </a:r>
            <a:r>
              <a:rPr lang="en-CA" sz="2000" dirty="0">
                <a:solidFill>
                  <a:srgbClr val="FFFFFF"/>
                </a:solidFill>
              </a:rPr>
              <a:t>', '</a:t>
            </a:r>
            <a:r>
              <a:rPr lang="en-CA" sz="2000" err="1">
                <a:solidFill>
                  <a:srgbClr val="FFFFFF"/>
                </a:solidFill>
              </a:rPr>
              <a:t>DaySinceLastOrder</a:t>
            </a:r>
            <a:r>
              <a:rPr lang="en-CA" sz="2000" dirty="0">
                <a:solidFill>
                  <a:srgbClr val="FFFFFF"/>
                </a:solidFill>
              </a:rPr>
              <a:t>', '</a:t>
            </a:r>
            <a:r>
              <a:rPr lang="en-CA" sz="2000" err="1">
                <a:solidFill>
                  <a:srgbClr val="FFFFFF"/>
                </a:solidFill>
              </a:rPr>
              <a:t>OrderAmountHikeFromlastYear</a:t>
            </a:r>
            <a:r>
              <a:rPr lang="en-CA" sz="2000" dirty="0">
                <a:solidFill>
                  <a:srgbClr val="FFFFFF"/>
                </a:solidFill>
              </a:rPr>
              <a:t>’ </a:t>
            </a:r>
            <a:endParaRPr lang="en-CA" sz="2000" i="1" dirty="0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CA" sz="2000" i="1" dirty="0">
                <a:solidFill>
                  <a:srgbClr val="FFFFFF"/>
                </a:solidFill>
              </a:rPr>
              <a:t>			</a:t>
            </a:r>
            <a:r>
              <a:rPr lang="en-CA" sz="2000" dirty="0">
                <a:solidFill>
                  <a:srgbClr val="FFFFFF"/>
                </a:solidFill>
              </a:rPr>
              <a:t>Reason</a:t>
            </a:r>
            <a:r>
              <a:rPr lang="en-CA" sz="2000" i="1" dirty="0">
                <a:solidFill>
                  <a:srgbClr val="FFFFFF"/>
                </a:solidFill>
              </a:rPr>
              <a:t>:  </a:t>
            </a:r>
            <a:r>
              <a:rPr lang="en-CA" sz="2000" dirty="0">
                <a:solidFill>
                  <a:srgbClr val="FFFFFF"/>
                </a:solidFill>
              </a:rPr>
              <a:t>High likelihood that customers need not have used a coupon, ordered something 						new, or have increased their order counts from the previous year</a:t>
            </a:r>
            <a:r>
              <a:rPr lang="en-CA" sz="2000" dirty="0">
                <a:solidFill>
                  <a:srgbClr val="FFFFFF"/>
                </a:solidFill>
                <a:ea typeface="Calibri"/>
                <a:cs typeface="Calibri"/>
              </a:rPr>
              <a:t>​</a:t>
            </a:r>
            <a:endParaRPr lang="en-CA" sz="2000" dirty="0">
              <a:ea typeface="Calibri"/>
              <a:cs typeface="Calibri"/>
            </a:endParaRPr>
          </a:p>
          <a:p>
            <a:pPr algn="just"/>
            <a:r>
              <a:rPr lang="en-CA" sz="2000" b="1" dirty="0">
                <a:solidFill>
                  <a:srgbClr val="FFFFFF"/>
                </a:solidFill>
              </a:rPr>
              <a:t>Replace with </a:t>
            </a:r>
            <a:r>
              <a:rPr lang="en-CA" sz="2000" b="1" i="1" dirty="0">
                <a:solidFill>
                  <a:srgbClr val="FFFFFF"/>
                </a:solidFill>
              </a:rPr>
              <a:t>median</a:t>
            </a:r>
            <a:r>
              <a:rPr lang="en-CA" sz="2000" dirty="0">
                <a:solidFill>
                  <a:srgbClr val="FFFFFF"/>
                </a:solidFill>
              </a:rPr>
              <a:t>:</a:t>
            </a:r>
            <a:endParaRPr lang="en-CA" sz="2000" dirty="0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CA" sz="2000" dirty="0">
                <a:solidFill>
                  <a:srgbClr val="FFFFFF"/>
                </a:solidFill>
              </a:rPr>
              <a:t>			Columns: </a:t>
            </a:r>
            <a:r>
              <a:rPr lang="en-CA" sz="2000" err="1">
                <a:ea typeface="Calibri"/>
                <a:cs typeface="Calibri"/>
              </a:rPr>
              <a:t>WarehouseToHome</a:t>
            </a:r>
            <a:r>
              <a:rPr lang="en-CA" sz="2000" dirty="0">
                <a:ea typeface="Calibri"/>
                <a:cs typeface="Calibri"/>
              </a:rPr>
              <a:t> </a:t>
            </a:r>
          </a:p>
          <a:p>
            <a:pPr algn="just"/>
            <a:r>
              <a:rPr lang="en-CA" sz="2000" dirty="0">
                <a:solidFill>
                  <a:srgbClr val="FFFFFF"/>
                </a:solidFill>
                <a:ea typeface="Calibri"/>
                <a:cs typeface="Calibri"/>
              </a:rPr>
              <a:t>			Reason: </a:t>
            </a:r>
            <a:r>
              <a:rPr lang="en-CA" sz="2000" dirty="0">
                <a:ea typeface="Calibri"/>
                <a:cs typeface="Calibri"/>
              </a:rPr>
              <a:t>most customers are within the same radius from the warehouse</a:t>
            </a:r>
            <a:endParaRPr lang="en-CA" sz="2000" dirty="0">
              <a:solidFill>
                <a:srgbClr val="FFFFFF"/>
              </a:solidFill>
              <a:ea typeface="Calibri"/>
              <a:cs typeface="Calibri"/>
            </a:endParaRPr>
          </a:p>
          <a:p>
            <a:pPr algn="just"/>
            <a:r>
              <a:rPr lang="en-CA" sz="2000" b="1" dirty="0">
                <a:solidFill>
                  <a:srgbClr val="FFFFFF"/>
                </a:solidFill>
              </a:rPr>
              <a:t>Replace with </a:t>
            </a:r>
            <a:r>
              <a:rPr lang="en-CA" sz="2000" b="1" i="1" dirty="0">
                <a:solidFill>
                  <a:srgbClr val="FFFFFF"/>
                </a:solidFill>
              </a:rPr>
              <a:t>mean</a:t>
            </a:r>
            <a:r>
              <a:rPr lang="en-CA" sz="2000" dirty="0">
                <a:solidFill>
                  <a:srgbClr val="FFFFFF"/>
                </a:solidFill>
              </a:rPr>
              <a:t>: </a:t>
            </a:r>
            <a:endParaRPr lang="en-CA" sz="2000" dirty="0">
              <a:solidFill>
                <a:srgbClr val="FFFFFF"/>
              </a:solidFill>
              <a:ea typeface="Calibri"/>
              <a:cs typeface="Calibri"/>
            </a:endParaRPr>
          </a:p>
          <a:p>
            <a:pPr algn="just"/>
            <a:r>
              <a:rPr lang="en-CA" sz="2000" dirty="0">
                <a:solidFill>
                  <a:srgbClr val="FFFFFF"/>
                </a:solidFill>
                <a:ea typeface="Calibri"/>
                <a:cs typeface="Calibri"/>
              </a:rPr>
              <a:t>			Columns: </a:t>
            </a:r>
            <a:r>
              <a:rPr lang="en-CA" sz="2000" dirty="0">
                <a:ea typeface="Calibri"/>
                <a:cs typeface="Calibri"/>
              </a:rPr>
              <a:t>'Tenure', '</a:t>
            </a:r>
            <a:r>
              <a:rPr lang="en-CA" sz="2000" err="1">
                <a:ea typeface="Calibri"/>
                <a:cs typeface="Calibri"/>
              </a:rPr>
              <a:t>HourSpendOnApp</a:t>
            </a:r>
            <a:r>
              <a:rPr lang="en-CA" sz="2000" dirty="0">
                <a:ea typeface="Calibri"/>
                <a:cs typeface="Calibri"/>
              </a:rPr>
              <a:t>', '</a:t>
            </a:r>
            <a:r>
              <a:rPr lang="en-CA" sz="2000" err="1">
                <a:ea typeface="Calibri"/>
                <a:cs typeface="Calibri"/>
              </a:rPr>
              <a:t>OrderCount</a:t>
            </a:r>
            <a:r>
              <a:rPr lang="en-CA" sz="2000" dirty="0">
                <a:ea typeface="Calibri"/>
                <a:cs typeface="Calibri"/>
              </a:rPr>
              <a:t>’ </a:t>
            </a:r>
          </a:p>
          <a:p>
            <a:pPr algn="just"/>
            <a:r>
              <a:rPr lang="en-CA" sz="2000" dirty="0">
                <a:ea typeface="Calibri"/>
                <a:cs typeface="Calibri"/>
              </a:rPr>
              <a:t>			Reason: it makes logical sense that these variables are generally observed as an average.</a:t>
            </a:r>
          </a:p>
          <a:p>
            <a:pPr algn="just"/>
            <a:endParaRPr lang="en-CA" sz="2000" dirty="0">
              <a:ea typeface="Calibri"/>
              <a:cs typeface="Calibri"/>
            </a:endParaRPr>
          </a:p>
          <a:p>
            <a:pPr algn="just"/>
            <a:r>
              <a:rPr lang="en-CA" sz="2000" dirty="0">
                <a:solidFill>
                  <a:srgbClr val="92D050"/>
                </a:solidFill>
                <a:ea typeface="Calibri"/>
                <a:cs typeface="Calibri"/>
              </a:rPr>
              <a:t>Duplicate Records</a:t>
            </a:r>
          </a:p>
          <a:p>
            <a:pPr algn="just"/>
            <a:r>
              <a:rPr lang="en-CA" sz="2000" dirty="0">
                <a:solidFill>
                  <a:srgbClr val="92D050"/>
                </a:solidFill>
                <a:ea typeface="Calibri"/>
                <a:cs typeface="Calibri"/>
              </a:rPr>
              <a:t>			</a:t>
            </a:r>
            <a:r>
              <a:rPr lang="en-CA" sz="2000" dirty="0">
                <a:ea typeface="Calibri"/>
                <a:cs typeface="Calibri"/>
              </a:rPr>
              <a:t>Merged duplicate columns</a:t>
            </a:r>
          </a:p>
          <a:p>
            <a:pPr algn="just"/>
            <a:r>
              <a:rPr lang="en-CA" sz="2000" dirty="0">
                <a:solidFill>
                  <a:srgbClr val="92D050"/>
                </a:solidFill>
                <a:ea typeface="Calibri"/>
                <a:cs typeface="Calibri"/>
              </a:rPr>
              <a:t>			</a:t>
            </a:r>
            <a:r>
              <a:rPr lang="en-CA" sz="2000" dirty="0">
                <a:ea typeface="Calibri"/>
                <a:cs typeface="Calibri"/>
              </a:rPr>
              <a:t>Columns: </a:t>
            </a:r>
            <a:r>
              <a:rPr lang="en-CA" sz="2000" i="0" err="1"/>
              <a:t>PreferredLoginDevice</a:t>
            </a:r>
            <a:r>
              <a:rPr lang="en-CA" sz="2000" i="0" dirty="0"/>
              <a:t>(Mobile phone, Phone), </a:t>
            </a:r>
            <a:r>
              <a:rPr lang="en-CA" sz="2000" i="0" err="1"/>
              <a:t>PreferredPaymentMode</a:t>
            </a:r>
            <a:r>
              <a:rPr lang="en-CA" sz="2000" i="0" dirty="0"/>
              <a:t>(COD and 						Cash on Delivery, CC and Credit Card)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algn="just"/>
            <a:endParaRPr lang="en-CA" sz="2000" dirty="0">
              <a:ea typeface="Calibri"/>
              <a:cs typeface="Calibri"/>
            </a:endParaRPr>
          </a:p>
          <a:p>
            <a:pPr algn="just"/>
            <a:endParaRPr lang="en-CA" sz="2000" dirty="0">
              <a:ea typeface="Calibri"/>
              <a:cs typeface="Calibri"/>
            </a:endParaRPr>
          </a:p>
          <a:p>
            <a:pPr algn="just"/>
            <a:endParaRPr lang="en-CA" sz="2000" dirty="0">
              <a:ea typeface="Calibri"/>
              <a:cs typeface="Calibri"/>
            </a:endParaRPr>
          </a:p>
          <a:p>
            <a:pPr algn="just"/>
            <a:endParaRPr lang="en-CA" sz="2000" dirty="0">
              <a:ea typeface="Calibri"/>
              <a:cs typeface="Calibri"/>
            </a:endParaRPr>
          </a:p>
          <a:p>
            <a:pPr algn="just"/>
            <a:endParaRPr lang="en-CA" sz="2000" dirty="0">
              <a:ea typeface="Calibri"/>
              <a:cs typeface="Calibri"/>
            </a:endParaRPr>
          </a:p>
          <a:p>
            <a:pPr algn="just"/>
            <a:endParaRPr lang="en-CA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6025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66B99-374C-7225-19D4-801AA358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5150432" cy="148132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n-lt"/>
                <a:ea typeface="+mj-ea"/>
                <a:cs typeface="+mj-cs"/>
              </a:rPr>
              <a:t>Data Cleaning</a:t>
            </a:r>
          </a:p>
        </p:txBody>
      </p:sp>
      <p:sp>
        <p:nvSpPr>
          <p:cNvPr id="6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F88B9-170B-922E-BEBE-3ACCDA723536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solidFill>
                  <a:srgbClr val="92D050"/>
                </a:solidFill>
                <a:effectLst/>
              </a:rPr>
              <a:t>Handled Outliers</a:t>
            </a:r>
            <a:endParaRPr lang="en-US" sz="2000" b="0" i="0" dirty="0">
              <a:solidFill>
                <a:srgbClr val="92D050"/>
              </a:solidFill>
              <a:effectLst/>
              <a:ea typeface="Calibri"/>
              <a:cs typeface="Calibri"/>
            </a:endParaRPr>
          </a:p>
          <a:p>
            <a:pPr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We identified outliers in our dataset</a:t>
            </a:r>
            <a:r>
              <a:rPr lang="en-US" sz="2000" dirty="0"/>
              <a:t> us</a:t>
            </a:r>
            <a:r>
              <a:rPr lang="en-US" sz="2000" b="0" i="0" dirty="0">
                <a:effectLst/>
              </a:rPr>
              <a:t>ing boxplot</a:t>
            </a:r>
            <a:endParaRPr lang="en-US" sz="2000" b="0" i="0" dirty="0">
              <a:effectLst/>
              <a:ea typeface="Calibri"/>
              <a:cs typeface="Calibri"/>
            </a:endParaRPr>
          </a:p>
          <a:p>
            <a:pPr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b="0" i="0" dirty="0">
                <a:effectLst/>
              </a:rPr>
              <a:t>omputed the Z-scores and marked data points with a Z-score greater than 3 as outliers.</a:t>
            </a:r>
            <a:r>
              <a:rPr lang="en-US" sz="2000" dirty="0"/>
              <a:t> </a:t>
            </a:r>
            <a:endParaRPr lang="en-US" sz="2000" b="0" i="0" dirty="0">
              <a:effectLst/>
              <a:ea typeface="Calibri"/>
              <a:cs typeface="Calibri"/>
            </a:endParaRPr>
          </a:p>
          <a:p>
            <a:pPr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0.23% Approx of the data(13 records) has been removed</a:t>
            </a:r>
            <a:r>
              <a:rPr lang="en-US" sz="2000" dirty="0"/>
              <a:t> based on the Z-score threshold</a:t>
            </a:r>
            <a:r>
              <a:rPr lang="en-US" sz="2000" b="0" i="0" dirty="0">
                <a:effectLst/>
              </a:rPr>
              <a:t>.</a:t>
            </a:r>
            <a:endParaRPr lang="en-US" sz="2000" dirty="0">
              <a:ea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6FAE8A-CF39-EAD5-B1A2-94C078F71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013406"/>
            <a:ext cx="5458968" cy="483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10E4B06832A940B475A51DC1427145" ma:contentTypeVersion="13" ma:contentTypeDescription="Create a new document." ma:contentTypeScope="" ma:versionID="9b3c51e04856b2c0f890accec6110490">
  <xsd:schema xmlns:xsd="http://www.w3.org/2001/XMLSchema" xmlns:xs="http://www.w3.org/2001/XMLSchema" xmlns:p="http://schemas.microsoft.com/office/2006/metadata/properties" xmlns:ns3="28bbfe06-2817-43ea-a12f-ae7ea6419786" xmlns:ns4="52554f95-1e4b-4e53-b4c0-151018b700cb" targetNamespace="http://schemas.microsoft.com/office/2006/metadata/properties" ma:root="true" ma:fieldsID="31f11a43ffeeeaec821c177a11a1401b" ns3:_="" ns4:_="">
    <xsd:import namespace="28bbfe06-2817-43ea-a12f-ae7ea6419786"/>
    <xsd:import namespace="52554f95-1e4b-4e53-b4c0-151018b700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bfe06-2817-43ea-a12f-ae7ea64197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554f95-1e4b-4e53-b4c0-151018b700c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8bbfe06-2817-43ea-a12f-ae7ea641978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77B6B3-AFCB-4829-8A39-85921DE339FB}">
  <ds:schemaRefs>
    <ds:schemaRef ds:uri="28bbfe06-2817-43ea-a12f-ae7ea6419786"/>
    <ds:schemaRef ds:uri="52554f95-1e4b-4e53-b4c0-151018b700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2BEBE82-3E31-4A2A-8DC4-7595062E9164}">
  <ds:schemaRefs>
    <ds:schemaRef ds:uri="28bbfe06-2817-43ea-a12f-ae7ea6419786"/>
    <ds:schemaRef ds:uri="52554f95-1e4b-4e53-b4c0-151018b700c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A5C5FFE-B6F4-4BAA-8F50-394900D640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1518</Words>
  <Application>Microsoft Office PowerPoint</Application>
  <PresentationFormat>Widescreen</PresentationFormat>
  <Paragraphs>244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Söhne</vt:lpstr>
      <vt:lpstr>Office Theme</vt:lpstr>
      <vt:lpstr>PowerPoint Presentation</vt:lpstr>
      <vt:lpstr>Content</vt:lpstr>
      <vt:lpstr>Business Objective</vt:lpstr>
      <vt:lpstr>Data Overview</vt:lpstr>
      <vt:lpstr>Variable Summary</vt:lpstr>
      <vt:lpstr>Content</vt:lpstr>
      <vt:lpstr>Variable Summary</vt:lpstr>
      <vt:lpstr>Data Cleaning</vt:lpstr>
      <vt:lpstr>Data Cleaning</vt:lpstr>
      <vt:lpstr>Exploratory Analysis </vt:lpstr>
      <vt:lpstr>What are the percentages of churn and retained customers?</vt:lpstr>
      <vt:lpstr>Which Preferred Login Devices Are Associated with Higher Churn Rates?</vt:lpstr>
      <vt:lpstr>How Does Customer Churn Vary Across Different Payment Modes?</vt:lpstr>
      <vt:lpstr>    Which Marital Status has the highest Churn rate?      </vt:lpstr>
      <vt:lpstr>How Does Customer Churn Vary Across Different Order Categories?</vt:lpstr>
      <vt:lpstr>What are the number of male and female customers in the non-churn and churner customer profiles?</vt:lpstr>
      <vt:lpstr>How the distribution of cashback amounts differ between customers who churn and those who do not? </vt:lpstr>
      <vt:lpstr>What is the distribution of satisfaction score for order?      </vt:lpstr>
      <vt:lpstr>What is the Distribution of customers among various city tiers?</vt:lpstr>
      <vt:lpstr>Do customers who submit complaints have a higher churn rate compared to those who do not submit complaints?       </vt:lpstr>
      <vt:lpstr>What is the Day Since the Last Order frequency of Customer?</vt:lpstr>
      <vt:lpstr>Correlation matrix </vt:lpstr>
      <vt:lpstr>Data Pre-Processing</vt:lpstr>
      <vt:lpstr>Machine Learning Models</vt:lpstr>
      <vt:lpstr>Model Evaluation</vt:lpstr>
      <vt:lpstr>Conclusions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CHURN ANALYSIS</dc:title>
  <dc:creator>Ranisha Rajagopalan Girija</dc:creator>
  <cp:lastModifiedBy>Ranisha Rajagopalan Girija</cp:lastModifiedBy>
  <cp:revision>2269</cp:revision>
  <dcterms:created xsi:type="dcterms:W3CDTF">2023-09-28T23:10:07Z</dcterms:created>
  <dcterms:modified xsi:type="dcterms:W3CDTF">2024-03-14T02:45:06Z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0x0101008C10E4B06832A940B475A51DC1427145</vt:lpwstr>
  </property>
</Properties>
</file>