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fld id="{C629EF00-557D-4BF0-8ABE-18F9FF0C53B0}" type="datetime1">
              <a:rPr b="0" lang="en-IN" sz="900" spc="-1" strike="noStrike">
                <a:solidFill>
                  <a:srgbClr val="404040"/>
                </a:solidFill>
                <a:latin typeface="Franklin Gothic Book"/>
              </a:rPr>
              <a:t>05/04/2024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00FC4DE1-6967-4E51-AEB7-3634CC9B0A41}" type="slidenum">
              <a:rPr b="0" lang="en-IN"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p>
            <a:pPr algn="r">
              <a:lnSpc>
                <a:spcPct val="100000"/>
              </a:lnSpc>
            </a:pPr>
            <a:fld id="{0D9EEAF3-61A7-4204-A03B-74BB0DD296D7}" type="datetime1">
              <a:rPr b="0" lang="en-IN" sz="900" spc="-1" strike="noStrike">
                <a:solidFill>
                  <a:srgbClr val="404040"/>
                </a:solidFill>
                <a:latin typeface="Franklin Gothic Book"/>
              </a:rPr>
              <a:t>05/04/2024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p>
            <a:pPr algn="r">
              <a:lnSpc>
                <a:spcPct val="100000"/>
              </a:lnSpc>
            </a:pPr>
            <a:fld id="{5CA3D6E2-9C61-45C0-B055-C94EA6FEB42D}" type="datetime1">
              <a:rPr b="0" lang="en-IN" sz="900" spc="-1" strike="noStrike">
                <a:solidFill>
                  <a:srgbClr val="404040"/>
                </a:solidFill>
                <a:latin typeface="Franklin Gothic Book"/>
              </a:rPr>
              <a:t>05/04/2024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F48B2125-962D-454A-B2F0-77BAC1999317}" type="slidenum">
              <a:rPr b="0" lang="en-IN" sz="900" spc="-1" strike="noStrike">
                <a:solidFill>
                  <a:srgbClr val="404040"/>
                </a:solidFill>
                <a:latin typeface="Franklin Gothic Book"/>
              </a:rPr>
              <a:t>1</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latin typeface="Arial"/>
              </a:rPr>
              <a:t>EMAIL PHISHING  DETECTION</a:t>
            </a:r>
            <a:endParaRPr b="0" lang="en-US" sz="3600" spc="-1" strike="noStrike">
              <a:solidFill>
                <a:srgbClr val="000000"/>
              </a:solidFill>
              <a:latin typeface="Franklin Gothic Book"/>
            </a:endParaRPr>
          </a:p>
        </p:txBody>
      </p:sp>
      <p:sp>
        <p:nvSpPr>
          <p:cNvPr id="135" name="CustomShape 2"/>
          <p:cNvSpPr/>
          <p:nvPr/>
        </p:nvSpPr>
        <p:spPr>
          <a:xfrm>
            <a:off x="-648000" y="107676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latin typeface="Arial"/>
              </a:rPr>
              <a:t>NAAN MUDHALVAN PROJECT</a:t>
            </a:r>
            <a:endParaRPr b="0" lang="en-IN" sz="3200" spc="-1" strike="noStrike">
              <a:latin typeface="Arial"/>
            </a:endParaRPr>
          </a:p>
        </p:txBody>
      </p:sp>
      <p:sp>
        <p:nvSpPr>
          <p:cNvPr id="136"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latin typeface="Arial"/>
              </a:rPr>
              <a:t>Presented By:</a:t>
            </a:r>
            <a:endParaRPr b="0" lang="en-IN" sz="2000" spc="-1" strike="noStrike">
              <a:latin typeface="Arial"/>
            </a:endParaRPr>
          </a:p>
          <a:p>
            <a:pPr>
              <a:lnSpc>
                <a:spcPct val="100000"/>
              </a:lnSpc>
            </a:pPr>
            <a:r>
              <a:rPr b="1" lang="en-IN" sz="2000" spc="-1" strike="noStrike">
                <a:solidFill>
                  <a:srgbClr val="1482ac"/>
                </a:solidFill>
                <a:latin typeface="Arial"/>
              </a:rPr>
              <a:t>        </a:t>
            </a:r>
            <a:r>
              <a:rPr b="1" lang="en-IN" sz="2000" spc="-1" strike="noStrike">
                <a:solidFill>
                  <a:srgbClr val="1482ac"/>
                </a:solidFill>
                <a:latin typeface="Arial"/>
              </a:rPr>
              <a:t>RANISHA.R </a:t>
            </a:r>
            <a:endParaRPr b="0" lang="en-IN" sz="2000" spc="-1" strike="noStrike">
              <a:latin typeface="Arial"/>
            </a:endParaRPr>
          </a:p>
          <a:p>
            <a:pPr>
              <a:lnSpc>
                <a:spcPct val="100000"/>
              </a:lnSpc>
            </a:pPr>
            <a:r>
              <a:rPr b="1" lang="en-IN" sz="2000" spc="-1" strike="noStrike">
                <a:solidFill>
                  <a:srgbClr val="1482ac"/>
                </a:solidFill>
                <a:latin typeface="Arial"/>
              </a:rPr>
              <a:t>        </a:t>
            </a:r>
            <a:r>
              <a:rPr b="1" lang="en-IN" sz="2000" spc="-1" strike="noStrike">
                <a:solidFill>
                  <a:srgbClr val="1482ac"/>
                </a:solidFill>
                <a:latin typeface="Arial"/>
              </a:rPr>
              <a:t>AALIM MUHAMMED SALEGH COLLEGE OF ENGINEERING</a:t>
            </a:r>
            <a:endParaRPr b="0" lang="en-IN" sz="2000" spc="-1" strike="noStrike">
              <a:latin typeface="Arial"/>
            </a:endParaRPr>
          </a:p>
          <a:p>
            <a:pPr>
              <a:lnSpc>
                <a:spcPct val="100000"/>
              </a:lnSpc>
            </a:pPr>
            <a:r>
              <a:rPr b="1" lang="en-IN" sz="2000" spc="-1" strike="noStrike">
                <a:solidFill>
                  <a:srgbClr val="1482ac"/>
                </a:solidFill>
                <a:latin typeface="Arial"/>
              </a:rPr>
              <a:t>        </a:t>
            </a:r>
            <a:r>
              <a:rPr b="1" lang="en-IN" sz="2000" spc="-1" strike="noStrike">
                <a:solidFill>
                  <a:srgbClr val="1482ac"/>
                </a:solidFill>
                <a:latin typeface="Arial"/>
              </a:rPr>
              <a:t>COMPUTER SCIENCE AND ENGINEERING(CSE)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81040" y="1302120"/>
            <a:ext cx="11029320" cy="4672800"/>
          </a:xfrm>
          <a:prstGeom prst="rect">
            <a:avLst/>
          </a:prstGeom>
          <a:noFill/>
          <a:ln>
            <a:noFill/>
          </a:ln>
        </p:spPr>
        <p:txBody>
          <a:bodyPr anchor="ctr"/>
          <a:p>
            <a:pPr>
              <a:lnSpc>
                <a:spcPct val="110000"/>
              </a:lnSpc>
              <a:spcBef>
                <a:spcPts val="400"/>
              </a:spcBef>
              <a:spcAft>
                <a:spcPts val="601"/>
              </a:spcAft>
            </a:pPr>
            <a:endParaRPr b="0" lang="en-US" sz="17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Future research could explore advanced feature engineering techniques, ensemble learning methods, and deep learning approaches for phishing email detection. Additionally, the integration of real-time threat intelligence and behavioral analysis could further improve the accuracy and efficiency of the detection system.</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
        <p:nvSpPr>
          <p:cNvPr id="160"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a:bodyPr>
          <a:p>
            <a:pPr>
              <a:lnSpc>
                <a:spcPct val="100000"/>
              </a:lnSpc>
            </a:pPr>
            <a:r>
              <a:rPr b="1" lang="en-IN" sz="4400" spc="-1" strike="noStrike" cap="all">
                <a:solidFill>
                  <a:srgbClr val="1cade4"/>
                </a:solidFill>
                <a:latin typeface="Arial"/>
              </a:rPr>
              <a:t>Future scope</a:t>
            </a:r>
            <a:endParaRPr b="0" lang="en-IN" sz="4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81040" y="70200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62" name="TextShape 2"/>
          <p:cNvSpPr txBox="1"/>
          <p:nvPr/>
        </p:nvSpPr>
        <p:spPr>
          <a:xfrm>
            <a:off x="1008000" y="1970640"/>
            <a:ext cx="10440000" cy="2709360"/>
          </a:xfrm>
          <a:prstGeom prst="rect">
            <a:avLst/>
          </a:prstGeom>
          <a:noFill/>
          <a:ln>
            <a:noFill/>
          </a:ln>
        </p:spPr>
        <p:txBody>
          <a:bodyPr lIns="90000" rIns="90000" tIns="45000" bIns="45000"/>
          <a:p>
            <a:r>
              <a:rPr b="1" lang="en-IN" sz="2200" spc="-1" strike="noStrike">
                <a:latin typeface="Arial"/>
                <a:ea typeface="Noto Sans CJK SC"/>
              </a:rPr>
              <a:t>Detection of E-Mail Phishing Attacks - using Machine Learning and Deep Learning </a:t>
            </a:r>
            <a:r>
              <a:rPr b="1" lang="en-IN" sz="2200" spc="-1" strike="noStrike">
                <a:latin typeface="Arial"/>
              </a:rPr>
              <a:t>January 2022</a:t>
            </a:r>
            <a:endParaRPr b="1" lang="en-IN" sz="2200" spc="-1" strike="noStrike">
              <a:latin typeface="Arial"/>
            </a:endParaRPr>
          </a:p>
          <a:p>
            <a:endParaRPr b="0" lang="en-IN" sz="2200" spc="-1" strike="noStrike">
              <a:latin typeface="Arial"/>
            </a:endParaRPr>
          </a:p>
          <a:p>
            <a:r>
              <a:rPr b="0" lang="en-IN" sz="1800" spc="-1" strike="noStrike">
                <a:latin typeface="Arial"/>
              </a:rPr>
              <a:t>International Journal of Computer Applications 183(47):1-7:Dhruv Rathee Suman Mann</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501480" y="1817280"/>
            <a:ext cx="11018520" cy="5238720"/>
          </a:xfrm>
          <a:prstGeom prst="rect">
            <a:avLst/>
          </a:prstGeom>
          <a:noFill/>
          <a:ln>
            <a:noFill/>
          </a:ln>
        </p:spPr>
        <p:txBody>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115200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rot="21598800">
            <a:off x="646920" y="1946160"/>
            <a:ext cx="9216000" cy="3956040"/>
          </a:xfrm>
          <a:prstGeom prst="rect">
            <a:avLst/>
          </a:prstGeom>
          <a:noFill/>
          <a:ln>
            <a:noFill/>
          </a:ln>
        </p:spPr>
        <p:txBody>
          <a:bodyPr anchor="ctr">
            <a:normAutofit/>
          </a:bodyPr>
          <a:p>
            <a:pPr>
              <a:lnSpc>
                <a:spcPct val="110000"/>
              </a:lnSpc>
              <a:spcBef>
                <a:spcPts val="641"/>
              </a:spcBef>
              <a:spcAft>
                <a:spcPts val="601"/>
              </a:spcAft>
            </a:pPr>
            <a:r>
              <a:rPr b="0" lang="en-US" sz="3200" spc="-1" strike="noStrike">
                <a:solidFill>
                  <a:srgbClr val="0f0f0f"/>
                </a:solidFill>
                <a:latin typeface="Franklin Gothic Book"/>
                <a:ea typeface="Franklin Gothic Book"/>
              </a:rPr>
              <a:t>Phishing emails pose a significant threat to individuals and organizations, leading to financial losses, data breaches, and compromised security. Despite advancements in email filtering techniques, detecting phishing emails remains a challenge due to the evolving tactics employed by cybercriminals. Current solutions often rely on single classification algorithms and may not effectively utilize all relevant features for accurate detection</a:t>
            </a:r>
            <a:endParaRPr b="0" lang="en-US" sz="3200" spc="-1" strike="noStrike">
              <a:solidFill>
                <a:srgbClr val="404040"/>
              </a:solidFill>
              <a:latin typeface="Franklin Gothic Book"/>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48000" y="98208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440000"/>
            <a:ext cx="11750400" cy="5210640"/>
          </a:xfrm>
          <a:prstGeom prst="rect">
            <a:avLst/>
          </a:prstGeom>
          <a:noFill/>
          <a:ln>
            <a:noFill/>
          </a:ln>
        </p:spPr>
        <p:txBody>
          <a:bodyPr anchor="ctr"/>
          <a:p>
            <a:pPr>
              <a:lnSpc>
                <a:spcPct val="110000"/>
              </a:lnSpc>
              <a:spcBef>
                <a:spcPts val="241"/>
              </a:spcBef>
              <a:spcAft>
                <a:spcPts val="601"/>
              </a:spcAf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endParaRPr b="0" lang="en-US" sz="1700" spc="-1" strike="noStrike">
              <a:solidFill>
                <a:srgbClr val="404040"/>
              </a:solidFill>
              <a:latin typeface="Franklin Gothic Book"/>
            </a:endParaRPr>
          </a:p>
        </p:txBody>
      </p:sp>
      <p:sp>
        <p:nvSpPr>
          <p:cNvPr id="143" name="TextShape 3"/>
          <p:cNvSpPr txBox="1"/>
          <p:nvPr/>
        </p:nvSpPr>
        <p:spPr>
          <a:xfrm>
            <a:off x="936000" y="2009160"/>
            <a:ext cx="10944000" cy="3966840"/>
          </a:xfrm>
          <a:prstGeom prst="rect">
            <a:avLst/>
          </a:prstGeom>
          <a:noFill/>
          <a:ln>
            <a:noFill/>
          </a:ln>
        </p:spPr>
        <p:txBody>
          <a:bodyPr lIns="90000" rIns="90000" tIns="45000" bIns="45000"/>
          <a:p>
            <a:r>
              <a:rPr b="0" lang="en-IN" sz="1800" spc="-1" strike="noStrike">
                <a:latin typeface="Arial"/>
              </a:rPr>
              <a:t>To address this issue, this research proposes a comprehensive approach to phishing email detection. Firstly, manual feature selection based on the email structure will be employed to identify the most discriminative features for detection. </a:t>
            </a:r>
            <a:endParaRPr b="0" lang="en-IN" sz="1800" spc="-1" strike="noStrike">
              <a:latin typeface="Arial"/>
            </a:endParaRPr>
          </a:p>
          <a:p>
            <a:endParaRPr b="0" lang="en-IN" sz="1800" spc="-1" strike="noStrike">
              <a:latin typeface="Arial"/>
            </a:endParaRPr>
          </a:p>
          <a:p>
            <a:r>
              <a:rPr b="0" lang="en-IN" sz="1800" spc="-1" strike="noStrike">
                <a:latin typeface="Arial"/>
              </a:rPr>
              <a:t>Subsequently, various classification algorithms, including Naive Bayes, Random Forest, and Logistic Regression, will be evaluated to determine the most effective algorithm for phishing detection. The selected algorithm will then undergo fine-tuning to optimize performance.</a:t>
            </a:r>
            <a:endParaRPr b="0" lang="en-IN" sz="1800" spc="-1" strike="noStrike">
              <a:latin typeface="Arial"/>
            </a:endParaRPr>
          </a:p>
          <a:p>
            <a:endParaRPr b="0" lang="en-IN" sz="1800" spc="-1" strike="noStrike">
              <a:latin typeface="Arial"/>
            </a:endParaRPr>
          </a:p>
          <a:p>
            <a:endParaRPr b="0" lang="en-IN" sz="1800" spc="-1" strike="noStrike">
              <a:latin typeface="Arial"/>
            </a:endParaRPr>
          </a:p>
          <a:p>
            <a:r>
              <a:rPr b="0" lang="en-IN" sz="1800" spc="-1" strike="noStrike">
                <a:latin typeface="Arial"/>
              </a:rPr>
              <a:t>Furthermore, a multi-classifier integration model will be developed, combining the strengths of multiple classification techniques to enhance detection accuracy and robustness. By integrating the best performing classifiers, the system aims to provide improved prediction capabilities against phishing emails</a:t>
            </a:r>
            <a:endParaRPr b="0" lang="en-IN" sz="1800" spc="-1" strike="noStrike">
              <a:latin typeface="Arial"/>
            </a:endParaRPr>
          </a:p>
          <a:p>
            <a:endParaRPr b="0" lang="en-IN" sz="1800" spc="-1" strike="noStrike">
              <a:latin typeface="Arial"/>
            </a:endParaRPr>
          </a:p>
        </p:txBody>
      </p:sp>
      <p:sp>
        <p:nvSpPr>
          <p:cNvPr id="144" name="CustomShape 4"/>
          <p:cNvSpPr/>
          <p:nvPr/>
        </p:nvSpPr>
        <p:spPr>
          <a:xfrm>
            <a:off x="3096000" y="1872000"/>
            <a:ext cx="360" cy="360000"/>
          </a:xfrm>
          <a:custGeom>
            <a:avLst/>
            <a:gdLst/>
            <a:ahLst/>
            <a:rect l="0" t="0" r="r" b="b"/>
            <a:pathLst>
              <a:path w="3" h="1002">
                <a:moveTo>
                  <a:pt x="0" y="0"/>
                </a:moveTo>
                <a:lnTo>
                  <a:pt x="1" y="0"/>
                </a:lnTo>
                <a:lnTo>
                  <a:pt x="2" y="500"/>
                </a:lnTo>
                <a:lnTo>
                  <a:pt x="1" y="1001"/>
                </a:lnTo>
                <a:lnTo>
                  <a:pt x="0" y="1001"/>
                </a:lnTo>
                <a:lnTo>
                  <a:pt x="0" y="500"/>
                </a:lnTo>
                <a:lnTo>
                  <a:pt x="0" y="0"/>
                </a:lnTo>
              </a:path>
            </a:pathLst>
          </a:custGeom>
          <a:solidFill>
            <a:srgbClr val="729fcf"/>
          </a:solidFill>
          <a:ln>
            <a:solidFill>
              <a:srgbClr val="3465a4"/>
            </a:solid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720000" y="119232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6" name="TextShape 2"/>
          <p:cNvSpPr txBox="1"/>
          <p:nvPr/>
        </p:nvSpPr>
        <p:spPr>
          <a:xfrm>
            <a:off x="720000" y="1512000"/>
            <a:ext cx="11029320" cy="4672800"/>
          </a:xfrm>
          <a:prstGeom prst="rect">
            <a:avLst/>
          </a:prstGeom>
          <a:noFill/>
          <a:ln>
            <a:noFill/>
          </a:ln>
        </p:spPr>
        <p:txBody>
          <a:bodyPr anchor="ctr"/>
          <a:p>
            <a:pPr>
              <a:lnSpc>
                <a:spcPct val="110000"/>
              </a:lnSpc>
              <a:spcBef>
                <a:spcPts val="360"/>
              </a:spcBef>
              <a:spcAft>
                <a:spcPts val="601"/>
              </a:spcAft>
            </a:pPr>
            <a:r>
              <a:rPr b="1" lang="en-US" sz="1800" spc="-1" strike="noStrike">
                <a:solidFill>
                  <a:srgbClr val="0f0f0f"/>
                </a:solidFill>
                <a:latin typeface="Franklin Gothic Book"/>
                <a:ea typeface="Franklin Gothic Book"/>
              </a:rPr>
              <a:t>The development of the phishing email detection system will follow a systematic approach. Initially, data collection and preprocessing will be conducted to prepare the dataset for analysis. Manual feature selection will be performed to identify relevant features from the email structure. Subsequently, various classification algorithms will be implemented and evaluated using appropriate performance metrics.</a:t>
            </a:r>
            <a:endParaRPr b="0" lang="en-US" sz="1800" spc="-1" strike="noStrike">
              <a:solidFill>
                <a:srgbClr val="404040"/>
              </a:solidFill>
              <a:latin typeface="Franklin Gothic Book"/>
            </a:endParaRPr>
          </a:p>
          <a:p>
            <a:pPr>
              <a:lnSpc>
                <a:spcPct val="110000"/>
              </a:lnSpc>
              <a:spcBef>
                <a:spcPts val="360"/>
              </a:spcBef>
              <a:spcAft>
                <a:spcPts val="601"/>
              </a:spcAft>
            </a:pPr>
            <a:endParaRPr b="0" lang="en-US" sz="1800" spc="-1" strike="noStrike">
              <a:solidFill>
                <a:srgbClr val="404040"/>
              </a:solidFill>
              <a:latin typeface="Franklin Gothic Book"/>
            </a:endParaRPr>
          </a:p>
          <a:p>
            <a:pPr>
              <a:lnSpc>
                <a:spcPct val="110000"/>
              </a:lnSpc>
              <a:spcBef>
                <a:spcPts val="360"/>
              </a:spcBef>
              <a:spcAft>
                <a:spcPts val="601"/>
              </a:spcAft>
            </a:pPr>
            <a:r>
              <a:rPr b="1" lang="en-US" sz="1800" spc="-1" strike="noStrike">
                <a:solidFill>
                  <a:srgbClr val="0f0f0f"/>
                </a:solidFill>
                <a:latin typeface="Franklin Gothic Book"/>
                <a:ea typeface="Franklin Gothic Book"/>
              </a:rPr>
              <a:t>Following algorithm evaluation, the selected algorithm will undergo fine-tuning using techniques such as hyperparameter optimization to enhance its performance. Finally, a multi-classifier integration model will be designed and implemented to combine the strengths of different classifiers for improved detection.</a:t>
            </a:r>
            <a:endParaRPr b="0" lang="en-US" sz="1800" spc="-1" strike="noStrike">
              <a:solidFill>
                <a:srgbClr val="404040"/>
              </a:solidFill>
              <a:latin typeface="Franklin Gothic Book"/>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50680" y="115200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 </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
        <p:nvSpPr>
          <p:cNvPr id="149" name="TextShape 3"/>
          <p:cNvSpPr txBox="1"/>
          <p:nvPr/>
        </p:nvSpPr>
        <p:spPr>
          <a:xfrm>
            <a:off x="864000" y="2381760"/>
            <a:ext cx="10872000" cy="2298240"/>
          </a:xfrm>
          <a:prstGeom prst="rect">
            <a:avLst/>
          </a:prstGeom>
          <a:solidFill>
            <a:srgbClr val="ffffff"/>
          </a:solidFill>
          <a:ln>
            <a:solidFill>
              <a:srgbClr val="ffffff"/>
            </a:solidFill>
          </a:ln>
        </p:spPr>
        <p:txBody>
          <a:bodyPr lIns="90000" rIns="90000" tIns="45000" bIns="45000"/>
          <a:p>
            <a:r>
              <a:rPr b="0" lang="en-IN" sz="1800" spc="-1" strike="noStrike">
                <a:latin typeface="Arial"/>
              </a:rPr>
              <a:t>The selected algorithms will be implemented using suitable programming languages and machine learning libraries. The deployment of the system may involve integrating it into existing email security solutions or developing standalone software for deployment in organizations.</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720000" y="1302120"/>
            <a:ext cx="11029320" cy="4672800"/>
          </a:xfrm>
          <a:prstGeom prst="rect">
            <a:avLst/>
          </a:prstGeom>
          <a:noFill/>
          <a:ln>
            <a:noFill/>
          </a:ln>
        </p:spPr>
        <p:txBody>
          <a:bodyPr anchor="ctr">
            <a:normAutofit/>
          </a:bodyPr>
          <a:p>
            <a:pPr>
              <a:lnSpc>
                <a:spcPct val="110000"/>
              </a:lnSpc>
              <a:spcBef>
                <a:spcPts val="479"/>
              </a:spcBef>
              <a:spcAft>
                <a:spcPts val="601"/>
              </a:spcAft>
            </a:pPr>
            <a:r>
              <a:rPr b="0" lang="en-US" sz="2400" spc="-1" strike="noStrike">
                <a:solidFill>
                  <a:srgbClr val="0f0f0f"/>
                </a:solidFill>
                <a:latin typeface="Franklin Gothic Book"/>
                <a:ea typeface="Franklin Gothic Book"/>
              </a:rPr>
              <a:t>The performance of the developed system will be evaluated using standard evaluation metrics such as accuracy, precision, recall, and F1-score. Comparative analysis will be conducted to assess the effectiveness of different feature sets and classification algorithms. Additionally, the performance of the multi-classifier integration model will be compared against individual classifiers to demonstrate its efficacy in phishing email detection.</a:t>
            </a:r>
            <a:endParaRPr b="0" lang="en-US" sz="2400" spc="-1" strike="noStrike">
              <a:solidFill>
                <a:srgbClr val="404040"/>
              </a:solidFill>
              <a:latin typeface="Franklin Gothic Book"/>
            </a:endParaRPr>
          </a:p>
        </p:txBody>
      </p:sp>
      <p:sp>
        <p:nvSpPr>
          <p:cNvPr id="151" name="TextShape 2"/>
          <p:cNvSpPr txBox="1"/>
          <p:nvPr/>
        </p:nvSpPr>
        <p:spPr>
          <a:xfrm>
            <a:off x="1103400" y="3893760"/>
            <a:ext cx="12179160" cy="516240"/>
          </a:xfrm>
          <a:prstGeom prst="rect">
            <a:avLst/>
          </a:prstGeom>
          <a:noFill/>
          <a:ln>
            <a:noFill/>
          </a:ln>
        </p:spPr>
        <p:txBody>
          <a:bodyPr lIns="90000" rIns="90000" tIns="45000" bIns="45000"/>
          <a:p>
            <a:r>
              <a:rPr b="0" lang="en-IN" sz="1000" spc="-1" strike="noStrike">
                <a:latin typeface="Arial"/>
              </a:rPr>
              <a:t> </a:t>
            </a:r>
            <a:endParaRPr b="0" lang="en-IN" sz="1000" spc="-1" strike="noStrike">
              <a:latin typeface="Arial"/>
            </a:endParaRPr>
          </a:p>
        </p:txBody>
      </p:sp>
      <p:sp>
        <p:nvSpPr>
          <p:cNvPr id="152" name="TextShape 3"/>
          <p:cNvSpPr txBox="1"/>
          <p:nvPr/>
        </p:nvSpPr>
        <p:spPr>
          <a:xfrm>
            <a:off x="647280" y="1012320"/>
            <a:ext cx="2376720" cy="715680"/>
          </a:xfrm>
          <a:prstGeom prst="rect">
            <a:avLst/>
          </a:prstGeom>
          <a:noFill/>
          <a:ln>
            <a:noFill/>
          </a:ln>
        </p:spPr>
        <p:txBody>
          <a:bodyPr lIns="90000" rIns="90000" tIns="45000" bIns="45000"/>
          <a:p>
            <a:r>
              <a:rPr b="1" lang="en-IN" sz="4400" spc="-1" strike="noStrike" cap="all">
                <a:solidFill>
                  <a:srgbClr val="1cade4"/>
                </a:solidFill>
                <a:latin typeface="Arial"/>
                <a:ea typeface="Franklin Gothic Demi"/>
              </a:rPr>
              <a:t>Result</a:t>
            </a:r>
            <a:endParaRPr b="0" lang="en-IN"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080000" y="1584000"/>
            <a:ext cx="11029320" cy="4672800"/>
          </a:xfrm>
          <a:prstGeom prst="rect">
            <a:avLst/>
          </a:prstGeom>
          <a:noFill/>
          <a:ln>
            <a:noFill/>
          </a:ln>
        </p:spPr>
        <p:txBody>
          <a:bodyPr anchor="ctr">
            <a:normAutofit/>
          </a:bodyPr>
          <a:p>
            <a:endParaRPr b="0" lang="en-US" sz="1700" spc="-1" strike="noStrike">
              <a:solidFill>
                <a:srgbClr val="404040"/>
              </a:solidFill>
              <a:latin typeface="Franklin Gothic Book"/>
            </a:endParaRPr>
          </a:p>
        </p:txBody>
      </p:sp>
      <p:sp>
        <p:nvSpPr>
          <p:cNvPr id="154" name="TextShape 2"/>
          <p:cNvSpPr txBox="1"/>
          <p:nvPr/>
        </p:nvSpPr>
        <p:spPr>
          <a:xfrm>
            <a:off x="2796840" y="-1092240"/>
            <a:ext cx="12179160" cy="516240"/>
          </a:xfrm>
          <a:prstGeom prst="rect">
            <a:avLst/>
          </a:prstGeom>
          <a:noFill/>
          <a:ln>
            <a:noFill/>
          </a:ln>
        </p:spPr>
        <p:txBody>
          <a:bodyPr lIns="90000" rIns="90000" tIns="45000" bIns="45000"/>
          <a:p>
            <a:r>
              <a:rPr b="0" lang="en-IN" sz="1000" spc="-1" strike="noStrike">
                <a:latin typeface="Arial"/>
              </a:rPr>
              <a:t> </a:t>
            </a:r>
            <a:endParaRPr b="0" lang="en-IN" sz="1000" spc="-1" strike="noStrike">
              <a:latin typeface="Arial"/>
            </a:endParaRPr>
          </a:p>
        </p:txBody>
      </p:sp>
      <p:sp>
        <p:nvSpPr>
          <p:cNvPr id="155" name="TextShape 3"/>
          <p:cNvSpPr txBox="1"/>
          <p:nvPr/>
        </p:nvSpPr>
        <p:spPr>
          <a:xfrm>
            <a:off x="647280" y="1012320"/>
            <a:ext cx="2376720" cy="715680"/>
          </a:xfrm>
          <a:prstGeom prst="rect">
            <a:avLst/>
          </a:prstGeom>
          <a:noFill/>
          <a:ln>
            <a:noFill/>
          </a:ln>
        </p:spPr>
        <p:txBody>
          <a:bodyPr lIns="90000" rIns="90000" tIns="45000" bIns="45000"/>
          <a:p>
            <a:r>
              <a:rPr b="1" lang="en-IN" sz="4400" spc="-1" strike="noStrike" cap="all">
                <a:solidFill>
                  <a:srgbClr val="1cade4"/>
                </a:solidFill>
                <a:latin typeface="Arial"/>
                <a:ea typeface="Franklin Gothic Demi"/>
              </a:rPr>
              <a:t>Result</a:t>
            </a:r>
            <a:endParaRPr b="0" lang="en-IN" sz="4400" spc="-1" strike="noStrike">
              <a:latin typeface="Arial"/>
            </a:endParaRPr>
          </a:p>
        </p:txBody>
      </p:sp>
      <p:pic>
        <p:nvPicPr>
          <p:cNvPr id="156" name="" descr=""/>
          <p:cNvPicPr/>
          <p:nvPr/>
        </p:nvPicPr>
        <p:blipFill>
          <a:blip r:embed="rId1"/>
          <a:stretch/>
        </p:blipFill>
        <p:spPr>
          <a:xfrm>
            <a:off x="1080000" y="1944000"/>
            <a:ext cx="9864000" cy="4406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81040" y="702000"/>
            <a:ext cx="11029320" cy="529920"/>
          </a:xfrm>
          <a:prstGeom prst="rect">
            <a:avLst/>
          </a:prstGeom>
          <a:noFill/>
          <a:ln>
            <a:noFill/>
          </a:ln>
        </p:spPr>
        <p:txBody>
          <a:bodyPr anchor="b">
            <a:normAutofit/>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8" name="TextShape 2"/>
          <p:cNvSpPr txBox="1"/>
          <p:nvPr/>
        </p:nvSpPr>
        <p:spPr>
          <a:xfrm>
            <a:off x="720000" y="1302120"/>
            <a:ext cx="11029320" cy="4672800"/>
          </a:xfrm>
          <a:prstGeom prst="rect">
            <a:avLst/>
          </a:prstGeom>
          <a:noFill/>
          <a:ln>
            <a:noFill/>
          </a:ln>
        </p:spPr>
        <p:txBody>
          <a:bodyPr anchor="ctr">
            <a:normAutofit/>
          </a:bodyPr>
          <a:p>
            <a:pPr>
              <a:lnSpc>
                <a:spcPct val="110000"/>
              </a:lnSpc>
              <a:spcBef>
                <a:spcPts val="400"/>
              </a:spcBef>
              <a:spcAft>
                <a:spcPts val="601"/>
              </a:spcAft>
            </a:pPr>
            <a:r>
              <a:rPr b="0" lang="en-US" sz="2000" spc="-1" strike="noStrike">
                <a:solidFill>
                  <a:srgbClr val="0f0f0f"/>
                </a:solidFill>
                <a:latin typeface="Franklin Gothic Book"/>
                <a:ea typeface="Franklin Gothic Book"/>
              </a:rPr>
              <a:t>The research aims to provide insights into effective phishing email detection techniques and contribute to the development of robust email security solutions. The findings will help organizations enhance their cybersecurity posture by better protecting against phishing attacks.</a:t>
            </a:r>
            <a:endParaRPr b="0" lang="en-US" sz="2000" spc="-1" strike="noStrike">
              <a:solidFill>
                <a:srgbClr val="404040"/>
              </a:solidFill>
              <a:latin typeface="Franklin Gothic Book"/>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2024-04-05T10:54:18Z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