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Robo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b03b0e9e3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b03b0e9e3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b03b0e9e3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b03b0e9e3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03b0e9e3_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03b0e9e3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03b0e9e3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b03b0e9e3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b03b0e9e3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b03b0e9e3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b03b0e9e3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b03b0e9e3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03b0e9e3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03b0e9e3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b03b0e9e3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b03b0e9e3_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b03b0e9e3_6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03b0e9e3_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b03b0e9e3_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b03b0e9e3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b03b0e9e3_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b03b0e9e3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03b0e9e3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03b0e9e3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03b0e9e3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03b0e9e3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b03b0e9e3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b03b0e9e3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data.groupby('CustomerID'): This groups the DataFrame data by the "CustomerID" column</a:t>
            </a:r>
            <a:endParaRPr/>
          </a:p>
          <a:p>
            <a:pPr indent="0" lvl="0" marL="0" rtl="0" algn="l">
              <a:spcBef>
                <a:spcPts val="0"/>
              </a:spcBef>
              <a:spcAft>
                <a:spcPts val="0"/>
              </a:spcAft>
              <a:buNone/>
            </a:pPr>
            <a:r>
              <a:rPr lang="en"/>
              <a:t>.agg({}): This applies aggregation functions to the grouped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executing this code, the DataFrame rfm will contain the RFM metrics (Recency, Frequency, Monetary) for each customer, with each row representing a unique customer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'InvoiceDate': This specifies the column on which the aggregation operation is being performed. In this case, it's the "InvoiceDate" column from the original DataFrame.</a:t>
            </a:r>
            <a:endParaRPr/>
          </a:p>
          <a:p>
            <a:pPr indent="0" lvl="0" marL="0" rtl="0" algn="l">
              <a:spcBef>
                <a:spcPts val="0"/>
              </a:spcBef>
              <a:spcAft>
                <a:spcPts val="0"/>
              </a:spcAft>
              <a:buNone/>
            </a:pPr>
            <a:r>
              <a:rPr lang="en"/>
              <a:t>lambda x: defines a lambda function where x represents each group of values in the "InvoiceDate" column for each customer.</a:t>
            </a:r>
            <a:endParaRPr/>
          </a:p>
          <a:p>
            <a:pPr indent="0" lvl="0" marL="0" rtl="0" algn="l">
              <a:spcBef>
                <a:spcPts val="0"/>
              </a:spcBef>
              <a:spcAft>
                <a:spcPts val="0"/>
              </a:spcAft>
              <a:buNone/>
            </a:pPr>
            <a:r>
              <a:rPr lang="en"/>
              <a:t>x.max() calculates the maximum date within each group.</a:t>
            </a:r>
            <a:endParaRPr/>
          </a:p>
          <a:p>
            <a:pPr indent="0" lvl="0" marL="0" rtl="0" algn="l">
              <a:spcBef>
                <a:spcPts val="0"/>
              </a:spcBef>
              <a:spcAft>
                <a:spcPts val="0"/>
              </a:spcAft>
              <a:buNone/>
            </a:pPr>
            <a:r>
              <a:rPr lang="en"/>
              <a:t>(snapshot_date - x.max()).days calculates the recency of each customer's last transaction in terms of days.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b03b0e9e3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b03b0e9e3_6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b03b0e9e3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b03b0e9e3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03b0e9e3_6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03b0e9e3_6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b03b0e9e3_6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b03b0e9e3_6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b03b0e9e3_6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b03b0e9e3_6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b03b0e9e3_6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b03b0e9e3_6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b03b0e9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b03b0e9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b03b0e9e3_6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b03b0e9e3_6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The loop iterates over values of k from 2 to 10.</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For each value of k, a new KMeans object is created with the specified number of clusters (n_clusters=k), the number of initializations (n_init=10), and a random seed (random_state=42).</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The KMeans object is then fitted to the data X using the fit() method.</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The fit() method computes the clustering and updates the model attributes, including inertia_</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After fitting the model, the inertia_ attribute of the KMeans object contains the inertia (sum of squared distances of samples to their closest cluster center).After the clustering process is completed, the minimum WCSS value for that run is stored in the inertia_ attribute of the kmeans object</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by using inertia.append(kmeans.inertia_), you are appending these minimum WCSS values to the inertia list.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By end of loop we will have 9 interia values for 9 k values which we will plot on graph</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loop continues until all values of k have been processed.</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b03b0e9e3_6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b03b0e9e3_6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b03b0e9e3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b03b0e9e3_6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b03b0e9e3_6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b03b0e9e3_6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KMeans object again this time with value of k as 4</a:t>
            </a:r>
            <a:endParaRPr/>
          </a:p>
          <a:p>
            <a:pPr indent="0" lvl="0" marL="0" rtl="0" algn="l">
              <a:spcBef>
                <a:spcPts val="0"/>
              </a:spcBef>
              <a:spcAft>
                <a:spcPts val="0"/>
              </a:spcAft>
              <a:buNone/>
            </a:pPr>
            <a:r>
              <a:rPr lang="en"/>
              <a:t>KMeans(n_clusters=4, n_init=10, random_state=42): This initializes the KMeans clustering algorithm with the specified parameters. Here, n_clusters=4 indicates that we want to cluster the data into 4 clusters. n_init=10 specifies the number of times the K-means algorithm will be run with different centroid seeds. random_state=42 sets the random seed for reproducibility.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best_kmeans.fit_predict(X): This method fits the KMeans model to the data X and returns the cluster labels assigned to each data point. These cluster labels are stored in the Cluster column of the rfm DataFrame.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b03b0e9e3_6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b03b0e9e3_6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b03b0e9e3_6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b03b0e9e3_6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b03b0e9e3_6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b03b0e9e3_6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b03b0e9e3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b03b0e9e3_6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b03b0e9e3_6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b03b0e9e3_6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b03b0e9e3_6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b03b0e9e3_6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Cluster Counts::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0    1272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3    1174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1    1026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2     866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Name: count, dtype: int64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Total Customers::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4338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Cluster Percentage::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0    29.322268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3    27.063163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1    23.651452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2    19.963117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b03b0e9e3_6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b03b0e9e3_6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b03b0e9e3_6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b03b0e9e3_6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Cluster   R_Score   F_Score   M_Score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0        0  4.669811  3.188679  3.764151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1        1  3.027290  1.893762  3.115984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2        2  1.442263  1.061201  1.505774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3        3  3.878194  1.083475  1.602215</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b03b0e9e3_6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b03b0e9e3_6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b03b0e9e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b03b0e9e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b03b0e9e3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b03b0e9e3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b03b0e9e3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b03b0e9e3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b03b0e9e3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b03b0e9e3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b03b0e9e3_5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b03b0e9e3_5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Customer Segmentation using K-Means Clustering</a:t>
            </a:r>
            <a:endParaRPr/>
          </a:p>
        </p:txBody>
      </p:sp>
      <p:sp>
        <p:nvSpPr>
          <p:cNvPr id="59" name="Google Shape;59;p13"/>
          <p:cNvSpPr txBox="1"/>
          <p:nvPr>
            <p:ph idx="1" type="subTitle"/>
          </p:nvPr>
        </p:nvSpPr>
        <p:spPr>
          <a:xfrm>
            <a:off x="5733550" y="3116725"/>
            <a:ext cx="3069900" cy="1419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b="1" lang="en" sz="2097">
                <a:solidFill>
                  <a:schemeClr val="lt1"/>
                </a:solidFill>
              </a:rPr>
              <a:t>Presented </a:t>
            </a:r>
            <a:r>
              <a:rPr b="1" lang="en" sz="2097">
                <a:solidFill>
                  <a:schemeClr val="lt1"/>
                </a:solidFill>
              </a:rPr>
              <a:t>By: </a:t>
            </a:r>
            <a:endParaRPr b="1" sz="2097">
              <a:solidFill>
                <a:schemeClr val="lt1"/>
              </a:solidFill>
            </a:endParaRPr>
          </a:p>
          <a:p>
            <a:pPr indent="0" lvl="0" marL="0" rtl="0" algn="l">
              <a:lnSpc>
                <a:spcPct val="80000"/>
              </a:lnSpc>
              <a:spcBef>
                <a:spcPts val="0"/>
              </a:spcBef>
              <a:spcAft>
                <a:spcPts val="0"/>
              </a:spcAft>
              <a:buSzPts val="523"/>
              <a:buNone/>
            </a:pPr>
            <a:r>
              <a:t/>
            </a:r>
            <a:endParaRPr b="1" sz="2097">
              <a:solidFill>
                <a:schemeClr val="lt1"/>
              </a:solidFill>
            </a:endParaRPr>
          </a:p>
          <a:p>
            <a:pPr indent="0" lvl="0" marL="0" rtl="0" algn="l">
              <a:lnSpc>
                <a:spcPct val="80000"/>
              </a:lnSpc>
              <a:spcBef>
                <a:spcPts val="0"/>
              </a:spcBef>
              <a:spcAft>
                <a:spcPts val="0"/>
              </a:spcAft>
              <a:buClr>
                <a:schemeClr val="dk2"/>
              </a:buClr>
              <a:buSzPts val="523"/>
              <a:buFont typeface="Arial"/>
              <a:buNone/>
            </a:pPr>
            <a:r>
              <a:rPr b="1" lang="en" sz="2097">
                <a:solidFill>
                  <a:schemeClr val="lt1"/>
                </a:solidFill>
              </a:rPr>
              <a:t>Ramandeep Kaur</a:t>
            </a:r>
            <a:endParaRPr b="1" sz="2097">
              <a:solidFill>
                <a:schemeClr val="lt1"/>
              </a:solidFill>
            </a:endParaRPr>
          </a:p>
          <a:p>
            <a:pPr indent="0" lvl="0" marL="0" rtl="0" algn="l">
              <a:lnSpc>
                <a:spcPct val="80000"/>
              </a:lnSpc>
              <a:spcBef>
                <a:spcPts val="0"/>
              </a:spcBef>
              <a:spcAft>
                <a:spcPts val="0"/>
              </a:spcAft>
              <a:buSzPts val="523"/>
              <a:buNone/>
            </a:pPr>
            <a:r>
              <a:rPr b="1" lang="en" sz="2097">
                <a:solidFill>
                  <a:schemeClr val="lt1"/>
                </a:solidFill>
              </a:rPr>
              <a:t>Ranishree Anegundi</a:t>
            </a:r>
            <a:endParaRPr b="1" sz="2097">
              <a:solidFill>
                <a:schemeClr val="lt1"/>
              </a:solidFill>
            </a:endParaRPr>
          </a:p>
          <a:p>
            <a:pPr indent="0" lvl="0" marL="0" rtl="0" algn="l">
              <a:lnSpc>
                <a:spcPct val="80000"/>
              </a:lnSpc>
              <a:spcBef>
                <a:spcPts val="0"/>
              </a:spcBef>
              <a:spcAft>
                <a:spcPts val="0"/>
              </a:spcAft>
              <a:buSzPts val="523"/>
              <a:buNone/>
            </a:pPr>
            <a:r>
              <a:t/>
            </a:r>
            <a:endParaRPr b="1" sz="2097">
              <a:solidFill>
                <a:schemeClr val="lt1"/>
              </a:solidFill>
            </a:endParaRPr>
          </a:p>
        </p:txBody>
      </p:sp>
      <p:pic>
        <p:nvPicPr>
          <p:cNvPr id="60" name="Google Shape;60;p13"/>
          <p:cNvPicPr preferRelativeResize="0"/>
          <p:nvPr/>
        </p:nvPicPr>
        <p:blipFill>
          <a:blip r:embed="rId3">
            <a:alphaModFix/>
          </a:blip>
          <a:stretch>
            <a:fillRect/>
          </a:stretch>
        </p:blipFill>
        <p:spPr>
          <a:xfrm>
            <a:off x="471000" y="2833375"/>
            <a:ext cx="4101001" cy="21016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5118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Importing necessary libraries </a:t>
            </a:r>
            <a:endParaRPr/>
          </a:p>
        </p:txBody>
      </p:sp>
      <p:pic>
        <p:nvPicPr>
          <p:cNvPr id="119" name="Google Shape;119;p22"/>
          <p:cNvPicPr preferRelativeResize="0"/>
          <p:nvPr/>
        </p:nvPicPr>
        <p:blipFill>
          <a:blip r:embed="rId3">
            <a:alphaModFix/>
          </a:blip>
          <a:stretch>
            <a:fillRect/>
          </a:stretch>
        </p:blipFill>
        <p:spPr>
          <a:xfrm>
            <a:off x="365275" y="1528025"/>
            <a:ext cx="8413425" cy="22878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Understand the Segmentation Data</a:t>
            </a:r>
            <a:endParaRPr/>
          </a:p>
        </p:txBody>
      </p:sp>
      <p:sp>
        <p:nvSpPr>
          <p:cNvPr id="125" name="Google Shape;125;p23"/>
          <p:cNvSpPr txBox="1"/>
          <p:nvPr>
            <p:ph idx="1" type="body"/>
          </p:nvPr>
        </p:nvSpPr>
        <p:spPr>
          <a:xfrm>
            <a:off x="311700" y="1152475"/>
            <a:ext cx="8520600" cy="381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111111"/>
                </a:solidFill>
                <a:latin typeface="Arial"/>
                <a:ea typeface="Arial"/>
                <a:cs typeface="Arial"/>
                <a:sym typeface="Arial"/>
              </a:rPr>
              <a:t>For this project, we are using Online Retail Dataset.</a:t>
            </a:r>
            <a:r>
              <a:rPr lang="en" sz="1500">
                <a:solidFill>
                  <a:srgbClr val="111111"/>
                </a:solidFill>
                <a:highlight>
                  <a:srgbClr val="FFFFFF"/>
                </a:highlight>
                <a:latin typeface="Arial"/>
                <a:ea typeface="Arial"/>
                <a:cs typeface="Arial"/>
                <a:sym typeface="Arial"/>
              </a:rPr>
              <a:t>The dataframe consists of 8 variables:</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1200"/>
              </a:spcBef>
              <a:spcAft>
                <a:spcPts val="0"/>
              </a:spcAft>
              <a:buClr>
                <a:srgbClr val="111111"/>
              </a:buClr>
              <a:buSzPts val="1500"/>
              <a:buFont typeface="Arial"/>
              <a:buChar char="●"/>
            </a:pPr>
            <a:r>
              <a:rPr b="1" lang="en" sz="1500">
                <a:solidFill>
                  <a:srgbClr val="111111"/>
                </a:solidFill>
                <a:highlight>
                  <a:srgbClr val="FFFFFF"/>
                </a:highlight>
                <a:latin typeface="Arial"/>
                <a:ea typeface="Arial"/>
                <a:cs typeface="Arial"/>
                <a:sym typeface="Arial"/>
              </a:rPr>
              <a:t>InvoiceNo: </a:t>
            </a:r>
            <a:r>
              <a:rPr lang="en" sz="1500">
                <a:solidFill>
                  <a:srgbClr val="111111"/>
                </a:solidFill>
                <a:highlight>
                  <a:srgbClr val="FFFFFF"/>
                </a:highlight>
                <a:latin typeface="Arial"/>
                <a:ea typeface="Arial"/>
                <a:cs typeface="Arial"/>
                <a:sym typeface="Arial"/>
              </a:rPr>
              <a:t>The unique identifier of each customer invoice.</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StockCode: The unique identifier of each item in stock.</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Description: The item purchased by the customer.</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b="1" lang="en" sz="1500">
                <a:solidFill>
                  <a:srgbClr val="111111"/>
                </a:solidFill>
                <a:highlight>
                  <a:srgbClr val="FFFFFF"/>
                </a:highlight>
                <a:latin typeface="Arial"/>
                <a:ea typeface="Arial"/>
                <a:cs typeface="Arial"/>
                <a:sym typeface="Arial"/>
              </a:rPr>
              <a:t>Quantity: </a:t>
            </a:r>
            <a:r>
              <a:rPr lang="en" sz="1500">
                <a:solidFill>
                  <a:srgbClr val="111111"/>
                </a:solidFill>
                <a:highlight>
                  <a:srgbClr val="FFFFFF"/>
                </a:highlight>
                <a:latin typeface="Arial"/>
                <a:ea typeface="Arial"/>
                <a:cs typeface="Arial"/>
                <a:sym typeface="Arial"/>
              </a:rPr>
              <a:t>The number of each item purchased by a customer in a single invoice.</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b="1" lang="en" sz="1500">
                <a:solidFill>
                  <a:srgbClr val="111111"/>
                </a:solidFill>
                <a:highlight>
                  <a:srgbClr val="FFFFFF"/>
                </a:highlight>
                <a:latin typeface="Arial"/>
                <a:ea typeface="Arial"/>
                <a:cs typeface="Arial"/>
                <a:sym typeface="Arial"/>
              </a:rPr>
              <a:t>InvoiceDate: </a:t>
            </a:r>
            <a:r>
              <a:rPr lang="en" sz="1500">
                <a:solidFill>
                  <a:srgbClr val="111111"/>
                </a:solidFill>
                <a:highlight>
                  <a:srgbClr val="FFFFFF"/>
                </a:highlight>
                <a:latin typeface="Arial"/>
                <a:ea typeface="Arial"/>
                <a:cs typeface="Arial"/>
                <a:sym typeface="Arial"/>
              </a:rPr>
              <a:t>The purchase date.</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b="1" lang="en" sz="1500">
                <a:solidFill>
                  <a:srgbClr val="111111"/>
                </a:solidFill>
                <a:highlight>
                  <a:srgbClr val="FFFFFF"/>
                </a:highlight>
                <a:latin typeface="Arial"/>
                <a:ea typeface="Arial"/>
                <a:cs typeface="Arial"/>
                <a:sym typeface="Arial"/>
              </a:rPr>
              <a:t>UnitPrice:</a:t>
            </a:r>
            <a:r>
              <a:rPr lang="en" sz="1500">
                <a:solidFill>
                  <a:srgbClr val="111111"/>
                </a:solidFill>
                <a:highlight>
                  <a:srgbClr val="FFFFFF"/>
                </a:highlight>
                <a:latin typeface="Arial"/>
                <a:ea typeface="Arial"/>
                <a:cs typeface="Arial"/>
                <a:sym typeface="Arial"/>
              </a:rPr>
              <a:t> Price of one unit of each item.</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b="1" lang="en" sz="1500">
                <a:solidFill>
                  <a:srgbClr val="111111"/>
                </a:solidFill>
                <a:highlight>
                  <a:srgbClr val="FFFFFF"/>
                </a:highlight>
                <a:latin typeface="Arial"/>
                <a:ea typeface="Arial"/>
                <a:cs typeface="Arial"/>
                <a:sym typeface="Arial"/>
              </a:rPr>
              <a:t>CustomerID: </a:t>
            </a:r>
            <a:r>
              <a:rPr lang="en" sz="1500">
                <a:solidFill>
                  <a:srgbClr val="111111"/>
                </a:solidFill>
                <a:highlight>
                  <a:srgbClr val="FFFFFF"/>
                </a:highlight>
                <a:latin typeface="Arial"/>
                <a:ea typeface="Arial"/>
                <a:cs typeface="Arial"/>
                <a:sym typeface="Arial"/>
              </a:rPr>
              <a:t>Unique identifier assigned to each user.</a:t>
            </a:r>
            <a:endParaRPr sz="1500">
              <a:solidFill>
                <a:srgbClr val="111111"/>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Country: The country from where the purchase was made.</a:t>
            </a:r>
            <a:endParaRPr b="1" sz="1500">
              <a:solidFill>
                <a:srgbClr val="11111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the Dataset</a:t>
            </a:r>
            <a:endParaRPr/>
          </a:p>
        </p:txBody>
      </p:sp>
      <p:pic>
        <p:nvPicPr>
          <p:cNvPr id="131" name="Google Shape;131;p24"/>
          <p:cNvPicPr preferRelativeResize="0"/>
          <p:nvPr/>
        </p:nvPicPr>
        <p:blipFill>
          <a:blip r:embed="rId3">
            <a:alphaModFix/>
          </a:blip>
          <a:stretch>
            <a:fillRect/>
          </a:stretch>
        </p:blipFill>
        <p:spPr>
          <a:xfrm>
            <a:off x="526600" y="2221075"/>
            <a:ext cx="6238875" cy="771525"/>
          </a:xfrm>
          <a:prstGeom prst="rect">
            <a:avLst/>
          </a:prstGeom>
          <a:noFill/>
          <a:ln cap="flat" cmpd="sng" w="19050">
            <a:solidFill>
              <a:schemeClr val="dk2"/>
            </a:solidFill>
            <a:prstDash val="solid"/>
            <a:round/>
            <a:headEnd len="sm" w="sm" type="none"/>
            <a:tailEnd len="sm" w="sm" type="none"/>
          </a:ln>
        </p:spPr>
      </p:pic>
      <p:sp>
        <p:nvSpPr>
          <p:cNvPr id="132" name="Google Shape;132;p24"/>
          <p:cNvSpPr txBox="1"/>
          <p:nvPr/>
        </p:nvSpPr>
        <p:spPr>
          <a:xfrm>
            <a:off x="439750" y="1478050"/>
            <a:ext cx="872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Loading the dataset into pandas </a:t>
            </a:r>
            <a:r>
              <a:rPr lang="en" sz="1600">
                <a:solidFill>
                  <a:schemeClr val="dk2"/>
                </a:solidFill>
              </a:rPr>
              <a:t>dataframe</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Explore and Clean the Dataset</a:t>
            </a:r>
            <a:endParaRPr/>
          </a:p>
        </p:txBody>
      </p:sp>
      <p:pic>
        <p:nvPicPr>
          <p:cNvPr id="138" name="Google Shape;138;p25"/>
          <p:cNvPicPr preferRelativeResize="0"/>
          <p:nvPr/>
        </p:nvPicPr>
        <p:blipFill>
          <a:blip r:embed="rId3">
            <a:alphaModFix/>
          </a:blip>
          <a:stretch>
            <a:fillRect/>
          </a:stretch>
        </p:blipFill>
        <p:spPr>
          <a:xfrm>
            <a:off x="311700" y="1414925"/>
            <a:ext cx="8637449" cy="2457025"/>
          </a:xfrm>
          <a:prstGeom prst="rect">
            <a:avLst/>
          </a:prstGeom>
          <a:noFill/>
          <a:ln cap="flat" cmpd="sng" w="19050">
            <a:solidFill>
              <a:schemeClr val="dk2"/>
            </a:solidFill>
            <a:prstDash val="solid"/>
            <a:round/>
            <a:headEnd len="sm" w="sm" type="none"/>
            <a:tailEnd len="sm" w="sm" type="none"/>
          </a:ln>
        </p:spPr>
      </p:pic>
      <p:sp>
        <p:nvSpPr>
          <p:cNvPr id="139" name="Google Shape;139;p25"/>
          <p:cNvSpPr txBox="1"/>
          <p:nvPr/>
        </p:nvSpPr>
        <p:spPr>
          <a:xfrm>
            <a:off x="396050" y="4247175"/>
            <a:ext cx="876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Understanding the Numerical Features</a:t>
            </a:r>
            <a:endParaRPr sz="2700"/>
          </a:p>
        </p:txBody>
      </p:sp>
      <p:pic>
        <p:nvPicPr>
          <p:cNvPr id="145" name="Google Shape;145;p26"/>
          <p:cNvPicPr preferRelativeResize="0"/>
          <p:nvPr/>
        </p:nvPicPr>
        <p:blipFill>
          <a:blip r:embed="rId3">
            <a:alphaModFix/>
          </a:blip>
          <a:stretch>
            <a:fillRect/>
          </a:stretch>
        </p:blipFill>
        <p:spPr>
          <a:xfrm>
            <a:off x="311688" y="1483925"/>
            <a:ext cx="8218226" cy="3453075"/>
          </a:xfrm>
          <a:prstGeom prst="rect">
            <a:avLst/>
          </a:prstGeom>
          <a:noFill/>
          <a:ln cap="flat" cmpd="sng" w="19050">
            <a:solidFill>
              <a:schemeClr val="dk2"/>
            </a:solidFill>
            <a:prstDash val="solid"/>
            <a:round/>
            <a:headEnd len="sm" w="sm" type="none"/>
            <a:tailEnd len="sm" w="sm" type="none"/>
          </a:ln>
        </p:spPr>
      </p:pic>
      <p:sp>
        <p:nvSpPr>
          <p:cNvPr id="146" name="Google Shape;146;p26"/>
          <p:cNvSpPr txBox="1"/>
          <p:nvPr/>
        </p:nvSpPr>
        <p:spPr>
          <a:xfrm>
            <a:off x="352575" y="1068425"/>
            <a:ext cx="85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2"/>
                </a:solidFill>
              </a:rPr>
              <a:t>Observations</a:t>
            </a:r>
            <a:r>
              <a:rPr lang="en" sz="1500">
                <a:solidFill>
                  <a:schemeClr val="accent2"/>
                </a:solidFill>
              </a:rPr>
              <a:t>: </a:t>
            </a:r>
            <a:r>
              <a:rPr lang="en" sz="1500">
                <a:solidFill>
                  <a:schemeClr val="dk2"/>
                </a:solidFill>
              </a:rPr>
              <a:t>Quantity and Unit Price have negative values which we need to remove</a:t>
            </a:r>
            <a:endParaRPr sz="15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about Data</a:t>
            </a:r>
            <a:endParaRPr/>
          </a:p>
        </p:txBody>
      </p:sp>
      <p:sp>
        <p:nvSpPr>
          <p:cNvPr id="152" name="Google Shape;152;p27"/>
          <p:cNvSpPr txBox="1"/>
          <p:nvPr/>
        </p:nvSpPr>
        <p:spPr>
          <a:xfrm>
            <a:off x="473150" y="1313700"/>
            <a:ext cx="2655300" cy="2016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2"/>
                </a:solidFill>
              </a:rPr>
              <a:t>Observations</a:t>
            </a:r>
            <a:r>
              <a:rPr lang="en" sz="1500">
                <a:solidFill>
                  <a:schemeClr val="accent2"/>
                </a:solidFill>
              </a:rPr>
              <a:t> :</a:t>
            </a:r>
            <a:r>
              <a:rPr lang="en" sz="1500">
                <a:solidFill>
                  <a:schemeClr val="dk2"/>
                </a:solidFill>
              </a:rPr>
              <a:t> CustomerID column is float type object which we will convert into integer. Also CustomerID and Description column have null values which we will remove in next steps.</a:t>
            </a:r>
            <a:endParaRPr sz="1500">
              <a:solidFill>
                <a:schemeClr val="dk2"/>
              </a:solidFill>
            </a:endParaRPr>
          </a:p>
          <a:p>
            <a:pPr indent="0" lvl="0" marL="0" rtl="0" algn="l">
              <a:spcBef>
                <a:spcPts val="0"/>
              </a:spcBef>
              <a:spcAft>
                <a:spcPts val="0"/>
              </a:spcAft>
              <a:buNone/>
            </a:pPr>
            <a:r>
              <a:t/>
            </a:r>
            <a:endParaRPr>
              <a:solidFill>
                <a:schemeClr val="dk2"/>
              </a:solidFill>
            </a:endParaRPr>
          </a:p>
        </p:txBody>
      </p:sp>
      <p:pic>
        <p:nvPicPr>
          <p:cNvPr id="153" name="Google Shape;153;p27"/>
          <p:cNvPicPr preferRelativeResize="0"/>
          <p:nvPr/>
        </p:nvPicPr>
        <p:blipFill>
          <a:blip r:embed="rId3">
            <a:alphaModFix/>
          </a:blip>
          <a:stretch>
            <a:fillRect/>
          </a:stretch>
        </p:blipFill>
        <p:spPr>
          <a:xfrm>
            <a:off x="3642625" y="1313700"/>
            <a:ext cx="5262150" cy="330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Validating Missing Values</a:t>
            </a:r>
            <a:endParaRPr/>
          </a:p>
        </p:txBody>
      </p:sp>
      <p:pic>
        <p:nvPicPr>
          <p:cNvPr id="159" name="Google Shape;159;p28"/>
          <p:cNvPicPr preferRelativeResize="0"/>
          <p:nvPr/>
        </p:nvPicPr>
        <p:blipFill>
          <a:blip r:embed="rId3">
            <a:alphaModFix/>
          </a:blip>
          <a:stretch>
            <a:fillRect/>
          </a:stretch>
        </p:blipFill>
        <p:spPr>
          <a:xfrm>
            <a:off x="1760450" y="1281200"/>
            <a:ext cx="5445176" cy="3640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Dropping Null Values</a:t>
            </a:r>
            <a:endParaRPr/>
          </a:p>
        </p:txBody>
      </p:sp>
      <p:pic>
        <p:nvPicPr>
          <p:cNvPr id="165" name="Google Shape;165;p29"/>
          <p:cNvPicPr preferRelativeResize="0"/>
          <p:nvPr/>
        </p:nvPicPr>
        <p:blipFill>
          <a:blip r:embed="rId3">
            <a:alphaModFix/>
          </a:blip>
          <a:stretch>
            <a:fillRect/>
          </a:stretch>
        </p:blipFill>
        <p:spPr>
          <a:xfrm>
            <a:off x="1565425" y="1068425"/>
            <a:ext cx="5811475" cy="4076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Validating Null Values are Removed</a:t>
            </a:r>
            <a:endParaRPr/>
          </a:p>
        </p:txBody>
      </p:sp>
      <p:pic>
        <p:nvPicPr>
          <p:cNvPr id="171" name="Google Shape;171;p30"/>
          <p:cNvPicPr preferRelativeResize="0"/>
          <p:nvPr/>
        </p:nvPicPr>
        <p:blipFill>
          <a:blip r:embed="rId3">
            <a:alphaModFix/>
          </a:blip>
          <a:stretch>
            <a:fillRect/>
          </a:stretch>
        </p:blipFill>
        <p:spPr>
          <a:xfrm>
            <a:off x="1449238" y="1305675"/>
            <a:ext cx="6245525" cy="34481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Remove Negative Values</a:t>
            </a:r>
            <a:endParaRPr/>
          </a:p>
        </p:txBody>
      </p:sp>
      <p:pic>
        <p:nvPicPr>
          <p:cNvPr id="177" name="Google Shape;177;p31"/>
          <p:cNvPicPr preferRelativeResize="0"/>
          <p:nvPr/>
        </p:nvPicPr>
        <p:blipFill>
          <a:blip r:embed="rId3">
            <a:alphaModFix/>
          </a:blip>
          <a:stretch>
            <a:fillRect/>
          </a:stretch>
        </p:blipFill>
        <p:spPr>
          <a:xfrm>
            <a:off x="1660629" y="1530125"/>
            <a:ext cx="6126070" cy="3613375"/>
          </a:xfrm>
          <a:prstGeom prst="rect">
            <a:avLst/>
          </a:prstGeom>
          <a:noFill/>
          <a:ln cap="flat" cmpd="sng" w="19050">
            <a:solidFill>
              <a:schemeClr val="dk2"/>
            </a:solidFill>
            <a:prstDash val="solid"/>
            <a:round/>
            <a:headEnd len="sm" w="sm" type="none"/>
            <a:tailEnd len="sm" w="sm" type="none"/>
          </a:ln>
        </p:spPr>
      </p:pic>
      <p:sp>
        <p:nvSpPr>
          <p:cNvPr id="178" name="Google Shape;178;p31"/>
          <p:cNvSpPr txBox="1"/>
          <p:nvPr/>
        </p:nvSpPr>
        <p:spPr>
          <a:xfrm>
            <a:off x="406350" y="1068425"/>
            <a:ext cx="876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Removing rows where ‘Quanity’ and ‘UnitPrice’ is less than 0</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2" type="body"/>
          </p:nvPr>
        </p:nvSpPr>
        <p:spPr>
          <a:xfrm>
            <a:off x="4939500" y="724200"/>
            <a:ext cx="3837000" cy="3694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Goal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What is K-Means Clustering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Concept of Clustering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Understanding K-Means Algorithm</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K-Means Algorithm Steps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Determining Optimal number of clusters using Elbow Method</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RFM Analysis technique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Project Code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Conclusion</a:t>
            </a:r>
            <a:endParaRPr>
              <a:latin typeface="Arial"/>
              <a:ea typeface="Arial"/>
              <a:cs typeface="Arial"/>
              <a:sym typeface="Arial"/>
            </a:endParaRPr>
          </a:p>
        </p:txBody>
      </p:sp>
      <p:sp>
        <p:nvSpPr>
          <p:cNvPr id="66" name="Google Shape;66;p14"/>
          <p:cNvSpPr txBox="1"/>
          <p:nvPr>
            <p:ph type="title"/>
          </p:nvPr>
        </p:nvSpPr>
        <p:spPr>
          <a:xfrm>
            <a:off x="265500" y="1912650"/>
            <a:ext cx="34761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CustomerID to an Integer</a:t>
            </a:r>
            <a:endParaRPr/>
          </a:p>
        </p:txBody>
      </p:sp>
      <p:pic>
        <p:nvPicPr>
          <p:cNvPr id="184" name="Google Shape;184;p32"/>
          <p:cNvPicPr preferRelativeResize="0"/>
          <p:nvPr/>
        </p:nvPicPr>
        <p:blipFill>
          <a:blip r:embed="rId3">
            <a:alphaModFix/>
          </a:blip>
          <a:stretch>
            <a:fillRect/>
          </a:stretch>
        </p:blipFill>
        <p:spPr>
          <a:xfrm>
            <a:off x="1422725" y="1144625"/>
            <a:ext cx="6116246" cy="3991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9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700">
                <a:solidFill>
                  <a:srgbClr val="111111"/>
                </a:solidFill>
                <a:highlight>
                  <a:srgbClr val="FFFFFF"/>
                </a:highlight>
              </a:rPr>
              <a:t>Step 4 – Compute Recency, Frequency, and Monetary Value</a:t>
            </a:r>
            <a:endParaRPr b="0" sz="2700"/>
          </a:p>
          <a:p>
            <a:pPr indent="0" lvl="0" marL="0" rtl="0" algn="l">
              <a:spcBef>
                <a:spcPts val="0"/>
              </a:spcBef>
              <a:spcAft>
                <a:spcPts val="0"/>
              </a:spcAft>
              <a:buNone/>
            </a:pPr>
            <a:r>
              <a:t/>
            </a:r>
            <a:endParaRPr/>
          </a:p>
          <a:p>
            <a:pPr indent="0" lvl="0" marL="0" rtl="0" algn="l">
              <a:spcBef>
                <a:spcPts val="0"/>
              </a:spcBef>
              <a:spcAft>
                <a:spcPts val="0"/>
              </a:spcAft>
              <a:buNone/>
            </a:pPr>
            <a:r>
              <a:rPr b="0" lang="en" sz="1500">
                <a:solidFill>
                  <a:srgbClr val="111111"/>
                </a:solidFill>
                <a:highlight>
                  <a:srgbClr val="FFFFFF"/>
                </a:highlight>
                <a:latin typeface="Arial"/>
                <a:ea typeface="Arial"/>
                <a:cs typeface="Arial"/>
                <a:sym typeface="Arial"/>
              </a:rPr>
              <a:t>Defining a reference date ‘</a:t>
            </a:r>
            <a:r>
              <a:rPr b="0" lang="en" sz="1500">
                <a:solidFill>
                  <a:srgbClr val="111111"/>
                </a:solidFill>
                <a:highlight>
                  <a:srgbClr val="F5F5F5"/>
                </a:highlight>
                <a:latin typeface="Arial"/>
                <a:ea typeface="Arial"/>
                <a:cs typeface="Arial"/>
                <a:sym typeface="Arial"/>
              </a:rPr>
              <a:t>snapshot_date’</a:t>
            </a:r>
            <a:r>
              <a:rPr b="0" lang="en" sz="1500">
                <a:solidFill>
                  <a:srgbClr val="111111"/>
                </a:solidFill>
                <a:highlight>
                  <a:srgbClr val="FFFFFF"/>
                </a:highlight>
                <a:latin typeface="Arial"/>
                <a:ea typeface="Arial"/>
                <a:cs typeface="Arial"/>
                <a:sym typeface="Arial"/>
              </a:rPr>
              <a:t> that’s a day later than the most recent date in the “InvoiceDate” column. This date will be used to compute recency for each customer.</a:t>
            </a:r>
            <a:endParaRPr sz="1500">
              <a:latin typeface="Arial"/>
              <a:ea typeface="Arial"/>
              <a:cs typeface="Arial"/>
              <a:sym typeface="Arial"/>
            </a:endParaRPr>
          </a:p>
          <a:p>
            <a:pPr indent="0" lvl="0" marL="0" rtl="0" algn="l">
              <a:spcBef>
                <a:spcPts val="0"/>
              </a:spcBef>
              <a:spcAft>
                <a:spcPts val="0"/>
              </a:spcAft>
              <a:buNone/>
            </a:pPr>
            <a:r>
              <a:t/>
            </a:r>
            <a:endParaRPr/>
          </a:p>
        </p:txBody>
      </p:sp>
      <p:pic>
        <p:nvPicPr>
          <p:cNvPr id="190" name="Google Shape;190;p33"/>
          <p:cNvPicPr preferRelativeResize="0"/>
          <p:nvPr/>
        </p:nvPicPr>
        <p:blipFill>
          <a:blip r:embed="rId3">
            <a:alphaModFix/>
          </a:blip>
          <a:stretch>
            <a:fillRect/>
          </a:stretch>
        </p:blipFill>
        <p:spPr>
          <a:xfrm>
            <a:off x="471000" y="2571750"/>
            <a:ext cx="8361301" cy="1981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311700" y="730375"/>
            <a:ext cx="23325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111111"/>
                </a:solidFill>
                <a:highlight>
                  <a:srgbClr val="FFFFFF"/>
                </a:highlight>
                <a:latin typeface="Arial"/>
                <a:ea typeface="Arial"/>
                <a:cs typeface="Arial"/>
                <a:sym typeface="Arial"/>
              </a:rPr>
              <a:t>Creating a </a:t>
            </a:r>
            <a:r>
              <a:rPr b="1" lang="en" sz="1500">
                <a:solidFill>
                  <a:srgbClr val="111111"/>
                </a:solidFill>
                <a:highlight>
                  <a:srgbClr val="FFFFFF"/>
                </a:highlight>
                <a:latin typeface="Arial"/>
                <a:ea typeface="Arial"/>
                <a:cs typeface="Arial"/>
                <a:sym typeface="Arial"/>
              </a:rPr>
              <a:t>“Total” </a:t>
            </a:r>
            <a:r>
              <a:rPr lang="en" sz="1500">
                <a:solidFill>
                  <a:srgbClr val="111111"/>
                </a:solidFill>
                <a:highlight>
                  <a:srgbClr val="FFFFFF"/>
                </a:highlight>
                <a:latin typeface="Arial"/>
                <a:ea typeface="Arial"/>
                <a:cs typeface="Arial"/>
                <a:sym typeface="Arial"/>
              </a:rPr>
              <a:t>column in dataframe that contains </a:t>
            </a:r>
            <a:r>
              <a:rPr b="1" lang="en" sz="1500">
                <a:solidFill>
                  <a:srgbClr val="111111"/>
                </a:solidFill>
                <a:highlight>
                  <a:srgbClr val="FFFFFF"/>
                </a:highlight>
                <a:latin typeface="Arial"/>
                <a:ea typeface="Arial"/>
                <a:cs typeface="Arial"/>
                <a:sym typeface="Arial"/>
              </a:rPr>
              <a:t>Quantity*UnitPrice</a:t>
            </a:r>
            <a:r>
              <a:rPr lang="en" sz="1500">
                <a:solidFill>
                  <a:srgbClr val="111111"/>
                </a:solidFill>
                <a:highlight>
                  <a:srgbClr val="FFFFFF"/>
                </a:highlight>
                <a:latin typeface="Arial"/>
                <a:ea typeface="Arial"/>
                <a:cs typeface="Arial"/>
                <a:sym typeface="Arial"/>
              </a:rPr>
              <a:t> for all the records.</a:t>
            </a:r>
            <a:endParaRPr sz="1500"/>
          </a:p>
        </p:txBody>
      </p:sp>
      <p:pic>
        <p:nvPicPr>
          <p:cNvPr id="196" name="Google Shape;196;p34"/>
          <p:cNvPicPr preferRelativeResize="0"/>
          <p:nvPr/>
        </p:nvPicPr>
        <p:blipFill>
          <a:blip r:embed="rId3">
            <a:alphaModFix/>
          </a:blip>
          <a:stretch>
            <a:fillRect/>
          </a:stretch>
        </p:blipFill>
        <p:spPr>
          <a:xfrm>
            <a:off x="2827800" y="729450"/>
            <a:ext cx="6004500" cy="3684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458600" y="3402950"/>
            <a:ext cx="870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202" name="Google Shape;202;p35"/>
          <p:cNvSpPr txBox="1"/>
          <p:nvPr/>
        </p:nvSpPr>
        <p:spPr>
          <a:xfrm>
            <a:off x="553200" y="287325"/>
            <a:ext cx="7952400" cy="2970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2000">
                <a:solidFill>
                  <a:srgbClr val="111111"/>
                </a:solidFill>
                <a:highlight>
                  <a:srgbClr val="FFFFFF"/>
                </a:highlight>
                <a:latin typeface="Raleway"/>
                <a:ea typeface="Raleway"/>
                <a:cs typeface="Raleway"/>
                <a:sym typeface="Raleway"/>
              </a:rPr>
              <a:t>Calculating Recency, Frequency and MonetaryValue</a:t>
            </a:r>
            <a:endParaRPr b="1" sz="2000">
              <a:solidFill>
                <a:srgbClr val="111111"/>
              </a:solidFill>
              <a:highlight>
                <a:srgbClr val="FFFFFF"/>
              </a:highlight>
              <a:latin typeface="Raleway"/>
              <a:ea typeface="Raleway"/>
              <a:cs typeface="Raleway"/>
              <a:sym typeface="Raleway"/>
            </a:endParaRPr>
          </a:p>
          <a:p>
            <a:pPr indent="0" lvl="0" marL="0" rtl="0" algn="just">
              <a:lnSpc>
                <a:spcPct val="200000"/>
              </a:lnSpc>
              <a:spcBef>
                <a:spcPts val="900"/>
              </a:spcBef>
              <a:spcAft>
                <a:spcPts val="0"/>
              </a:spcAft>
              <a:buClr>
                <a:schemeClr val="dk2"/>
              </a:buClr>
              <a:buSzPts val="1100"/>
              <a:buFont typeface="Arial"/>
              <a:buNone/>
            </a:pPr>
            <a:r>
              <a:rPr lang="en">
                <a:solidFill>
                  <a:schemeClr val="dk2"/>
                </a:solidFill>
                <a:highlight>
                  <a:srgbClr val="FFFFFF"/>
                </a:highlight>
              </a:rPr>
              <a:t>We calculate the following—</a:t>
            </a:r>
            <a:r>
              <a:rPr b="1" lang="en">
                <a:solidFill>
                  <a:schemeClr val="dk2"/>
                </a:solidFill>
                <a:highlight>
                  <a:srgbClr val="FFFFFF"/>
                </a:highlight>
              </a:rPr>
              <a:t>grouped by CustomerID</a:t>
            </a:r>
            <a:r>
              <a:rPr lang="en">
                <a:solidFill>
                  <a:schemeClr val="dk2"/>
                </a:solidFill>
                <a:highlight>
                  <a:srgbClr val="FFFFFF"/>
                </a:highlight>
              </a:rPr>
              <a:t>:</a:t>
            </a:r>
            <a:endParaRPr>
              <a:solidFill>
                <a:schemeClr val="dk2"/>
              </a:solidFill>
              <a:highlight>
                <a:srgbClr val="FFFFFF"/>
              </a:highlight>
            </a:endParaRPr>
          </a:p>
          <a:p>
            <a:pPr indent="-317500" lvl="0" marL="457200" marR="50800" rtl="0" algn="just">
              <a:lnSpc>
                <a:spcPct val="200000"/>
              </a:lnSpc>
              <a:spcBef>
                <a:spcPts val="900"/>
              </a:spcBef>
              <a:spcAft>
                <a:spcPts val="0"/>
              </a:spcAft>
              <a:buClr>
                <a:schemeClr val="dk2"/>
              </a:buClr>
              <a:buSzPts val="1400"/>
              <a:buChar char="●"/>
            </a:pPr>
            <a:r>
              <a:rPr b="1" lang="en">
                <a:solidFill>
                  <a:schemeClr val="dk2"/>
                </a:solidFill>
                <a:highlight>
                  <a:srgbClr val="FFFFFF"/>
                </a:highlight>
              </a:rPr>
              <a:t>Recency</a:t>
            </a:r>
            <a:r>
              <a:rPr lang="en">
                <a:solidFill>
                  <a:schemeClr val="dk2"/>
                </a:solidFill>
                <a:highlight>
                  <a:srgbClr val="FFFFFF"/>
                </a:highlight>
              </a:rPr>
              <a:t>:  The difference between the most recent purchase date and a reference date (</a:t>
            </a:r>
            <a:r>
              <a:rPr lang="en">
                <a:solidFill>
                  <a:schemeClr val="dk2"/>
                </a:solidFill>
                <a:highlight>
                  <a:srgbClr val="F5F5F5"/>
                </a:highlight>
              </a:rPr>
              <a:t>snapshot_date</a:t>
            </a:r>
            <a:r>
              <a:rPr lang="en">
                <a:solidFill>
                  <a:schemeClr val="dk2"/>
                </a:solidFill>
                <a:highlight>
                  <a:srgbClr val="FFFFFF"/>
                </a:highlight>
              </a:rPr>
              <a:t>). This gives the </a:t>
            </a:r>
            <a:r>
              <a:rPr b="1" lang="en">
                <a:solidFill>
                  <a:schemeClr val="dk2"/>
                </a:solidFill>
                <a:highlight>
                  <a:srgbClr val="FFFFFF"/>
                </a:highlight>
              </a:rPr>
              <a:t>number of days since the customer's last purchase</a:t>
            </a:r>
            <a:r>
              <a:rPr lang="en">
                <a:solidFill>
                  <a:schemeClr val="dk2"/>
                </a:solidFill>
                <a:highlight>
                  <a:srgbClr val="FFFFFF"/>
                </a:highlight>
              </a:rPr>
              <a:t>. </a:t>
            </a:r>
            <a:endParaRPr>
              <a:solidFill>
                <a:schemeClr val="dk2"/>
              </a:solidFill>
              <a:highlight>
                <a:srgbClr val="FFFFFF"/>
              </a:highlight>
            </a:endParaRPr>
          </a:p>
          <a:p>
            <a:pPr indent="-317500" lvl="0" marL="457200" marR="50800" rtl="0" algn="just">
              <a:lnSpc>
                <a:spcPct val="200000"/>
              </a:lnSpc>
              <a:spcBef>
                <a:spcPts val="0"/>
              </a:spcBef>
              <a:spcAft>
                <a:spcPts val="0"/>
              </a:spcAft>
              <a:buClr>
                <a:schemeClr val="dk2"/>
              </a:buClr>
              <a:buSzPts val="1400"/>
              <a:buChar char="●"/>
            </a:pPr>
            <a:r>
              <a:rPr b="1" lang="en">
                <a:solidFill>
                  <a:schemeClr val="dk2"/>
                </a:solidFill>
                <a:highlight>
                  <a:srgbClr val="FFFFFF"/>
                </a:highlight>
              </a:rPr>
              <a:t>Frequency</a:t>
            </a:r>
            <a:r>
              <a:rPr lang="en">
                <a:solidFill>
                  <a:schemeClr val="dk2"/>
                </a:solidFill>
                <a:highlight>
                  <a:srgbClr val="FFFFFF"/>
                </a:highlight>
              </a:rPr>
              <a:t> : The total </a:t>
            </a:r>
            <a:r>
              <a:rPr b="1" lang="en">
                <a:solidFill>
                  <a:schemeClr val="dk2"/>
                </a:solidFill>
                <a:highlight>
                  <a:srgbClr val="FFFFFF"/>
                </a:highlight>
              </a:rPr>
              <a:t>number of unique invoices</a:t>
            </a:r>
            <a:r>
              <a:rPr lang="en">
                <a:solidFill>
                  <a:schemeClr val="dk2"/>
                </a:solidFill>
                <a:highlight>
                  <a:srgbClr val="FFFFFF"/>
                </a:highlight>
              </a:rPr>
              <a:t> or transactions made by each customer.</a:t>
            </a:r>
            <a:endParaRPr>
              <a:solidFill>
                <a:schemeClr val="dk2"/>
              </a:solidFill>
              <a:highlight>
                <a:srgbClr val="FFFFFF"/>
              </a:highlight>
            </a:endParaRPr>
          </a:p>
          <a:p>
            <a:pPr indent="-317500" lvl="0" marL="457200" marR="50800" rtl="0" algn="just">
              <a:lnSpc>
                <a:spcPct val="200000"/>
              </a:lnSpc>
              <a:spcBef>
                <a:spcPts val="0"/>
              </a:spcBef>
              <a:spcAft>
                <a:spcPts val="0"/>
              </a:spcAft>
              <a:buClr>
                <a:schemeClr val="dk2"/>
              </a:buClr>
              <a:buSzPts val="1400"/>
              <a:buChar char="●"/>
            </a:pPr>
            <a:r>
              <a:rPr b="1" lang="en">
                <a:solidFill>
                  <a:schemeClr val="dk2"/>
                </a:solidFill>
                <a:highlight>
                  <a:srgbClr val="FFFFFF"/>
                </a:highlight>
              </a:rPr>
              <a:t>Monetary value</a:t>
            </a:r>
            <a:r>
              <a:rPr lang="en">
                <a:solidFill>
                  <a:schemeClr val="dk2"/>
                </a:solidFill>
                <a:highlight>
                  <a:srgbClr val="FFFFFF"/>
                </a:highlight>
              </a:rPr>
              <a:t> : Quantifies how much money a customer spends. </a:t>
            </a:r>
            <a:endParaRPr>
              <a:solidFill>
                <a:schemeClr val="dk2"/>
              </a:solidFill>
            </a:endParaRPr>
          </a:p>
        </p:txBody>
      </p:sp>
      <p:pic>
        <p:nvPicPr>
          <p:cNvPr id="203" name="Google Shape;203;p35"/>
          <p:cNvPicPr preferRelativeResize="0"/>
          <p:nvPr/>
        </p:nvPicPr>
        <p:blipFill>
          <a:blip r:embed="rId3">
            <a:alphaModFix/>
          </a:blip>
          <a:stretch>
            <a:fillRect/>
          </a:stretch>
        </p:blipFill>
        <p:spPr>
          <a:xfrm>
            <a:off x="721000" y="3604425"/>
            <a:ext cx="7702000" cy="1409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6"/>
          <p:cNvPicPr preferRelativeResize="0"/>
          <p:nvPr/>
        </p:nvPicPr>
        <p:blipFill>
          <a:blip r:embed="rId3">
            <a:alphaModFix/>
          </a:blip>
          <a:stretch>
            <a:fillRect/>
          </a:stretch>
        </p:blipFill>
        <p:spPr>
          <a:xfrm>
            <a:off x="433325" y="1184225"/>
            <a:ext cx="8277350" cy="3857600"/>
          </a:xfrm>
          <a:prstGeom prst="rect">
            <a:avLst/>
          </a:prstGeom>
          <a:noFill/>
          <a:ln cap="flat" cmpd="sng" w="19050">
            <a:solidFill>
              <a:schemeClr val="dk2"/>
            </a:solidFill>
            <a:prstDash val="solid"/>
            <a:round/>
            <a:headEnd len="sm" w="sm" type="none"/>
            <a:tailEnd len="sm" w="sm" type="none"/>
          </a:ln>
        </p:spPr>
      </p:pic>
      <p:sp>
        <p:nvSpPr>
          <p:cNvPr id="209" name="Google Shape;209;p36"/>
          <p:cNvSpPr txBox="1"/>
          <p:nvPr/>
        </p:nvSpPr>
        <p:spPr>
          <a:xfrm>
            <a:off x="380200" y="445325"/>
            <a:ext cx="833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Renaming IvoiceDate to Recency, InvoiceNo to Frequency and Total to MonteryValue</a:t>
            </a:r>
            <a:endParaRPr b="1" sz="2000">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Map RFM Values onto a  (1-5) Scale</a:t>
            </a:r>
            <a:endParaRPr/>
          </a:p>
        </p:txBody>
      </p:sp>
      <p:pic>
        <p:nvPicPr>
          <p:cNvPr id="215" name="Google Shape;215;p37"/>
          <p:cNvPicPr preferRelativeResize="0"/>
          <p:nvPr/>
        </p:nvPicPr>
        <p:blipFill>
          <a:blip r:embed="rId3">
            <a:alphaModFix/>
          </a:blip>
          <a:stretch>
            <a:fillRect/>
          </a:stretch>
        </p:blipFill>
        <p:spPr>
          <a:xfrm>
            <a:off x="4061725" y="1068425"/>
            <a:ext cx="4770575" cy="3777250"/>
          </a:xfrm>
          <a:prstGeom prst="rect">
            <a:avLst/>
          </a:prstGeom>
          <a:noFill/>
          <a:ln cap="flat" cmpd="sng" w="19050">
            <a:solidFill>
              <a:schemeClr val="dk2"/>
            </a:solidFill>
            <a:prstDash val="solid"/>
            <a:round/>
            <a:headEnd len="sm" w="sm" type="none"/>
            <a:tailEnd len="sm" w="sm" type="none"/>
          </a:ln>
        </p:spPr>
      </p:pic>
      <p:sp>
        <p:nvSpPr>
          <p:cNvPr id="216" name="Google Shape;216;p37"/>
          <p:cNvSpPr txBox="1"/>
          <p:nvPr/>
        </p:nvSpPr>
        <p:spPr>
          <a:xfrm>
            <a:off x="489850" y="1068425"/>
            <a:ext cx="3361200" cy="3963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2"/>
              </a:buClr>
              <a:buSzPts val="1100"/>
              <a:buFont typeface="Arial"/>
              <a:buNone/>
            </a:pPr>
            <a:r>
              <a:rPr lang="en">
                <a:solidFill>
                  <a:schemeClr val="dk2"/>
                </a:solidFill>
                <a:highlight>
                  <a:srgbClr val="FFFFFF"/>
                </a:highlight>
              </a:rPr>
              <a:t>Mapping the “Recency”, “Frequency”, and “MonetaryValue” columns to take on values in a scale of 1-5; one of {1,2,3,4,5}.</a:t>
            </a:r>
            <a:endParaRPr>
              <a:solidFill>
                <a:schemeClr val="dk2"/>
              </a:solidFill>
              <a:highlight>
                <a:srgbClr val="FFFFFF"/>
              </a:highlight>
            </a:endParaRPr>
          </a:p>
          <a:p>
            <a:pPr indent="0" lvl="0" marL="0" rtl="0" algn="just">
              <a:lnSpc>
                <a:spcPct val="200000"/>
              </a:lnSpc>
              <a:spcBef>
                <a:spcPts val="900"/>
              </a:spcBef>
              <a:spcAft>
                <a:spcPts val="900"/>
              </a:spcAft>
              <a:buClr>
                <a:schemeClr val="dk2"/>
              </a:buClr>
              <a:buSzPts val="1100"/>
              <a:buFont typeface="Arial"/>
              <a:buNone/>
            </a:pPr>
            <a:r>
              <a:rPr lang="en">
                <a:solidFill>
                  <a:schemeClr val="dk2"/>
                </a:solidFill>
                <a:highlight>
                  <a:srgbClr val="FFFFFF"/>
                </a:highlight>
              </a:rPr>
              <a:t>Assign the values to five different bins, and map each bin to a value. To help us fix the bin edges, let’s use the quantile values of the “Recency”, “Frequency”, and “MonetaryValue” columns:</a:t>
            </a:r>
            <a:endParaRPr>
              <a:solidFill>
                <a:schemeClr val="dk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8"/>
          <p:cNvPicPr preferRelativeResize="0"/>
          <p:nvPr/>
        </p:nvPicPr>
        <p:blipFill>
          <a:blip r:embed="rId3">
            <a:alphaModFix/>
          </a:blip>
          <a:stretch>
            <a:fillRect/>
          </a:stretch>
        </p:blipFill>
        <p:spPr>
          <a:xfrm>
            <a:off x="157513" y="3436925"/>
            <a:ext cx="8828976" cy="1035750"/>
          </a:xfrm>
          <a:prstGeom prst="rect">
            <a:avLst/>
          </a:prstGeom>
          <a:noFill/>
          <a:ln cap="flat" cmpd="sng" w="19050">
            <a:solidFill>
              <a:schemeClr val="dk2"/>
            </a:solidFill>
            <a:prstDash val="solid"/>
            <a:round/>
            <a:headEnd len="sm" w="sm" type="none"/>
            <a:tailEnd len="sm" w="sm" type="none"/>
          </a:ln>
        </p:spPr>
      </p:pic>
      <p:sp>
        <p:nvSpPr>
          <p:cNvPr id="222" name="Google Shape;222;p38"/>
          <p:cNvSpPr txBox="1"/>
          <p:nvPr/>
        </p:nvSpPr>
        <p:spPr>
          <a:xfrm>
            <a:off x="289450" y="664925"/>
            <a:ext cx="8166300" cy="28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0D0D0D"/>
                </a:solidFill>
                <a:highlight>
                  <a:srgbClr val="FFFFFF"/>
                </a:highlight>
                <a:latin typeface="Raleway"/>
                <a:ea typeface="Raleway"/>
                <a:cs typeface="Raleway"/>
                <a:sym typeface="Raleway"/>
              </a:rPr>
              <a:t>Calculating Custom bin edges</a:t>
            </a:r>
            <a:endParaRPr b="1" sz="2000">
              <a:solidFill>
                <a:srgbClr val="0D0D0D"/>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None/>
            </a:pPr>
            <a:r>
              <a:t/>
            </a:r>
            <a:endParaRPr b="1" sz="1800">
              <a:solidFill>
                <a:srgbClr val="0D0D0D"/>
              </a:solidFill>
              <a:highlight>
                <a:srgbClr val="FFFFFF"/>
              </a:highlight>
              <a:latin typeface="Raleway"/>
              <a:ea typeface="Raleway"/>
              <a:cs typeface="Raleway"/>
              <a:sym typeface="Raleway"/>
            </a:endParaRPr>
          </a:p>
          <a:p>
            <a:pPr indent="-317500" lvl="0" marL="457200" rtl="0" algn="just">
              <a:lnSpc>
                <a:spcPct val="115000"/>
              </a:lnSpc>
              <a:spcBef>
                <a:spcPts val="0"/>
              </a:spcBef>
              <a:spcAft>
                <a:spcPts val="0"/>
              </a:spcAft>
              <a:buClr>
                <a:srgbClr val="0D0D0D"/>
              </a:buClr>
              <a:buSzPts val="1400"/>
              <a:buFont typeface="Roboto"/>
              <a:buChar char="●"/>
            </a:pPr>
            <a:r>
              <a:rPr b="1" lang="en">
                <a:solidFill>
                  <a:srgbClr val="0D0D0D"/>
                </a:solidFill>
                <a:highlight>
                  <a:srgbClr val="FFFFFF"/>
                </a:highlight>
              </a:rPr>
              <a:t>rfm['Recency'].min()-1</a:t>
            </a:r>
            <a:r>
              <a:rPr lang="en">
                <a:solidFill>
                  <a:srgbClr val="0D0D0D"/>
                </a:solidFill>
                <a:highlight>
                  <a:srgbClr val="FFFFFF"/>
                </a:highlight>
              </a:rPr>
              <a:t>: The minimum value of the 'Recency' column is obtained using rfm['Recency'].min(). Subtracting 1 ensures that the minimum value is included in the first bin.</a:t>
            </a:r>
            <a:endParaRPr>
              <a:solidFill>
                <a:srgbClr val="0D0D0D"/>
              </a:solidFill>
              <a:highlight>
                <a:srgbClr val="FFFFFF"/>
              </a:highlight>
            </a:endParaRPr>
          </a:p>
          <a:p>
            <a:pPr indent="-317500" lvl="0" marL="457200" rtl="0" algn="just">
              <a:lnSpc>
                <a:spcPct val="115000"/>
              </a:lnSpc>
              <a:spcBef>
                <a:spcPts val="0"/>
              </a:spcBef>
              <a:spcAft>
                <a:spcPts val="0"/>
              </a:spcAft>
              <a:buClr>
                <a:srgbClr val="0D0D0D"/>
              </a:buClr>
              <a:buSzPts val="1400"/>
              <a:buFont typeface="Roboto"/>
              <a:buChar char="●"/>
            </a:pPr>
            <a:r>
              <a:rPr b="1" lang="en">
                <a:solidFill>
                  <a:srgbClr val="0D0D0D"/>
                </a:solidFill>
                <a:highlight>
                  <a:srgbClr val="FFFFFF"/>
                </a:highlight>
              </a:rPr>
              <a:t>20, 50, 150, 250</a:t>
            </a:r>
            <a:r>
              <a:rPr lang="en">
                <a:solidFill>
                  <a:srgbClr val="0D0D0D"/>
                </a:solidFill>
                <a:highlight>
                  <a:srgbClr val="FFFFFF"/>
                </a:highlight>
              </a:rPr>
              <a:t>: These are the boundary values chosen for creating bins. They represent quantiles or cutoff points for dividing the 'Recency' values into 5 bins.</a:t>
            </a:r>
            <a:endParaRPr>
              <a:solidFill>
                <a:srgbClr val="0D0D0D"/>
              </a:solidFill>
              <a:highlight>
                <a:srgbClr val="FFFFFF"/>
              </a:highlight>
            </a:endParaRPr>
          </a:p>
          <a:p>
            <a:pPr indent="-317500" lvl="0" marL="457200" rtl="0" algn="just">
              <a:lnSpc>
                <a:spcPct val="115000"/>
              </a:lnSpc>
              <a:spcBef>
                <a:spcPts val="0"/>
              </a:spcBef>
              <a:spcAft>
                <a:spcPts val="0"/>
              </a:spcAft>
              <a:buClr>
                <a:srgbClr val="0D0D0D"/>
              </a:buClr>
              <a:buSzPts val="1400"/>
              <a:buFont typeface="Roboto"/>
              <a:buChar char="●"/>
            </a:pPr>
            <a:r>
              <a:rPr b="1" lang="en">
                <a:solidFill>
                  <a:srgbClr val="0D0D0D"/>
                </a:solidFill>
                <a:highlight>
                  <a:srgbClr val="FFFFFF"/>
                </a:highlight>
              </a:rPr>
              <a:t>rfm['Recency'].max()</a:t>
            </a:r>
            <a:r>
              <a:rPr lang="en">
                <a:solidFill>
                  <a:srgbClr val="0D0D0D"/>
                </a:solidFill>
                <a:highlight>
                  <a:srgbClr val="FFFFFF"/>
                </a:highlight>
              </a:rPr>
              <a:t>: The maximum value of the 'Recency' column is obtained using rfm['Recency'].max(). This value is used as the upper boundary for the last bin.</a:t>
            </a:r>
            <a:endParaRPr>
              <a:solidFill>
                <a:srgbClr val="0D0D0D"/>
              </a:solidFill>
              <a:highlight>
                <a:srgbClr val="FFFFFF"/>
              </a:highlight>
            </a:endParaRPr>
          </a:p>
          <a:p>
            <a:pPr indent="0" lvl="0" marL="0" rtl="0" algn="l">
              <a:lnSpc>
                <a:spcPct val="115000"/>
              </a:lnSpc>
              <a:spcBef>
                <a:spcPts val="0"/>
              </a:spcBef>
              <a:spcAft>
                <a:spcPts val="0"/>
              </a:spcAft>
              <a:buNone/>
            </a:pPr>
            <a:r>
              <a:t/>
            </a:r>
            <a:endParaRPr>
              <a:solidFill>
                <a:srgbClr val="0D0D0D"/>
              </a:solidFill>
              <a:highlight>
                <a:srgbClr val="FFFFFF"/>
              </a:highlight>
            </a:endParaRPr>
          </a:p>
          <a:p>
            <a:pPr indent="0" lvl="0" marL="0" rtl="0" algn="l">
              <a:lnSpc>
                <a:spcPct val="115000"/>
              </a:lnSpc>
              <a:spcBef>
                <a:spcPts val="0"/>
              </a:spcBef>
              <a:spcAft>
                <a:spcPts val="0"/>
              </a:spcAft>
              <a:buNone/>
            </a:pPr>
            <a:r>
              <a:rPr lang="en">
                <a:solidFill>
                  <a:srgbClr val="0D0D0D"/>
                </a:solidFill>
                <a:highlight>
                  <a:srgbClr val="FFFFFF"/>
                </a:highlight>
              </a:rPr>
              <a:t>   Same approach is followed to create frequency_bins and monetary_bins</a:t>
            </a:r>
            <a:endParaRPr>
              <a:solidFill>
                <a:srgbClr val="0D0D0D"/>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311700" y="558400"/>
            <a:ext cx="8520600" cy="16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11111"/>
                </a:solidFill>
                <a:highlight>
                  <a:srgbClr val="FFFFFF"/>
                </a:highlight>
                <a:latin typeface="Raleway"/>
                <a:ea typeface="Raleway"/>
                <a:cs typeface="Raleway"/>
                <a:sym typeface="Raleway"/>
              </a:rPr>
              <a:t>Mapping the scores to corresponding labels between 1 and 5 </a:t>
            </a:r>
            <a:endParaRPr b="1" sz="2000">
              <a:solidFill>
                <a:srgbClr val="111111"/>
              </a:solidFill>
              <a:highlight>
                <a:srgbClr val="FFFFFF"/>
              </a:highlight>
              <a:latin typeface="Raleway"/>
              <a:ea typeface="Raleway"/>
              <a:cs typeface="Raleway"/>
              <a:sym typeface="Raleway"/>
            </a:endParaRPr>
          </a:p>
          <a:p>
            <a:pPr indent="0" lvl="0" marL="0" rtl="0" algn="just">
              <a:spcBef>
                <a:spcPts val="1200"/>
              </a:spcBef>
              <a:spcAft>
                <a:spcPts val="0"/>
              </a:spcAft>
              <a:buNone/>
            </a:pPr>
            <a:r>
              <a:rPr lang="en" sz="1400">
                <a:solidFill>
                  <a:srgbClr val="111111"/>
                </a:solidFill>
                <a:highlight>
                  <a:srgbClr val="FFFFFF"/>
                </a:highlight>
                <a:latin typeface="Arial"/>
                <a:ea typeface="Arial"/>
                <a:cs typeface="Arial"/>
                <a:sym typeface="Arial"/>
              </a:rPr>
              <a:t>Notice that the R_Score, based on the bins, is 1 for recent purchases 5 for all purchases made over 250 days ago. But we’d like the most recent purchases to have an R_Score of 5 and purchases made over 250 days ago to have an R_Score of 1</a:t>
            </a:r>
            <a:endParaRPr sz="1400">
              <a:solidFill>
                <a:srgbClr val="111111"/>
              </a:solidFill>
              <a:highlight>
                <a:srgbClr val="FFFFFF"/>
              </a:highlight>
              <a:latin typeface="Arial"/>
              <a:ea typeface="Arial"/>
              <a:cs typeface="Arial"/>
              <a:sym typeface="Arial"/>
            </a:endParaRPr>
          </a:p>
          <a:p>
            <a:pPr indent="0" lvl="0" marL="0" rtl="0" algn="just">
              <a:spcBef>
                <a:spcPts val="1200"/>
              </a:spcBef>
              <a:spcAft>
                <a:spcPts val="1200"/>
              </a:spcAft>
              <a:buNone/>
            </a:pPr>
            <a:r>
              <a:rPr lang="en" sz="1400">
                <a:solidFill>
                  <a:srgbClr val="111111"/>
                </a:solidFill>
                <a:highlight>
                  <a:srgbClr val="FFFFFF"/>
                </a:highlight>
                <a:latin typeface="Arial"/>
                <a:ea typeface="Arial"/>
                <a:cs typeface="Arial"/>
                <a:sym typeface="Arial"/>
              </a:rPr>
              <a:t>To achieve the desired mapping, we do: </a:t>
            </a:r>
            <a:r>
              <a:rPr lang="en" sz="1400">
                <a:solidFill>
                  <a:srgbClr val="111111"/>
                </a:solidFill>
                <a:highlight>
                  <a:srgbClr val="F5F5F5"/>
                </a:highlight>
                <a:latin typeface="Arial"/>
                <a:ea typeface="Arial"/>
                <a:cs typeface="Arial"/>
                <a:sym typeface="Arial"/>
              </a:rPr>
              <a:t>5 - rfm['R_Score'].astype(int) + 1</a:t>
            </a:r>
            <a:r>
              <a:rPr lang="en" sz="1400">
                <a:solidFill>
                  <a:srgbClr val="111111"/>
                </a:solidFill>
                <a:highlight>
                  <a:srgbClr val="FFFFFF"/>
                </a:highlight>
                <a:latin typeface="Arial"/>
                <a:ea typeface="Arial"/>
                <a:cs typeface="Arial"/>
                <a:sym typeface="Arial"/>
              </a:rPr>
              <a:t>.</a:t>
            </a:r>
            <a:endParaRPr b="1" sz="1400">
              <a:solidFill>
                <a:srgbClr val="111111"/>
              </a:solidFill>
              <a:highlight>
                <a:srgbClr val="FFFFFF"/>
              </a:highlight>
              <a:latin typeface="Arial"/>
              <a:ea typeface="Arial"/>
              <a:cs typeface="Arial"/>
              <a:sym typeface="Arial"/>
            </a:endParaRPr>
          </a:p>
        </p:txBody>
      </p:sp>
      <p:pic>
        <p:nvPicPr>
          <p:cNvPr id="228" name="Google Shape;228;p39"/>
          <p:cNvPicPr preferRelativeResize="0"/>
          <p:nvPr/>
        </p:nvPicPr>
        <p:blipFill>
          <a:blip r:embed="rId3">
            <a:alphaModFix/>
          </a:blip>
          <a:stretch>
            <a:fillRect/>
          </a:stretch>
        </p:blipFill>
        <p:spPr>
          <a:xfrm>
            <a:off x="437600" y="2571750"/>
            <a:ext cx="8520599" cy="1985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622575" y="1201775"/>
            <a:ext cx="7200900" cy="3724275"/>
          </a:xfrm>
          <a:prstGeom prst="rect">
            <a:avLst/>
          </a:prstGeom>
          <a:noFill/>
          <a:ln cap="flat" cmpd="sng" w="19050">
            <a:solidFill>
              <a:schemeClr val="dk2"/>
            </a:solidFill>
            <a:prstDash val="solid"/>
            <a:round/>
            <a:headEnd len="sm" w="sm" type="none"/>
            <a:tailEnd len="sm" w="sm" type="none"/>
          </a:ln>
        </p:spPr>
      </p:pic>
      <p:sp>
        <p:nvSpPr>
          <p:cNvPr id="234" name="Google Shape;234;p40"/>
          <p:cNvSpPr txBox="1"/>
          <p:nvPr/>
        </p:nvSpPr>
        <p:spPr>
          <a:xfrm>
            <a:off x="622575" y="528825"/>
            <a:ext cx="542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Printing RFM Dataframe to verify scores</a:t>
            </a:r>
            <a:endParaRPr b="1" sz="2000">
              <a:solidFill>
                <a:schemeClr val="dk2"/>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 Perform K-Means Clustering</a:t>
            </a:r>
            <a:endParaRPr/>
          </a:p>
        </p:txBody>
      </p:sp>
      <p:pic>
        <p:nvPicPr>
          <p:cNvPr id="240" name="Google Shape;240;p41"/>
          <p:cNvPicPr preferRelativeResize="0"/>
          <p:nvPr/>
        </p:nvPicPr>
        <p:blipFill>
          <a:blip r:embed="rId3">
            <a:alphaModFix/>
          </a:blip>
          <a:stretch>
            <a:fillRect/>
          </a:stretch>
        </p:blipFill>
        <p:spPr>
          <a:xfrm>
            <a:off x="450670" y="1068425"/>
            <a:ext cx="6405029" cy="3978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Goal</a:t>
            </a:r>
            <a:endParaRPr/>
          </a:p>
        </p:txBody>
      </p:sp>
      <p:sp>
        <p:nvSpPr>
          <p:cNvPr id="72" name="Google Shape;72;p15"/>
          <p:cNvSpPr txBox="1"/>
          <p:nvPr>
            <p:ph idx="1" type="subTitle"/>
          </p:nvPr>
        </p:nvSpPr>
        <p:spPr>
          <a:xfrm>
            <a:off x="265500" y="2769001"/>
            <a:ext cx="4045200" cy="1345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n" sz="2300">
                <a:solidFill>
                  <a:schemeClr val="accent2"/>
                </a:solidFill>
                <a:highlight>
                  <a:srgbClr val="FFFFFF"/>
                </a:highlight>
                <a:latin typeface="Arial"/>
                <a:ea typeface="Arial"/>
                <a:cs typeface="Arial"/>
                <a:sym typeface="Arial"/>
              </a:rPr>
              <a:t>Customer Segmentation using RFM Analysis and K-Means Clustering</a:t>
            </a:r>
            <a:endParaRPr b="1" sz="2300">
              <a:solidFill>
                <a:schemeClr val="accent2"/>
              </a:solidFill>
              <a:highlight>
                <a:srgbClr val="FFFFFF"/>
              </a:highlight>
              <a:latin typeface="Arial"/>
              <a:ea typeface="Arial"/>
              <a:cs typeface="Arial"/>
              <a:sym typeface="Arial"/>
            </a:endParaRPr>
          </a:p>
          <a:p>
            <a:pPr indent="0" lvl="0" marL="0" rtl="0" algn="ctr">
              <a:spcBef>
                <a:spcPts val="0"/>
              </a:spcBef>
              <a:spcAft>
                <a:spcPts val="0"/>
              </a:spcAft>
              <a:buNone/>
            </a:pPr>
            <a:r>
              <a:t/>
            </a:r>
            <a:endParaRPr>
              <a:solidFill>
                <a:schemeClr val="accent3"/>
              </a:solidFill>
            </a:endParaRPr>
          </a:p>
        </p:txBody>
      </p:sp>
      <p:sp>
        <p:nvSpPr>
          <p:cNvPr id="73" name="Google Shape;73;p15"/>
          <p:cNvSpPr txBox="1"/>
          <p:nvPr>
            <p:ph idx="2" type="body"/>
          </p:nvPr>
        </p:nvSpPr>
        <p:spPr>
          <a:xfrm>
            <a:off x="4798375" y="724200"/>
            <a:ext cx="3978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sz="2650">
                <a:solidFill>
                  <a:srgbClr val="111111"/>
                </a:solidFill>
                <a:highlight>
                  <a:srgbClr val="FFFFFF"/>
                </a:highlight>
                <a:latin typeface="Arial"/>
                <a:ea typeface="Arial"/>
                <a:cs typeface="Arial"/>
                <a:sym typeface="Arial"/>
              </a:rPr>
              <a:t>By applying RFM analysis and K-means clustering to our dataset, we’d like to gain insights into customer behavior and preferences and come up with marketing strategy for each group.</a:t>
            </a:r>
            <a:endParaRPr sz="3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idx="1" type="body"/>
          </p:nvPr>
        </p:nvSpPr>
        <p:spPr>
          <a:xfrm>
            <a:off x="311700" y="417700"/>
            <a:ext cx="8520600" cy="1263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2000">
                <a:solidFill>
                  <a:srgbClr val="111111"/>
                </a:solidFill>
                <a:highlight>
                  <a:srgbClr val="FFFFFF"/>
                </a:highlight>
                <a:latin typeface="Raleway"/>
                <a:ea typeface="Raleway"/>
                <a:cs typeface="Raleway"/>
                <a:sym typeface="Raleway"/>
              </a:rPr>
              <a:t>Finding the optimal number of clusters</a:t>
            </a:r>
            <a:r>
              <a:rPr lang="en" sz="2000">
                <a:solidFill>
                  <a:srgbClr val="111111"/>
                </a:solidFill>
                <a:highlight>
                  <a:srgbClr val="FFFFFF"/>
                </a:highlight>
                <a:latin typeface="Raleway"/>
                <a:ea typeface="Raleway"/>
                <a:cs typeface="Raleway"/>
                <a:sym typeface="Raleway"/>
              </a:rPr>
              <a:t>. </a:t>
            </a:r>
            <a:endParaRPr sz="2000">
              <a:solidFill>
                <a:srgbClr val="111111"/>
              </a:solidFill>
              <a:highlight>
                <a:srgbClr val="FFFFFF"/>
              </a:highlight>
              <a:latin typeface="Raleway"/>
              <a:ea typeface="Raleway"/>
              <a:cs typeface="Raleway"/>
              <a:sym typeface="Raleway"/>
            </a:endParaRPr>
          </a:p>
          <a:p>
            <a:pPr indent="0" lvl="0" marL="0" rtl="0" algn="l">
              <a:lnSpc>
                <a:spcPct val="105000"/>
              </a:lnSpc>
              <a:spcBef>
                <a:spcPts val="1200"/>
              </a:spcBef>
              <a:spcAft>
                <a:spcPts val="1200"/>
              </a:spcAft>
              <a:buSzPts val="358"/>
              <a:buNone/>
            </a:pPr>
            <a:r>
              <a:rPr lang="en" sz="1600">
                <a:solidFill>
                  <a:srgbClr val="111111"/>
                </a:solidFill>
                <a:highlight>
                  <a:srgbClr val="FFFFFF"/>
                </a:highlight>
                <a:latin typeface="Arial"/>
                <a:ea typeface="Arial"/>
                <a:cs typeface="Arial"/>
                <a:sym typeface="Arial"/>
              </a:rPr>
              <a:t>For this let’s run the K-Means algorithm for a range of K values and use the </a:t>
            </a:r>
            <a:r>
              <a:rPr i="1" lang="en" sz="1600">
                <a:solidFill>
                  <a:srgbClr val="111111"/>
                </a:solidFill>
                <a:highlight>
                  <a:srgbClr val="FFFFFF"/>
                </a:highlight>
                <a:latin typeface="Arial"/>
                <a:ea typeface="Arial"/>
                <a:cs typeface="Arial"/>
                <a:sym typeface="Arial"/>
              </a:rPr>
              <a:t>elbow method</a:t>
            </a:r>
            <a:r>
              <a:rPr lang="en" sz="1600">
                <a:solidFill>
                  <a:srgbClr val="111111"/>
                </a:solidFill>
                <a:highlight>
                  <a:srgbClr val="FFFFFF"/>
                </a:highlight>
                <a:latin typeface="Arial"/>
                <a:ea typeface="Arial"/>
                <a:cs typeface="Arial"/>
                <a:sym typeface="Arial"/>
              </a:rPr>
              <a:t> to pick the optimal K.</a:t>
            </a:r>
            <a:endParaRPr sz="1600"/>
          </a:p>
        </p:txBody>
      </p:sp>
      <p:pic>
        <p:nvPicPr>
          <p:cNvPr id="246" name="Google Shape;246;p42"/>
          <p:cNvPicPr preferRelativeResize="0"/>
          <p:nvPr/>
        </p:nvPicPr>
        <p:blipFill>
          <a:blip r:embed="rId3">
            <a:alphaModFix/>
          </a:blip>
          <a:stretch>
            <a:fillRect/>
          </a:stretch>
        </p:blipFill>
        <p:spPr>
          <a:xfrm>
            <a:off x="311700" y="2052275"/>
            <a:ext cx="8589102" cy="2136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3"/>
          <p:cNvPicPr preferRelativeResize="0"/>
          <p:nvPr/>
        </p:nvPicPr>
        <p:blipFill>
          <a:blip r:embed="rId3">
            <a:alphaModFix/>
          </a:blip>
          <a:stretch>
            <a:fillRect/>
          </a:stretch>
        </p:blipFill>
        <p:spPr>
          <a:xfrm>
            <a:off x="368850" y="1400013"/>
            <a:ext cx="8458200" cy="2143125"/>
          </a:xfrm>
          <a:prstGeom prst="rect">
            <a:avLst/>
          </a:prstGeom>
          <a:noFill/>
          <a:ln cap="flat" cmpd="sng" w="19050">
            <a:solidFill>
              <a:schemeClr val="dk2"/>
            </a:solidFill>
            <a:prstDash val="solid"/>
            <a:round/>
            <a:headEnd len="sm" w="sm" type="none"/>
            <a:tailEnd len="sm" w="sm" type="none"/>
          </a:ln>
        </p:spPr>
      </p:pic>
      <p:sp>
        <p:nvSpPr>
          <p:cNvPr id="252" name="Google Shape;252;p43"/>
          <p:cNvSpPr txBox="1"/>
          <p:nvPr/>
        </p:nvSpPr>
        <p:spPr>
          <a:xfrm>
            <a:off x="368850" y="716800"/>
            <a:ext cx="832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Plotting Elbow curve</a:t>
            </a:r>
            <a:endParaRPr b="1" sz="2000">
              <a:solidFill>
                <a:schemeClr val="dk2"/>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3058175" y="361075"/>
            <a:ext cx="5714726" cy="4421351"/>
          </a:xfrm>
          <a:prstGeom prst="rect">
            <a:avLst/>
          </a:prstGeom>
          <a:noFill/>
          <a:ln cap="flat" cmpd="sng" w="19050">
            <a:solidFill>
              <a:schemeClr val="dk2"/>
            </a:solidFill>
            <a:prstDash val="solid"/>
            <a:round/>
            <a:headEnd len="sm" w="sm" type="none"/>
            <a:tailEnd len="sm" w="sm" type="none"/>
          </a:ln>
        </p:spPr>
      </p:pic>
      <p:sp>
        <p:nvSpPr>
          <p:cNvPr id="258" name="Google Shape;258;p44"/>
          <p:cNvSpPr txBox="1"/>
          <p:nvPr/>
        </p:nvSpPr>
        <p:spPr>
          <a:xfrm>
            <a:off x="798625" y="750875"/>
            <a:ext cx="2036400" cy="126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1111"/>
                </a:solidFill>
                <a:highlight>
                  <a:srgbClr val="FFFFFF"/>
                </a:highlight>
              </a:rPr>
              <a:t>Curve elbows out at </a:t>
            </a:r>
            <a:r>
              <a:rPr b="1" lang="en">
                <a:solidFill>
                  <a:srgbClr val="111111"/>
                </a:solidFill>
                <a:highlight>
                  <a:srgbClr val="FFFFFF"/>
                </a:highlight>
              </a:rPr>
              <a:t>4 clusters</a:t>
            </a:r>
            <a:r>
              <a:rPr lang="en">
                <a:solidFill>
                  <a:srgbClr val="111111"/>
                </a:solidFill>
                <a:highlight>
                  <a:srgbClr val="FFFFFF"/>
                </a:highlight>
              </a:rPr>
              <a:t>. We will divide the customer base into four segments.</a:t>
            </a:r>
            <a:endParaRPr>
              <a:solidFill>
                <a:schemeClr val="l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5"/>
          <p:cNvPicPr preferRelativeResize="0"/>
          <p:nvPr/>
        </p:nvPicPr>
        <p:blipFill>
          <a:blip r:embed="rId3">
            <a:alphaModFix/>
          </a:blip>
          <a:stretch>
            <a:fillRect/>
          </a:stretch>
        </p:blipFill>
        <p:spPr>
          <a:xfrm>
            <a:off x="673550" y="1079050"/>
            <a:ext cx="7111325" cy="4064450"/>
          </a:xfrm>
          <a:prstGeom prst="rect">
            <a:avLst/>
          </a:prstGeom>
          <a:noFill/>
          <a:ln cap="flat" cmpd="sng" w="19050">
            <a:solidFill>
              <a:schemeClr val="dk2"/>
            </a:solidFill>
            <a:prstDash val="solid"/>
            <a:round/>
            <a:headEnd len="sm" w="sm" type="none"/>
            <a:tailEnd len="sm" w="sm" type="none"/>
          </a:ln>
        </p:spPr>
      </p:pic>
      <p:sp>
        <p:nvSpPr>
          <p:cNvPr id="264" name="Google Shape;264;p45"/>
          <p:cNvSpPr txBox="1"/>
          <p:nvPr/>
        </p:nvSpPr>
        <p:spPr>
          <a:xfrm>
            <a:off x="673550" y="545525"/>
            <a:ext cx="84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111111"/>
                </a:solidFill>
                <a:highlight>
                  <a:srgbClr val="FFFFFF"/>
                </a:highlight>
                <a:latin typeface="Raleway"/>
                <a:ea typeface="Raleway"/>
                <a:cs typeface="Raleway"/>
                <a:sym typeface="Raleway"/>
              </a:rPr>
              <a:t>Running the K-Means algorithm</a:t>
            </a:r>
            <a:endParaRPr b="1" sz="2000">
              <a:solidFill>
                <a:schemeClr val="lt2"/>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7 - Interpret the Clusters to Identify Customer Segments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0" name="Google Shape;270;p46"/>
          <p:cNvPicPr preferRelativeResize="0"/>
          <p:nvPr/>
        </p:nvPicPr>
        <p:blipFill>
          <a:blip r:embed="rId3">
            <a:alphaModFix/>
          </a:blip>
          <a:stretch>
            <a:fillRect/>
          </a:stretch>
        </p:blipFill>
        <p:spPr>
          <a:xfrm>
            <a:off x="458600" y="1526900"/>
            <a:ext cx="8192075" cy="3501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7"/>
          <p:cNvPicPr preferRelativeResize="0"/>
          <p:nvPr/>
        </p:nvPicPr>
        <p:blipFill>
          <a:blip r:embed="rId3">
            <a:alphaModFix/>
          </a:blip>
          <a:stretch>
            <a:fillRect/>
          </a:stretch>
        </p:blipFill>
        <p:spPr>
          <a:xfrm>
            <a:off x="402900" y="1137513"/>
            <a:ext cx="8153400" cy="3552825"/>
          </a:xfrm>
          <a:prstGeom prst="rect">
            <a:avLst/>
          </a:prstGeom>
          <a:noFill/>
          <a:ln cap="flat" cmpd="sng" w="19050">
            <a:solidFill>
              <a:schemeClr val="dk2"/>
            </a:solidFill>
            <a:prstDash val="solid"/>
            <a:round/>
            <a:headEnd len="sm" w="sm" type="none"/>
            <a:tailEnd len="sm" w="sm" type="none"/>
          </a:ln>
        </p:spPr>
      </p:pic>
      <p:sp>
        <p:nvSpPr>
          <p:cNvPr id="276" name="Google Shape;276;p47"/>
          <p:cNvSpPr txBox="1"/>
          <p:nvPr/>
        </p:nvSpPr>
        <p:spPr>
          <a:xfrm>
            <a:off x="3779700" y="2439875"/>
            <a:ext cx="538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277" name="Google Shape;277;p47"/>
          <p:cNvSpPr txBox="1"/>
          <p:nvPr/>
        </p:nvSpPr>
        <p:spPr>
          <a:xfrm>
            <a:off x="402900" y="541625"/>
            <a:ext cx="876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Plotting average RFM scores for clusters</a:t>
            </a:r>
            <a:endParaRPr b="1" sz="2000">
              <a:solidFill>
                <a:schemeClr val="dk2"/>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8"/>
          <p:cNvPicPr preferRelativeResize="0"/>
          <p:nvPr/>
        </p:nvPicPr>
        <p:blipFill>
          <a:blip r:embed="rId3">
            <a:alphaModFix/>
          </a:blip>
          <a:stretch>
            <a:fillRect/>
          </a:stretch>
        </p:blipFill>
        <p:spPr>
          <a:xfrm>
            <a:off x="152400" y="1668875"/>
            <a:ext cx="8839200" cy="226448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9"/>
          <p:cNvPicPr preferRelativeResize="0"/>
          <p:nvPr/>
        </p:nvPicPr>
        <p:blipFill>
          <a:blip r:embed="rId3">
            <a:alphaModFix/>
          </a:blip>
          <a:stretch>
            <a:fillRect/>
          </a:stretch>
        </p:blipFill>
        <p:spPr>
          <a:xfrm>
            <a:off x="574150" y="268600"/>
            <a:ext cx="8279749" cy="1981550"/>
          </a:xfrm>
          <a:prstGeom prst="rect">
            <a:avLst/>
          </a:prstGeom>
          <a:noFill/>
          <a:ln cap="flat" cmpd="sng" w="9525">
            <a:solidFill>
              <a:schemeClr val="dk2"/>
            </a:solidFill>
            <a:prstDash val="solid"/>
            <a:round/>
            <a:headEnd len="sm" w="sm" type="none"/>
            <a:tailEnd len="sm" w="sm" type="none"/>
          </a:ln>
        </p:spPr>
      </p:pic>
      <p:pic>
        <p:nvPicPr>
          <p:cNvPr id="288" name="Google Shape;288;p49"/>
          <p:cNvPicPr preferRelativeResize="0"/>
          <p:nvPr/>
        </p:nvPicPr>
        <p:blipFill>
          <a:blip r:embed="rId4">
            <a:alphaModFix/>
          </a:blip>
          <a:stretch>
            <a:fillRect/>
          </a:stretch>
        </p:blipFill>
        <p:spPr>
          <a:xfrm>
            <a:off x="258363" y="2571750"/>
            <a:ext cx="8627274" cy="2401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0"/>
          <p:cNvPicPr preferRelativeResize="0"/>
          <p:nvPr/>
        </p:nvPicPr>
        <p:blipFill>
          <a:blip r:embed="rId3">
            <a:alphaModFix/>
          </a:blip>
          <a:stretch>
            <a:fillRect/>
          </a:stretch>
        </p:blipFill>
        <p:spPr>
          <a:xfrm>
            <a:off x="453000" y="302700"/>
            <a:ext cx="8322749" cy="2495550"/>
          </a:xfrm>
          <a:prstGeom prst="rect">
            <a:avLst/>
          </a:prstGeom>
          <a:noFill/>
          <a:ln cap="flat" cmpd="sng" w="9525">
            <a:solidFill>
              <a:schemeClr val="dk2"/>
            </a:solidFill>
            <a:prstDash val="solid"/>
            <a:round/>
            <a:headEnd len="sm" w="sm" type="none"/>
            <a:tailEnd len="sm" w="sm" type="none"/>
          </a:ln>
        </p:spPr>
      </p:pic>
      <p:pic>
        <p:nvPicPr>
          <p:cNvPr id="294" name="Google Shape;294;p50"/>
          <p:cNvPicPr preferRelativeResize="0"/>
          <p:nvPr/>
        </p:nvPicPr>
        <p:blipFill>
          <a:blip r:embed="rId4">
            <a:alphaModFix/>
          </a:blip>
          <a:stretch>
            <a:fillRect/>
          </a:stretch>
        </p:blipFill>
        <p:spPr>
          <a:xfrm>
            <a:off x="390475" y="3118675"/>
            <a:ext cx="8447798" cy="1832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Percentage of Customers in Each Cluster</a:t>
            </a:r>
            <a:endParaRPr sz="2000"/>
          </a:p>
        </p:txBody>
      </p:sp>
      <p:pic>
        <p:nvPicPr>
          <p:cNvPr id="300" name="Google Shape;300;p51"/>
          <p:cNvPicPr preferRelativeResize="0"/>
          <p:nvPr/>
        </p:nvPicPr>
        <p:blipFill>
          <a:blip r:embed="rId3">
            <a:alphaModFix/>
          </a:blip>
          <a:stretch>
            <a:fillRect/>
          </a:stretch>
        </p:blipFill>
        <p:spPr>
          <a:xfrm>
            <a:off x="311700" y="1258100"/>
            <a:ext cx="8318026" cy="3529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K-Means Clustering?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5000"/>
              </a:lnSpc>
              <a:spcBef>
                <a:spcPts val="0"/>
              </a:spcBef>
              <a:spcAft>
                <a:spcPts val="0"/>
              </a:spcAft>
              <a:buSzPts val="358"/>
              <a:buNone/>
            </a:pPr>
            <a:r>
              <a:rPr lang="en" sz="1400">
                <a:solidFill>
                  <a:srgbClr val="000000"/>
                </a:solidFill>
                <a:highlight>
                  <a:srgbClr val="FFFFFF"/>
                </a:highlight>
                <a:latin typeface="Arial"/>
                <a:ea typeface="Arial"/>
                <a:cs typeface="Arial"/>
                <a:sym typeface="Arial"/>
              </a:rPr>
              <a:t>The k-means clustering algorithm is an </a:t>
            </a:r>
            <a:r>
              <a:rPr b="1" lang="en" sz="1400">
                <a:solidFill>
                  <a:schemeClr val="accent2"/>
                </a:solidFill>
                <a:highlight>
                  <a:srgbClr val="FFFFFF"/>
                </a:highlight>
                <a:latin typeface="Arial"/>
                <a:ea typeface="Arial"/>
                <a:cs typeface="Arial"/>
                <a:sym typeface="Arial"/>
              </a:rPr>
              <a:t>unsupervised</a:t>
            </a:r>
            <a:r>
              <a:rPr b="1" lang="en" sz="1400">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machine learning technique used for grouping data points into specified number of clusters(</a:t>
            </a:r>
            <a:r>
              <a:rPr b="1" lang="en" sz="1400">
                <a:solidFill>
                  <a:schemeClr val="accent2"/>
                </a:solidFill>
                <a:highlight>
                  <a:srgbClr val="FFFFFF"/>
                </a:highlight>
                <a:latin typeface="Arial"/>
                <a:ea typeface="Arial"/>
                <a:cs typeface="Arial"/>
                <a:sym typeface="Arial"/>
              </a:rPr>
              <a:t>k</a:t>
            </a:r>
            <a:r>
              <a:rPr lang="en" sz="1400">
                <a:solidFill>
                  <a:srgbClr val="000000"/>
                </a:solidFill>
                <a:highlight>
                  <a:srgbClr val="FFFFFF"/>
                </a:highlight>
                <a:latin typeface="Arial"/>
                <a:ea typeface="Arial"/>
                <a:cs typeface="Arial"/>
                <a:sym typeface="Arial"/>
              </a:rPr>
              <a:t>) based on features similarity. I</a:t>
            </a:r>
            <a:r>
              <a:rPr lang="en" sz="1400">
                <a:solidFill>
                  <a:schemeClr val="dk2"/>
                </a:solidFill>
                <a:highlight>
                  <a:srgbClr val="FFFFFF"/>
                </a:highlight>
                <a:latin typeface="Arial"/>
                <a:ea typeface="Arial"/>
                <a:cs typeface="Arial"/>
                <a:sym typeface="Arial"/>
              </a:rPr>
              <a:t>t is an </a:t>
            </a:r>
            <a:r>
              <a:rPr b="1" lang="en" sz="1400">
                <a:solidFill>
                  <a:schemeClr val="dk2"/>
                </a:solidFill>
                <a:highlight>
                  <a:srgbClr val="FFFFFF"/>
                </a:highlight>
                <a:latin typeface="Arial"/>
                <a:ea typeface="Arial"/>
                <a:cs typeface="Arial"/>
                <a:sym typeface="Arial"/>
              </a:rPr>
              <a:t>iterative algorithm</a:t>
            </a:r>
            <a:r>
              <a:rPr lang="en" sz="1400">
                <a:solidFill>
                  <a:schemeClr val="dk2"/>
                </a:solidFill>
                <a:highlight>
                  <a:srgbClr val="FFFFFF"/>
                </a:highlight>
                <a:latin typeface="Arial"/>
                <a:ea typeface="Arial"/>
                <a:cs typeface="Arial"/>
                <a:sym typeface="Arial"/>
              </a:rPr>
              <a:t> that aims to minimize the sum of squared distances between data points and their assigned cluster centers (centroid) until convergence.</a:t>
            </a:r>
            <a:endParaRPr sz="1400">
              <a:solidFill>
                <a:schemeClr val="dk2"/>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358"/>
              <a:buNone/>
            </a:pPr>
            <a:r>
              <a:rPr b="1" lang="en" sz="1400">
                <a:solidFill>
                  <a:schemeClr val="dk2"/>
                </a:solidFill>
                <a:highlight>
                  <a:srgbClr val="FFFFFF"/>
                </a:highlight>
                <a:latin typeface="Arial"/>
                <a:ea typeface="Arial"/>
                <a:cs typeface="Arial"/>
                <a:sym typeface="Arial"/>
              </a:rPr>
              <a:t>K </a:t>
            </a:r>
            <a:r>
              <a:rPr lang="en" sz="1400">
                <a:solidFill>
                  <a:schemeClr val="dk2"/>
                </a:solidFill>
                <a:highlight>
                  <a:srgbClr val="FFFFFF"/>
                </a:highlight>
                <a:latin typeface="Arial"/>
                <a:ea typeface="Arial"/>
                <a:cs typeface="Arial"/>
                <a:sym typeface="Arial"/>
              </a:rPr>
              <a:t>in K-means stands for number of clusters.</a:t>
            </a:r>
            <a:endParaRPr sz="1400">
              <a:solidFill>
                <a:schemeClr val="dk2"/>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358"/>
              <a:buNone/>
            </a:pPr>
            <a:r>
              <a:t/>
            </a:r>
            <a:endParaRPr sz="1400">
              <a:solidFill>
                <a:schemeClr val="dk2"/>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358"/>
              <a:buNone/>
            </a:pPr>
            <a:r>
              <a:rPr b="1" lang="en" sz="1400">
                <a:solidFill>
                  <a:schemeClr val="dk2"/>
                </a:solidFill>
                <a:highlight>
                  <a:srgbClr val="FFFFFF"/>
                </a:highlight>
                <a:latin typeface="Arial"/>
                <a:ea typeface="Arial"/>
                <a:cs typeface="Arial"/>
                <a:sym typeface="Arial"/>
              </a:rPr>
              <a:t>Unsupervised Machine Learning</a:t>
            </a:r>
            <a:endParaRPr b="1" sz="1400">
              <a:solidFill>
                <a:schemeClr val="dk2"/>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358"/>
              <a:buNone/>
            </a:pPr>
            <a:r>
              <a:rPr lang="en" sz="1400">
                <a:solidFill>
                  <a:schemeClr val="dk2"/>
                </a:solidFill>
                <a:highlight>
                  <a:srgbClr val="FFFFFF"/>
                </a:highlight>
                <a:latin typeface="Arial"/>
                <a:ea typeface="Arial"/>
                <a:cs typeface="Arial"/>
                <a:sym typeface="Arial"/>
              </a:rPr>
              <a:t>In Unsupervised Machine Learning, we do not need to supervise the model. Such a method deals with unlabelled data. Unsupervised machine learning helps us find hidden and unknown patterns in data.</a:t>
            </a:r>
            <a:endParaRPr sz="1400">
              <a:solidFill>
                <a:schemeClr val="dk2"/>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358"/>
              <a:buNone/>
            </a:pPr>
            <a:r>
              <a:t/>
            </a:r>
            <a:endParaRPr sz="1400">
              <a:solidFill>
                <a:srgbClr val="000000"/>
              </a:solidFill>
              <a:highlight>
                <a:srgbClr val="FFFFFF"/>
              </a:highlight>
              <a:latin typeface="Arial"/>
              <a:ea typeface="Arial"/>
              <a:cs typeface="Arial"/>
              <a:sym typeface="Arial"/>
            </a:endParaRPr>
          </a:p>
          <a:p>
            <a:pPr indent="0" lvl="0" marL="0" rtl="0" algn="just">
              <a:lnSpc>
                <a:spcPct val="105000"/>
              </a:lnSpc>
              <a:spcBef>
                <a:spcPts val="1200"/>
              </a:spcBef>
              <a:spcAft>
                <a:spcPts val="1200"/>
              </a:spcAft>
              <a:buSzPts val="358"/>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2"/>
          <p:cNvPicPr preferRelativeResize="0"/>
          <p:nvPr/>
        </p:nvPicPr>
        <p:blipFill>
          <a:blip r:embed="rId3">
            <a:alphaModFix/>
          </a:blip>
          <a:stretch>
            <a:fillRect/>
          </a:stretch>
        </p:blipFill>
        <p:spPr>
          <a:xfrm>
            <a:off x="1046062" y="440425"/>
            <a:ext cx="7051875" cy="44725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1" name="Google Shape;311;p53"/>
          <p:cNvSpPr txBox="1"/>
          <p:nvPr>
            <p:ph idx="1" type="body"/>
          </p:nvPr>
        </p:nvSpPr>
        <p:spPr>
          <a:xfrm>
            <a:off x="311700" y="1152475"/>
            <a:ext cx="8411100" cy="3901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4325" lvl="0" marL="457200" marR="50800" rtl="0" algn="just">
              <a:lnSpc>
                <a:spcPct val="200000"/>
              </a:lnSpc>
              <a:spcBef>
                <a:spcPts val="0"/>
              </a:spcBef>
              <a:spcAft>
                <a:spcPts val="0"/>
              </a:spcAft>
              <a:buClr>
                <a:srgbClr val="111111"/>
              </a:buClr>
              <a:buSzPts val="1350"/>
              <a:buFont typeface="Arial"/>
              <a:buChar char="●"/>
            </a:pPr>
            <a:r>
              <a:rPr b="1" lang="en" sz="1350">
                <a:solidFill>
                  <a:srgbClr val="111111"/>
                </a:solidFill>
                <a:highlight>
                  <a:srgbClr val="FFFFFF"/>
                </a:highlight>
                <a:latin typeface="Arial"/>
                <a:ea typeface="Arial"/>
                <a:cs typeface="Arial"/>
                <a:sym typeface="Arial"/>
              </a:rPr>
              <a:t>Cluster 0</a:t>
            </a:r>
            <a:r>
              <a:rPr lang="en" sz="1350">
                <a:solidFill>
                  <a:srgbClr val="111111"/>
                </a:solidFill>
                <a:highlight>
                  <a:srgbClr val="FFFFFF"/>
                </a:highlight>
                <a:latin typeface="Arial"/>
                <a:ea typeface="Arial"/>
                <a:cs typeface="Arial"/>
                <a:sym typeface="Arial"/>
              </a:rPr>
              <a:t>: Of all the four clusters, this cluster has the </a:t>
            </a:r>
            <a:r>
              <a:rPr i="1" lang="en" sz="1350">
                <a:solidFill>
                  <a:srgbClr val="111111"/>
                </a:solidFill>
                <a:highlight>
                  <a:srgbClr val="FFFFFF"/>
                </a:highlight>
                <a:latin typeface="Arial"/>
                <a:ea typeface="Arial"/>
                <a:cs typeface="Arial"/>
                <a:sym typeface="Arial"/>
              </a:rPr>
              <a:t>highest</a:t>
            </a:r>
            <a:r>
              <a:rPr lang="en" sz="1350">
                <a:solidFill>
                  <a:srgbClr val="111111"/>
                </a:solidFill>
                <a:highlight>
                  <a:srgbClr val="FFFFFF"/>
                </a:highlight>
                <a:latin typeface="Arial"/>
                <a:ea typeface="Arial"/>
                <a:cs typeface="Arial"/>
                <a:sym typeface="Arial"/>
              </a:rPr>
              <a:t> recency, frequency, and monetary values. Let’s call the customers in this cluster </a:t>
            </a:r>
            <a:r>
              <a:rPr b="1" lang="en" sz="1350">
                <a:solidFill>
                  <a:srgbClr val="111111"/>
                </a:solidFill>
                <a:highlight>
                  <a:srgbClr val="FFFFFF"/>
                </a:highlight>
                <a:latin typeface="Arial"/>
                <a:ea typeface="Arial"/>
                <a:cs typeface="Arial"/>
                <a:sym typeface="Arial"/>
              </a:rPr>
              <a:t>champions (or power shoppers)</a:t>
            </a:r>
            <a:r>
              <a:rPr lang="en" sz="1350">
                <a:solidFill>
                  <a:srgbClr val="111111"/>
                </a:solidFill>
                <a:highlight>
                  <a:srgbClr val="FFFFFF"/>
                </a:highlight>
                <a:latin typeface="Arial"/>
                <a:ea typeface="Arial"/>
                <a:cs typeface="Arial"/>
                <a:sym typeface="Arial"/>
              </a:rPr>
              <a:t>.</a:t>
            </a:r>
            <a:endParaRPr sz="1350">
              <a:solidFill>
                <a:srgbClr val="111111"/>
              </a:solidFill>
              <a:highlight>
                <a:srgbClr val="FFFFFF"/>
              </a:highlight>
              <a:latin typeface="Arial"/>
              <a:ea typeface="Arial"/>
              <a:cs typeface="Arial"/>
              <a:sym typeface="Arial"/>
            </a:endParaRPr>
          </a:p>
          <a:p>
            <a:pPr indent="-314325" lvl="0" marL="457200" marR="50800" rtl="0" algn="just">
              <a:lnSpc>
                <a:spcPct val="200000"/>
              </a:lnSpc>
              <a:spcBef>
                <a:spcPts val="0"/>
              </a:spcBef>
              <a:spcAft>
                <a:spcPts val="0"/>
              </a:spcAft>
              <a:buClr>
                <a:srgbClr val="111111"/>
              </a:buClr>
              <a:buSzPts val="1350"/>
              <a:buFont typeface="Arial"/>
              <a:buChar char="●"/>
            </a:pPr>
            <a:r>
              <a:rPr b="1" lang="en" sz="1350">
                <a:solidFill>
                  <a:srgbClr val="111111"/>
                </a:solidFill>
                <a:highlight>
                  <a:srgbClr val="FFFFFF"/>
                </a:highlight>
                <a:latin typeface="Arial"/>
                <a:ea typeface="Arial"/>
                <a:cs typeface="Arial"/>
                <a:sym typeface="Arial"/>
              </a:rPr>
              <a:t>Cluster 1</a:t>
            </a:r>
            <a:r>
              <a:rPr lang="en" sz="1350">
                <a:solidFill>
                  <a:srgbClr val="111111"/>
                </a:solidFill>
                <a:highlight>
                  <a:srgbClr val="FFFFFF"/>
                </a:highlight>
                <a:latin typeface="Arial"/>
                <a:ea typeface="Arial"/>
                <a:cs typeface="Arial"/>
                <a:sym typeface="Arial"/>
              </a:rPr>
              <a:t>: This cluster is characterized by </a:t>
            </a:r>
            <a:r>
              <a:rPr i="1" lang="en" sz="1350">
                <a:solidFill>
                  <a:srgbClr val="111111"/>
                </a:solidFill>
                <a:highlight>
                  <a:srgbClr val="FFFFFF"/>
                </a:highlight>
                <a:latin typeface="Arial"/>
                <a:ea typeface="Arial"/>
                <a:cs typeface="Arial"/>
                <a:sym typeface="Arial"/>
              </a:rPr>
              <a:t>moderate </a:t>
            </a:r>
            <a:r>
              <a:rPr lang="en" sz="1350">
                <a:solidFill>
                  <a:srgbClr val="111111"/>
                </a:solidFill>
                <a:highlight>
                  <a:srgbClr val="FFFFFF"/>
                </a:highlight>
                <a:latin typeface="Arial"/>
                <a:ea typeface="Arial"/>
                <a:cs typeface="Arial"/>
                <a:sym typeface="Arial"/>
              </a:rPr>
              <a:t>recency, frequency, and monetary values. These customers still spend more and purchase more frequently than clusters 2 and 3. Let’s call them </a:t>
            </a:r>
            <a:r>
              <a:rPr b="1" lang="en" sz="1350">
                <a:solidFill>
                  <a:srgbClr val="111111"/>
                </a:solidFill>
                <a:highlight>
                  <a:srgbClr val="FFFFFF"/>
                </a:highlight>
                <a:latin typeface="Arial"/>
                <a:ea typeface="Arial"/>
                <a:cs typeface="Arial"/>
                <a:sym typeface="Arial"/>
              </a:rPr>
              <a:t>loyal customers</a:t>
            </a:r>
            <a:r>
              <a:rPr lang="en" sz="1350">
                <a:solidFill>
                  <a:srgbClr val="111111"/>
                </a:solidFill>
                <a:highlight>
                  <a:srgbClr val="FFFFFF"/>
                </a:highlight>
                <a:latin typeface="Arial"/>
                <a:ea typeface="Arial"/>
                <a:cs typeface="Arial"/>
                <a:sym typeface="Arial"/>
              </a:rPr>
              <a:t>.</a:t>
            </a:r>
            <a:endParaRPr sz="1350">
              <a:solidFill>
                <a:srgbClr val="111111"/>
              </a:solidFill>
              <a:highlight>
                <a:srgbClr val="FFFFFF"/>
              </a:highlight>
              <a:latin typeface="Arial"/>
              <a:ea typeface="Arial"/>
              <a:cs typeface="Arial"/>
              <a:sym typeface="Arial"/>
            </a:endParaRPr>
          </a:p>
          <a:p>
            <a:pPr indent="-314325" lvl="0" marL="457200" marR="50800" rtl="0" algn="just">
              <a:lnSpc>
                <a:spcPct val="200000"/>
              </a:lnSpc>
              <a:spcBef>
                <a:spcPts val="0"/>
              </a:spcBef>
              <a:spcAft>
                <a:spcPts val="0"/>
              </a:spcAft>
              <a:buClr>
                <a:srgbClr val="111111"/>
              </a:buClr>
              <a:buSzPts val="1350"/>
              <a:buFont typeface="Arial"/>
              <a:buChar char="●"/>
            </a:pPr>
            <a:r>
              <a:rPr b="1" lang="en" sz="1350">
                <a:solidFill>
                  <a:srgbClr val="111111"/>
                </a:solidFill>
                <a:highlight>
                  <a:srgbClr val="FFFFFF"/>
                </a:highlight>
                <a:latin typeface="Arial"/>
                <a:ea typeface="Arial"/>
                <a:cs typeface="Arial"/>
                <a:sym typeface="Arial"/>
              </a:rPr>
              <a:t>Cluster 2</a:t>
            </a:r>
            <a:r>
              <a:rPr lang="en" sz="1350">
                <a:solidFill>
                  <a:srgbClr val="111111"/>
                </a:solidFill>
                <a:highlight>
                  <a:srgbClr val="FFFFFF"/>
                </a:highlight>
                <a:latin typeface="Arial"/>
                <a:ea typeface="Arial"/>
                <a:cs typeface="Arial"/>
                <a:sym typeface="Arial"/>
              </a:rPr>
              <a:t>: Customers in this cluster tend to spend less. They don’t buy often, and haven’t made a purchase recently either. These are likely </a:t>
            </a:r>
            <a:r>
              <a:rPr i="1" lang="en" sz="1350">
                <a:solidFill>
                  <a:srgbClr val="111111"/>
                </a:solidFill>
                <a:highlight>
                  <a:srgbClr val="FFFFFF"/>
                </a:highlight>
                <a:latin typeface="Arial"/>
                <a:ea typeface="Arial"/>
                <a:cs typeface="Arial"/>
                <a:sym typeface="Arial"/>
              </a:rPr>
              <a:t>inactive</a:t>
            </a:r>
            <a:r>
              <a:rPr lang="en" sz="1350">
                <a:solidFill>
                  <a:srgbClr val="111111"/>
                </a:solidFill>
                <a:highlight>
                  <a:srgbClr val="FFFFFF"/>
                </a:highlight>
                <a:latin typeface="Arial"/>
                <a:ea typeface="Arial"/>
                <a:cs typeface="Arial"/>
                <a:sym typeface="Arial"/>
              </a:rPr>
              <a:t> or </a:t>
            </a:r>
            <a:r>
              <a:rPr b="1" lang="en" sz="1350">
                <a:solidFill>
                  <a:srgbClr val="111111"/>
                </a:solidFill>
                <a:highlight>
                  <a:srgbClr val="FFFFFF"/>
                </a:highlight>
                <a:latin typeface="Arial"/>
                <a:ea typeface="Arial"/>
                <a:cs typeface="Arial"/>
                <a:sym typeface="Arial"/>
              </a:rPr>
              <a:t>at-risk customers</a:t>
            </a:r>
            <a:r>
              <a:rPr lang="en" sz="1350">
                <a:solidFill>
                  <a:srgbClr val="111111"/>
                </a:solidFill>
                <a:highlight>
                  <a:srgbClr val="FFFFFF"/>
                </a:highlight>
                <a:latin typeface="Arial"/>
                <a:ea typeface="Arial"/>
                <a:cs typeface="Arial"/>
                <a:sym typeface="Arial"/>
              </a:rPr>
              <a:t>.</a:t>
            </a:r>
            <a:endParaRPr sz="1350">
              <a:solidFill>
                <a:srgbClr val="111111"/>
              </a:solidFill>
              <a:highlight>
                <a:srgbClr val="FFFFFF"/>
              </a:highlight>
              <a:latin typeface="Arial"/>
              <a:ea typeface="Arial"/>
              <a:cs typeface="Arial"/>
              <a:sym typeface="Arial"/>
            </a:endParaRPr>
          </a:p>
          <a:p>
            <a:pPr indent="-314325" lvl="0" marL="457200" marR="50800" rtl="0" algn="just">
              <a:lnSpc>
                <a:spcPct val="200000"/>
              </a:lnSpc>
              <a:spcBef>
                <a:spcPts val="0"/>
              </a:spcBef>
              <a:spcAft>
                <a:spcPts val="0"/>
              </a:spcAft>
              <a:buClr>
                <a:srgbClr val="111111"/>
              </a:buClr>
              <a:buSzPts val="1350"/>
              <a:buFont typeface="Arial"/>
              <a:buChar char="●"/>
            </a:pPr>
            <a:r>
              <a:rPr b="1" lang="en" sz="1350">
                <a:solidFill>
                  <a:srgbClr val="111111"/>
                </a:solidFill>
                <a:highlight>
                  <a:srgbClr val="FFFFFF"/>
                </a:highlight>
                <a:latin typeface="Arial"/>
                <a:ea typeface="Arial"/>
                <a:cs typeface="Arial"/>
                <a:sym typeface="Arial"/>
              </a:rPr>
              <a:t>Cluster 3</a:t>
            </a:r>
            <a:r>
              <a:rPr lang="en" sz="1350">
                <a:solidFill>
                  <a:srgbClr val="111111"/>
                </a:solidFill>
                <a:highlight>
                  <a:srgbClr val="FFFFFF"/>
                </a:highlight>
                <a:latin typeface="Arial"/>
                <a:ea typeface="Arial"/>
                <a:cs typeface="Arial"/>
                <a:sym typeface="Arial"/>
              </a:rPr>
              <a:t>: This cluster is characterized by </a:t>
            </a:r>
            <a:r>
              <a:rPr i="1" lang="en" sz="1350">
                <a:solidFill>
                  <a:srgbClr val="111111"/>
                </a:solidFill>
                <a:highlight>
                  <a:srgbClr val="FFFFFF"/>
                </a:highlight>
                <a:latin typeface="Arial"/>
                <a:ea typeface="Arial"/>
                <a:cs typeface="Arial"/>
                <a:sym typeface="Arial"/>
              </a:rPr>
              <a:t>high recency</a:t>
            </a:r>
            <a:r>
              <a:rPr lang="en" sz="1350">
                <a:solidFill>
                  <a:srgbClr val="111111"/>
                </a:solidFill>
                <a:highlight>
                  <a:srgbClr val="FFFFFF"/>
                </a:highlight>
                <a:latin typeface="Arial"/>
                <a:ea typeface="Arial"/>
                <a:cs typeface="Arial"/>
                <a:sym typeface="Arial"/>
              </a:rPr>
              <a:t> and relatively lower frequency and moderate monetary values. So these are </a:t>
            </a:r>
            <a:r>
              <a:rPr b="1" lang="en" sz="1350">
                <a:solidFill>
                  <a:srgbClr val="111111"/>
                </a:solidFill>
                <a:highlight>
                  <a:srgbClr val="FFFFFF"/>
                </a:highlight>
                <a:latin typeface="Arial"/>
                <a:ea typeface="Arial"/>
                <a:cs typeface="Arial"/>
                <a:sym typeface="Arial"/>
              </a:rPr>
              <a:t>recent customers</a:t>
            </a:r>
            <a:r>
              <a:rPr lang="en" sz="1350">
                <a:solidFill>
                  <a:srgbClr val="111111"/>
                </a:solidFill>
                <a:highlight>
                  <a:srgbClr val="FFFFFF"/>
                </a:highlight>
                <a:latin typeface="Arial"/>
                <a:ea typeface="Arial"/>
                <a:cs typeface="Arial"/>
                <a:sym typeface="Arial"/>
              </a:rPr>
              <a:t> who can potentially become long-term customers.</a:t>
            </a:r>
            <a:endParaRPr sz="1350">
              <a:solidFill>
                <a:srgbClr val="111111"/>
              </a:solidFill>
              <a:highlight>
                <a:srgbClr val="FFFFFF"/>
              </a:highlight>
              <a:latin typeface="Arial"/>
              <a:ea typeface="Arial"/>
              <a:cs typeface="Arial"/>
              <a:sym typeface="Arial"/>
            </a:endParaRPr>
          </a:p>
          <a:p>
            <a:pPr indent="0" lvl="0" marL="0" rtl="0" algn="just">
              <a:spcBef>
                <a:spcPts val="800"/>
              </a:spcBef>
              <a:spcAft>
                <a:spcPts val="1200"/>
              </a:spcAft>
              <a:buNone/>
            </a:pPr>
            <a:r>
              <a:t/>
            </a:r>
            <a:endParaRPr sz="1350">
              <a:solidFill>
                <a:srgbClr val="11111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Strategy</a:t>
            </a:r>
            <a:endParaRPr/>
          </a:p>
        </p:txBody>
      </p:sp>
      <p:sp>
        <p:nvSpPr>
          <p:cNvPr id="317" name="Google Shape;317;p54"/>
          <p:cNvSpPr txBox="1"/>
          <p:nvPr>
            <p:ph idx="1" type="body"/>
          </p:nvPr>
        </p:nvSpPr>
        <p:spPr>
          <a:xfrm>
            <a:off x="311700" y="1152475"/>
            <a:ext cx="85206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323673" lvl="0" marL="457200" marR="50800" rtl="0" algn="just">
              <a:lnSpc>
                <a:spcPct val="200000"/>
              </a:lnSpc>
              <a:spcBef>
                <a:spcPts val="0"/>
              </a:spcBef>
              <a:spcAft>
                <a:spcPts val="0"/>
              </a:spcAft>
              <a:buClr>
                <a:srgbClr val="111111"/>
              </a:buClr>
              <a:buSzPct val="100000"/>
              <a:buFont typeface="Arial"/>
              <a:buChar char="●"/>
            </a:pPr>
            <a:r>
              <a:rPr b="1" lang="en" sz="1761">
                <a:solidFill>
                  <a:srgbClr val="111111"/>
                </a:solidFill>
                <a:highlight>
                  <a:srgbClr val="FFFFFF"/>
                </a:highlight>
                <a:latin typeface="Arial"/>
                <a:ea typeface="Arial"/>
                <a:cs typeface="Arial"/>
                <a:sym typeface="Arial"/>
              </a:rPr>
              <a:t>For Champions/Power Shoppers</a:t>
            </a:r>
            <a:r>
              <a:rPr lang="en" sz="1761">
                <a:solidFill>
                  <a:srgbClr val="111111"/>
                </a:solidFill>
                <a:highlight>
                  <a:srgbClr val="FFFFFF"/>
                </a:highlight>
                <a:latin typeface="Arial"/>
                <a:ea typeface="Arial"/>
                <a:cs typeface="Arial"/>
                <a:sym typeface="Arial"/>
              </a:rPr>
              <a:t>: Offer personalized special discounts, early access, and other premium perks to make them feel valued and appreciated.</a:t>
            </a:r>
            <a:endParaRPr sz="1761">
              <a:solidFill>
                <a:srgbClr val="111111"/>
              </a:solidFill>
              <a:highlight>
                <a:srgbClr val="FFFFFF"/>
              </a:highlight>
              <a:latin typeface="Arial"/>
              <a:ea typeface="Arial"/>
              <a:cs typeface="Arial"/>
              <a:sym typeface="Arial"/>
            </a:endParaRPr>
          </a:p>
          <a:p>
            <a:pPr indent="-323673" lvl="0" marL="457200" marR="50800" rtl="0" algn="just">
              <a:lnSpc>
                <a:spcPct val="200000"/>
              </a:lnSpc>
              <a:spcBef>
                <a:spcPts val="0"/>
              </a:spcBef>
              <a:spcAft>
                <a:spcPts val="0"/>
              </a:spcAft>
              <a:buClr>
                <a:srgbClr val="111111"/>
              </a:buClr>
              <a:buSzPct val="100000"/>
              <a:buFont typeface="Arial"/>
              <a:buChar char="●"/>
            </a:pPr>
            <a:r>
              <a:rPr b="1" lang="en" sz="1761">
                <a:solidFill>
                  <a:srgbClr val="111111"/>
                </a:solidFill>
                <a:highlight>
                  <a:srgbClr val="FFFFFF"/>
                </a:highlight>
                <a:latin typeface="Arial"/>
                <a:ea typeface="Arial"/>
                <a:cs typeface="Arial"/>
                <a:sym typeface="Arial"/>
              </a:rPr>
              <a:t>For Loyal Customers</a:t>
            </a:r>
            <a:r>
              <a:rPr lang="en" sz="1761">
                <a:solidFill>
                  <a:srgbClr val="111111"/>
                </a:solidFill>
                <a:highlight>
                  <a:srgbClr val="FFFFFF"/>
                </a:highlight>
                <a:latin typeface="Arial"/>
                <a:ea typeface="Arial"/>
                <a:cs typeface="Arial"/>
                <a:sym typeface="Arial"/>
              </a:rPr>
              <a:t>: Appreciation campaigns, referral bonuses, and rewards for loyalty.</a:t>
            </a:r>
            <a:endParaRPr sz="1761">
              <a:solidFill>
                <a:srgbClr val="111111"/>
              </a:solidFill>
              <a:highlight>
                <a:srgbClr val="FFFFFF"/>
              </a:highlight>
              <a:latin typeface="Arial"/>
              <a:ea typeface="Arial"/>
              <a:cs typeface="Arial"/>
              <a:sym typeface="Arial"/>
            </a:endParaRPr>
          </a:p>
          <a:p>
            <a:pPr indent="-323673" lvl="0" marL="457200" marR="50800" rtl="0" algn="just">
              <a:lnSpc>
                <a:spcPct val="200000"/>
              </a:lnSpc>
              <a:spcBef>
                <a:spcPts val="0"/>
              </a:spcBef>
              <a:spcAft>
                <a:spcPts val="0"/>
              </a:spcAft>
              <a:buClr>
                <a:srgbClr val="111111"/>
              </a:buClr>
              <a:buSzPct val="100000"/>
              <a:buFont typeface="Arial"/>
              <a:buChar char="●"/>
            </a:pPr>
            <a:r>
              <a:rPr b="1" lang="en" sz="1761">
                <a:solidFill>
                  <a:srgbClr val="111111"/>
                </a:solidFill>
                <a:highlight>
                  <a:srgbClr val="FFFFFF"/>
                </a:highlight>
                <a:latin typeface="Arial"/>
                <a:ea typeface="Arial"/>
                <a:cs typeface="Arial"/>
                <a:sym typeface="Arial"/>
              </a:rPr>
              <a:t>For At-Risk Customers</a:t>
            </a:r>
            <a:r>
              <a:rPr lang="en" sz="1761">
                <a:solidFill>
                  <a:srgbClr val="111111"/>
                </a:solidFill>
                <a:highlight>
                  <a:srgbClr val="FFFFFF"/>
                </a:highlight>
                <a:latin typeface="Arial"/>
                <a:ea typeface="Arial"/>
                <a:cs typeface="Arial"/>
                <a:sym typeface="Arial"/>
              </a:rPr>
              <a:t>: Re-engagement efforts that include running discounts or promotions to encourage buying.</a:t>
            </a:r>
            <a:endParaRPr sz="1761">
              <a:solidFill>
                <a:srgbClr val="111111"/>
              </a:solidFill>
              <a:highlight>
                <a:srgbClr val="FFFFFF"/>
              </a:highlight>
              <a:latin typeface="Arial"/>
              <a:ea typeface="Arial"/>
              <a:cs typeface="Arial"/>
              <a:sym typeface="Arial"/>
            </a:endParaRPr>
          </a:p>
          <a:p>
            <a:pPr indent="-323673" lvl="0" marL="457200" marR="50800" rtl="0" algn="just">
              <a:lnSpc>
                <a:spcPct val="200000"/>
              </a:lnSpc>
              <a:spcBef>
                <a:spcPts val="0"/>
              </a:spcBef>
              <a:spcAft>
                <a:spcPts val="0"/>
              </a:spcAft>
              <a:buClr>
                <a:srgbClr val="111111"/>
              </a:buClr>
              <a:buSzPct val="100000"/>
              <a:buFont typeface="Arial"/>
              <a:buChar char="●"/>
            </a:pPr>
            <a:r>
              <a:rPr b="1" lang="en" sz="1761">
                <a:solidFill>
                  <a:srgbClr val="111111"/>
                </a:solidFill>
                <a:highlight>
                  <a:srgbClr val="FFFFFF"/>
                </a:highlight>
                <a:latin typeface="Arial"/>
                <a:ea typeface="Arial"/>
                <a:cs typeface="Arial"/>
                <a:sym typeface="Arial"/>
              </a:rPr>
              <a:t>For Recent Customers</a:t>
            </a:r>
            <a:r>
              <a:rPr lang="en" sz="1761">
                <a:solidFill>
                  <a:srgbClr val="111111"/>
                </a:solidFill>
                <a:highlight>
                  <a:srgbClr val="FFFFFF"/>
                </a:highlight>
                <a:latin typeface="Arial"/>
                <a:ea typeface="Arial"/>
                <a:cs typeface="Arial"/>
                <a:sym typeface="Arial"/>
              </a:rPr>
              <a:t>: Targeted campaigns educating them about the brand and discounts on subsequent purchases. </a:t>
            </a:r>
            <a:endParaRPr sz="1761">
              <a:solidFill>
                <a:srgbClr val="111111"/>
              </a:solidFill>
              <a:highlight>
                <a:srgbClr val="FFFFFF"/>
              </a:highlight>
              <a:latin typeface="Arial"/>
              <a:ea typeface="Arial"/>
              <a:cs typeface="Arial"/>
              <a:sym typeface="Arial"/>
            </a:endParaRPr>
          </a:p>
          <a:p>
            <a:pPr indent="0" lvl="0" marL="0" rtl="0" algn="just">
              <a:spcBef>
                <a:spcPts val="8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646200" y="385650"/>
            <a:ext cx="7863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400">
                <a:latin typeface="Source Sans Pro"/>
                <a:ea typeface="Source Sans Pro"/>
                <a:cs typeface="Source Sans Pro"/>
                <a:sym typeface="Source Sans Pro"/>
              </a:rPr>
              <a:t>        </a:t>
            </a:r>
            <a:r>
              <a:rPr lang="en" sz="7400">
                <a:latin typeface="Source Sans Pro"/>
                <a:ea typeface="Source Sans Pro"/>
                <a:cs typeface="Source Sans Pro"/>
                <a:sym typeface="Source Sans Pro"/>
              </a:rPr>
              <a:t>Questions ?</a:t>
            </a:r>
            <a:endParaRPr sz="74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of Clustering</a:t>
            </a:r>
            <a:endParaRPr/>
          </a:p>
        </p:txBody>
      </p:sp>
      <p:sp>
        <p:nvSpPr>
          <p:cNvPr id="85" name="Google Shape;85;p17"/>
          <p:cNvSpPr txBox="1"/>
          <p:nvPr>
            <p:ph idx="1" type="body"/>
          </p:nvPr>
        </p:nvSpPr>
        <p:spPr>
          <a:xfrm>
            <a:off x="311700" y="1152475"/>
            <a:ext cx="23199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25000"/>
          </a:bodyPr>
          <a:lstStyle/>
          <a:p>
            <a:pPr indent="0" lvl="0" marL="0" rtl="0" algn="just">
              <a:lnSpc>
                <a:spcPct val="100000"/>
              </a:lnSpc>
              <a:spcBef>
                <a:spcPts val="1900"/>
              </a:spcBef>
              <a:spcAft>
                <a:spcPts val="1900"/>
              </a:spcAft>
              <a:buClr>
                <a:schemeClr val="dk2"/>
              </a:buClr>
              <a:buSzPts val="275"/>
              <a:buFont typeface="Arial"/>
              <a:buNone/>
            </a:pPr>
            <a:r>
              <a:rPr lang="en" sz="6000">
                <a:solidFill>
                  <a:schemeClr val="dk2"/>
                </a:solidFill>
                <a:highlight>
                  <a:srgbClr val="FFFFFF"/>
                </a:highlight>
                <a:latin typeface="Arial"/>
                <a:ea typeface="Arial"/>
                <a:cs typeface="Arial"/>
                <a:sym typeface="Arial"/>
              </a:rPr>
              <a:t>C</a:t>
            </a:r>
            <a:r>
              <a:rPr lang="en" sz="5600">
                <a:solidFill>
                  <a:schemeClr val="dk2"/>
                </a:solidFill>
                <a:highlight>
                  <a:srgbClr val="FFFFFF"/>
                </a:highlight>
                <a:latin typeface="Arial"/>
                <a:ea typeface="Arial"/>
                <a:cs typeface="Arial"/>
                <a:sym typeface="Arial"/>
              </a:rPr>
              <a:t>lustering is a technique used in data analysis to identify groups of similar data points within a dataset. The goal is to partition the data in a way that points within the same cluster are more similar to each other than to those in different clusters. These clusters can then be analyzed and used to gain insights into the data.</a:t>
            </a:r>
            <a:endParaRPr/>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2803650" y="1152475"/>
            <a:ext cx="6028651" cy="3416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47826"/>
              <a:buFont typeface="Arial"/>
              <a:buNone/>
            </a:pPr>
            <a:r>
              <a:rPr lang="en" sz="2300">
                <a:highlight>
                  <a:srgbClr val="FFFFFF"/>
                </a:highlight>
                <a:latin typeface="Roboto"/>
                <a:ea typeface="Roboto"/>
                <a:cs typeface="Roboto"/>
                <a:sym typeface="Roboto"/>
              </a:rPr>
              <a:t>Understanding the K-Means Algorithm</a:t>
            </a:r>
            <a:endParaRPr sz="2300">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93" name="Google Shape;93;p18"/>
          <p:cNvSpPr txBox="1"/>
          <p:nvPr>
            <p:ph idx="1" type="body"/>
          </p:nvPr>
        </p:nvSpPr>
        <p:spPr>
          <a:xfrm>
            <a:off x="311700" y="1152475"/>
            <a:ext cx="3000300" cy="3785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75000"/>
              </a:lnSpc>
              <a:spcBef>
                <a:spcPts val="1900"/>
              </a:spcBef>
              <a:spcAft>
                <a:spcPts val="0"/>
              </a:spcAft>
              <a:buNone/>
            </a:pPr>
            <a:r>
              <a:rPr lang="en" sz="1400">
                <a:solidFill>
                  <a:schemeClr val="dk2"/>
                </a:solidFill>
                <a:highlight>
                  <a:srgbClr val="FFFFFF"/>
                </a:highlight>
                <a:latin typeface="Arial"/>
                <a:ea typeface="Arial"/>
                <a:cs typeface="Arial"/>
                <a:sym typeface="Arial"/>
              </a:rPr>
              <a:t>To apply the k-means algorithm, we first need to define the </a:t>
            </a:r>
            <a:r>
              <a:rPr b="1" lang="en" sz="1400">
                <a:solidFill>
                  <a:schemeClr val="accent2"/>
                </a:solidFill>
                <a:highlight>
                  <a:srgbClr val="FFFFFF"/>
                </a:highlight>
                <a:latin typeface="Arial"/>
                <a:ea typeface="Arial"/>
                <a:cs typeface="Arial"/>
                <a:sym typeface="Arial"/>
              </a:rPr>
              <a:t>number of clusters (k)</a:t>
            </a:r>
            <a:r>
              <a:rPr b="1" lang="en" sz="1400">
                <a:solidFill>
                  <a:schemeClr val="dk2"/>
                </a:solidFill>
                <a:highlight>
                  <a:srgbClr val="FFFFFF"/>
                </a:highlight>
                <a:latin typeface="Arial"/>
                <a:ea typeface="Arial"/>
                <a:cs typeface="Arial"/>
                <a:sym typeface="Arial"/>
              </a:rPr>
              <a:t> </a:t>
            </a:r>
            <a:r>
              <a:rPr lang="en" sz="1400">
                <a:solidFill>
                  <a:schemeClr val="dk2"/>
                </a:solidFill>
                <a:highlight>
                  <a:srgbClr val="FFFFFF"/>
                </a:highlight>
                <a:latin typeface="Arial"/>
                <a:ea typeface="Arial"/>
                <a:cs typeface="Arial"/>
                <a:sym typeface="Arial"/>
              </a:rPr>
              <a:t>we want to create. Each cluster will have a centroid, which represents the center point of the cluster. The algorithm iteratively assigns each data point to the cluster with the closest centroid, based on a chosen distance metric.</a:t>
            </a:r>
            <a:endParaRPr sz="1400">
              <a:solidFill>
                <a:schemeClr val="dk2"/>
              </a:solidFill>
              <a:highlight>
                <a:srgbClr val="FFFFFF"/>
              </a:highlight>
              <a:latin typeface="Arial"/>
              <a:ea typeface="Arial"/>
              <a:cs typeface="Arial"/>
              <a:sym typeface="Arial"/>
            </a:endParaRPr>
          </a:p>
          <a:p>
            <a:pPr indent="0" lvl="0" marL="0" rtl="0" algn="just">
              <a:lnSpc>
                <a:spcPct val="175000"/>
              </a:lnSpc>
              <a:spcBef>
                <a:spcPts val="1900"/>
              </a:spcBef>
              <a:spcAft>
                <a:spcPts val="0"/>
              </a:spcAft>
              <a:buClr>
                <a:schemeClr val="dk2"/>
              </a:buClr>
              <a:buSzPts val="1100"/>
              <a:buFont typeface="Arial"/>
              <a:buNone/>
            </a:pPr>
            <a:r>
              <a:t/>
            </a:r>
            <a:endParaRPr sz="1300">
              <a:solidFill>
                <a:schemeClr val="dk2"/>
              </a:solidFill>
              <a:highlight>
                <a:srgbClr val="FFFFFF"/>
              </a:highlight>
              <a:latin typeface="Roboto"/>
              <a:ea typeface="Roboto"/>
              <a:cs typeface="Roboto"/>
              <a:sym typeface="Roboto"/>
            </a:endParaRPr>
          </a:p>
          <a:p>
            <a:pPr indent="0" lvl="0" marL="0" rtl="0" algn="just">
              <a:lnSpc>
                <a:spcPct val="175000"/>
              </a:lnSpc>
              <a:spcBef>
                <a:spcPts val="1900"/>
              </a:spcBef>
              <a:spcAft>
                <a:spcPts val="0"/>
              </a:spcAft>
              <a:buNone/>
            </a:pPr>
            <a:r>
              <a:t/>
            </a:r>
            <a:endParaRPr sz="2000"/>
          </a:p>
        </p:txBody>
      </p:sp>
      <p:pic>
        <p:nvPicPr>
          <p:cNvPr id="94" name="Google Shape;94;p18"/>
          <p:cNvPicPr preferRelativeResize="0"/>
          <p:nvPr/>
        </p:nvPicPr>
        <p:blipFill>
          <a:blip r:embed="rId3">
            <a:alphaModFix/>
          </a:blip>
          <a:stretch>
            <a:fillRect/>
          </a:stretch>
        </p:blipFill>
        <p:spPr>
          <a:xfrm>
            <a:off x="3560825" y="1077550"/>
            <a:ext cx="5152376" cy="3860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Algorithm Steps</a:t>
            </a:r>
            <a:endParaRPr/>
          </a:p>
        </p:txBody>
      </p:sp>
      <p:sp>
        <p:nvSpPr>
          <p:cNvPr id="100" name="Google Shape;100;p19"/>
          <p:cNvSpPr txBox="1"/>
          <p:nvPr>
            <p:ph idx="1" type="body"/>
          </p:nvPr>
        </p:nvSpPr>
        <p:spPr>
          <a:xfrm>
            <a:off x="311700" y="1152475"/>
            <a:ext cx="8520600" cy="3416400"/>
          </a:xfrm>
          <a:prstGeom prst="rect">
            <a:avLst/>
          </a:prstGeom>
          <a:ln cap="flat" cmpd="sng" w="9525">
            <a:solidFill>
              <a:srgbClr val="0D0D0D"/>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75000"/>
              </a:lnSpc>
              <a:spcBef>
                <a:spcPts val="0"/>
              </a:spcBef>
              <a:spcAft>
                <a:spcPts val="0"/>
              </a:spcAft>
              <a:buNone/>
            </a:pPr>
            <a:r>
              <a:rPr b="1" lang="en" sz="1400">
                <a:solidFill>
                  <a:schemeClr val="dk2"/>
                </a:solidFill>
                <a:latin typeface="Arial"/>
                <a:ea typeface="Arial"/>
                <a:cs typeface="Arial"/>
                <a:sym typeface="Arial"/>
              </a:rPr>
              <a:t>1. </a:t>
            </a:r>
            <a:r>
              <a:rPr b="1" lang="en" sz="1600">
                <a:solidFill>
                  <a:schemeClr val="accent2"/>
                </a:solidFill>
                <a:latin typeface="Arial"/>
                <a:ea typeface="Arial"/>
                <a:cs typeface="Arial"/>
                <a:sym typeface="Arial"/>
              </a:rPr>
              <a:t> Initialization</a:t>
            </a:r>
            <a:r>
              <a:rPr lang="en" sz="1600">
                <a:solidFill>
                  <a:schemeClr val="dk2"/>
                </a:solidFill>
                <a:latin typeface="Arial"/>
                <a:ea typeface="Arial"/>
                <a:cs typeface="Arial"/>
                <a:sym typeface="Arial"/>
              </a:rPr>
              <a:t>:</a:t>
            </a:r>
            <a:r>
              <a:rPr lang="en" sz="1500">
                <a:solidFill>
                  <a:schemeClr val="dk2"/>
                </a:solidFill>
                <a:latin typeface="Arial"/>
                <a:ea typeface="Arial"/>
                <a:cs typeface="Arial"/>
                <a:sym typeface="Arial"/>
              </a:rPr>
              <a:t> </a:t>
            </a:r>
            <a:r>
              <a:rPr lang="en" sz="1400">
                <a:solidFill>
                  <a:schemeClr val="dk2"/>
                </a:solidFill>
                <a:latin typeface="Arial"/>
                <a:ea typeface="Arial"/>
                <a:cs typeface="Arial"/>
                <a:sym typeface="Arial"/>
              </a:rPr>
              <a:t>Randomly select k centroids from the dataset.</a:t>
            </a:r>
            <a:endParaRPr sz="1400">
              <a:solidFill>
                <a:schemeClr val="dk2"/>
              </a:solidFill>
              <a:latin typeface="Arial"/>
              <a:ea typeface="Arial"/>
              <a:cs typeface="Arial"/>
              <a:sym typeface="Arial"/>
            </a:endParaRPr>
          </a:p>
          <a:p>
            <a:pPr indent="0" lvl="0" marL="0" rtl="0" algn="just">
              <a:lnSpc>
                <a:spcPct val="175000"/>
              </a:lnSpc>
              <a:spcBef>
                <a:spcPts val="0"/>
              </a:spcBef>
              <a:spcAft>
                <a:spcPts val="0"/>
              </a:spcAft>
              <a:buNone/>
            </a:pPr>
            <a:r>
              <a:rPr b="1" lang="en" sz="1400">
                <a:solidFill>
                  <a:schemeClr val="dk2"/>
                </a:solidFill>
                <a:latin typeface="Arial"/>
                <a:ea typeface="Arial"/>
                <a:cs typeface="Arial"/>
                <a:sym typeface="Arial"/>
              </a:rPr>
              <a:t>2. </a:t>
            </a:r>
            <a:r>
              <a:rPr b="1" lang="en" sz="1600">
                <a:solidFill>
                  <a:schemeClr val="accent2"/>
                </a:solidFill>
                <a:latin typeface="Arial"/>
                <a:ea typeface="Arial"/>
                <a:cs typeface="Arial"/>
                <a:sym typeface="Arial"/>
              </a:rPr>
              <a:t>Assignment</a:t>
            </a:r>
            <a:r>
              <a:rPr lang="en" sz="1600">
                <a:solidFill>
                  <a:schemeClr val="accent2"/>
                </a:solidFill>
                <a:latin typeface="Arial"/>
                <a:ea typeface="Arial"/>
                <a:cs typeface="Arial"/>
                <a:sym typeface="Arial"/>
              </a:rPr>
              <a:t>:</a:t>
            </a:r>
            <a:r>
              <a:rPr lang="en" sz="1600">
                <a:solidFill>
                  <a:schemeClr val="dk2"/>
                </a:solidFill>
                <a:latin typeface="Arial"/>
                <a:ea typeface="Arial"/>
                <a:cs typeface="Arial"/>
                <a:sym typeface="Arial"/>
              </a:rPr>
              <a:t> </a:t>
            </a:r>
            <a:r>
              <a:rPr lang="en" sz="1400">
                <a:solidFill>
                  <a:schemeClr val="dk2"/>
                </a:solidFill>
                <a:latin typeface="Arial"/>
                <a:ea typeface="Arial"/>
                <a:cs typeface="Arial"/>
                <a:sym typeface="Arial"/>
              </a:rPr>
              <a:t>Assign each data point to the cluster with the nearest centroid based on Euclidean distance metric. After this ‘Within-Clusters sum of square’ WCSS is calculated.</a:t>
            </a:r>
            <a:endParaRPr sz="1400">
              <a:solidFill>
                <a:schemeClr val="dk2"/>
              </a:solidFill>
              <a:latin typeface="Arial"/>
              <a:ea typeface="Arial"/>
              <a:cs typeface="Arial"/>
              <a:sym typeface="Arial"/>
            </a:endParaRPr>
          </a:p>
          <a:p>
            <a:pPr indent="0" lvl="0" marL="0" rtl="0" algn="just">
              <a:lnSpc>
                <a:spcPct val="175000"/>
              </a:lnSpc>
              <a:spcBef>
                <a:spcPts val="0"/>
              </a:spcBef>
              <a:spcAft>
                <a:spcPts val="0"/>
              </a:spcAft>
              <a:buNone/>
            </a:pPr>
            <a:r>
              <a:rPr b="1" lang="en" sz="1400">
                <a:solidFill>
                  <a:schemeClr val="dk2"/>
                </a:solidFill>
                <a:latin typeface="Arial"/>
                <a:ea typeface="Arial"/>
                <a:cs typeface="Arial"/>
                <a:sym typeface="Arial"/>
              </a:rPr>
              <a:t>3.</a:t>
            </a:r>
            <a:r>
              <a:rPr b="1" lang="en" sz="1500">
                <a:solidFill>
                  <a:schemeClr val="dk2"/>
                </a:solidFill>
                <a:latin typeface="Arial"/>
                <a:ea typeface="Arial"/>
                <a:cs typeface="Arial"/>
                <a:sym typeface="Arial"/>
              </a:rPr>
              <a:t>  </a:t>
            </a:r>
            <a:r>
              <a:rPr b="1" lang="en" sz="1600">
                <a:solidFill>
                  <a:schemeClr val="accent2"/>
                </a:solidFill>
                <a:latin typeface="Arial"/>
                <a:ea typeface="Arial"/>
                <a:cs typeface="Arial"/>
                <a:sym typeface="Arial"/>
              </a:rPr>
              <a:t>Update</a:t>
            </a:r>
            <a:r>
              <a:rPr lang="en" sz="1600">
                <a:solidFill>
                  <a:schemeClr val="dk2"/>
                </a:solidFill>
                <a:latin typeface="Arial"/>
                <a:ea typeface="Arial"/>
                <a:cs typeface="Arial"/>
                <a:sym typeface="Arial"/>
              </a:rPr>
              <a:t>: </a:t>
            </a:r>
            <a:r>
              <a:rPr lang="en" sz="1400">
                <a:solidFill>
                  <a:schemeClr val="dk2"/>
                </a:solidFill>
                <a:latin typeface="Arial"/>
                <a:ea typeface="Arial"/>
                <a:cs typeface="Arial"/>
                <a:sym typeface="Arial"/>
              </a:rPr>
              <a:t>Update the centroids by calculating the mean of all data points assigned to each cluster.</a:t>
            </a:r>
            <a:endParaRPr sz="1400">
              <a:solidFill>
                <a:schemeClr val="dk2"/>
              </a:solidFill>
              <a:latin typeface="Arial"/>
              <a:ea typeface="Arial"/>
              <a:cs typeface="Arial"/>
              <a:sym typeface="Arial"/>
            </a:endParaRPr>
          </a:p>
          <a:p>
            <a:pPr indent="0" lvl="0" marL="0" rtl="0" algn="just">
              <a:lnSpc>
                <a:spcPct val="175000"/>
              </a:lnSpc>
              <a:spcBef>
                <a:spcPts val="0"/>
              </a:spcBef>
              <a:spcAft>
                <a:spcPts val="0"/>
              </a:spcAft>
              <a:buNone/>
            </a:pPr>
            <a:r>
              <a:rPr b="1" lang="en" sz="1400">
                <a:solidFill>
                  <a:schemeClr val="dk2"/>
                </a:solidFill>
                <a:latin typeface="Arial"/>
                <a:ea typeface="Arial"/>
                <a:cs typeface="Arial"/>
                <a:sym typeface="Arial"/>
              </a:rPr>
              <a:t>4.</a:t>
            </a:r>
            <a:r>
              <a:rPr b="1" lang="en" sz="1500">
                <a:solidFill>
                  <a:schemeClr val="dk2"/>
                </a:solidFill>
                <a:latin typeface="Arial"/>
                <a:ea typeface="Arial"/>
                <a:cs typeface="Arial"/>
                <a:sym typeface="Arial"/>
              </a:rPr>
              <a:t>  </a:t>
            </a:r>
            <a:r>
              <a:rPr b="1" lang="en" sz="1600">
                <a:solidFill>
                  <a:schemeClr val="accent2"/>
                </a:solidFill>
                <a:latin typeface="Arial"/>
                <a:ea typeface="Arial"/>
                <a:cs typeface="Arial"/>
                <a:sym typeface="Arial"/>
              </a:rPr>
              <a:t>Repeat step 2 and 3 until convergence or maximum number of iterations reached</a:t>
            </a:r>
            <a:r>
              <a:rPr lang="en" sz="1600">
                <a:solidFill>
                  <a:schemeClr val="dk2"/>
                </a:solidFill>
                <a:latin typeface="Arial"/>
                <a:ea typeface="Arial"/>
                <a:cs typeface="Arial"/>
                <a:sym typeface="Arial"/>
              </a:rPr>
              <a:t>:</a:t>
            </a:r>
            <a:r>
              <a:rPr lang="en" sz="1400">
                <a:solidFill>
                  <a:schemeClr val="dk2"/>
                </a:solidFill>
                <a:latin typeface="Arial"/>
                <a:ea typeface="Arial"/>
                <a:cs typeface="Arial"/>
                <a:sym typeface="Arial"/>
              </a:rPr>
              <a:t> The algorithm iteratively assigns data points to clusters and updates the centroids until there is little or no change in the assignment of data points.</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36666"/>
              <a:buFont typeface="Arial"/>
              <a:buNone/>
            </a:pPr>
            <a:r>
              <a:rPr lang="en">
                <a:highlight>
                  <a:srgbClr val="FFFFFF"/>
                </a:highlight>
                <a:latin typeface="Roboto"/>
                <a:ea typeface="Roboto"/>
                <a:cs typeface="Roboto"/>
                <a:sym typeface="Roboto"/>
              </a:rPr>
              <a:t>Determining the Optimal Number of Clusters</a:t>
            </a:r>
            <a:endParaRPr>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06" name="Google Shape;106;p20"/>
          <p:cNvSpPr txBox="1"/>
          <p:nvPr>
            <p:ph idx="1" type="body"/>
          </p:nvPr>
        </p:nvSpPr>
        <p:spPr>
          <a:xfrm>
            <a:off x="311700" y="1152475"/>
            <a:ext cx="8520600" cy="3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accent2"/>
                </a:solidFill>
                <a:highlight>
                  <a:srgbClr val="FFFFFF"/>
                </a:highlight>
                <a:latin typeface="Arial"/>
                <a:ea typeface="Arial"/>
                <a:cs typeface="Arial"/>
                <a:sym typeface="Arial"/>
              </a:rPr>
              <a:t>ELBOW METHOD</a:t>
            </a:r>
            <a:endParaRPr b="1" sz="1700">
              <a:solidFill>
                <a:schemeClr val="accent2"/>
              </a:solidFill>
              <a:highlight>
                <a:srgbClr val="FFFFFF"/>
              </a:highlight>
              <a:latin typeface="Arial"/>
              <a:ea typeface="Arial"/>
              <a:cs typeface="Arial"/>
              <a:sym typeface="Arial"/>
            </a:endParaRPr>
          </a:p>
          <a:p>
            <a:pPr indent="0" lvl="0" marL="0" rtl="0" algn="just">
              <a:spcBef>
                <a:spcPts val="1200"/>
              </a:spcBef>
              <a:spcAft>
                <a:spcPts val="0"/>
              </a:spcAft>
              <a:buNone/>
            </a:pPr>
            <a:r>
              <a:rPr lang="en" sz="1500">
                <a:solidFill>
                  <a:schemeClr val="dk2"/>
                </a:solidFill>
                <a:highlight>
                  <a:srgbClr val="FFFFFF"/>
                </a:highlight>
                <a:latin typeface="Arial"/>
                <a:ea typeface="Arial"/>
                <a:cs typeface="Arial"/>
                <a:sym typeface="Arial"/>
              </a:rPr>
              <a:t>We will be calculating the </a:t>
            </a:r>
            <a:r>
              <a:rPr b="1" i="1" lang="en" sz="1500">
                <a:solidFill>
                  <a:schemeClr val="dk2"/>
                </a:solidFill>
                <a:highlight>
                  <a:srgbClr val="FFFFFF"/>
                </a:highlight>
                <a:latin typeface="Arial"/>
                <a:ea typeface="Arial"/>
                <a:cs typeface="Arial"/>
                <a:sym typeface="Arial"/>
              </a:rPr>
              <a:t>within-cluster sum of squares (WCSS)</a:t>
            </a:r>
            <a:r>
              <a:rPr b="1" lang="en" sz="1500">
                <a:solidFill>
                  <a:schemeClr val="dk2"/>
                </a:solidFill>
                <a:highlight>
                  <a:srgbClr val="FFFFFF"/>
                </a:highlight>
                <a:latin typeface="Arial"/>
                <a:ea typeface="Arial"/>
                <a:cs typeface="Arial"/>
                <a:sym typeface="Arial"/>
              </a:rPr>
              <a:t> </a:t>
            </a:r>
            <a:r>
              <a:rPr lang="en" sz="1500">
                <a:solidFill>
                  <a:schemeClr val="dk2"/>
                </a:solidFill>
                <a:highlight>
                  <a:srgbClr val="FFFFFF"/>
                </a:highlight>
                <a:latin typeface="Arial"/>
                <a:ea typeface="Arial"/>
                <a:cs typeface="Arial"/>
                <a:sym typeface="Arial"/>
              </a:rPr>
              <a:t>for different numbers of clusters. WCSS measures the compactness or tightness of the clusters by calculating the sum of the squared distances between each data point and its corresponding cluster centroid. The goal is to minimize the WCSS, as smaller values indicate more compact and well-separated clusters.</a:t>
            </a:r>
            <a:endParaRPr sz="1500">
              <a:solidFill>
                <a:schemeClr val="dk2"/>
              </a:solidFill>
              <a:highlight>
                <a:srgbClr val="FFFFFF"/>
              </a:highlight>
              <a:latin typeface="Arial"/>
              <a:ea typeface="Arial"/>
              <a:cs typeface="Arial"/>
              <a:sym typeface="Arial"/>
            </a:endParaRPr>
          </a:p>
          <a:p>
            <a:pPr indent="0" lvl="0" marL="0" rtl="0" algn="just">
              <a:spcBef>
                <a:spcPts val="1200"/>
              </a:spcBef>
              <a:spcAft>
                <a:spcPts val="0"/>
              </a:spcAft>
              <a:buNone/>
            </a:pPr>
            <a:r>
              <a:rPr lang="en" sz="1500">
                <a:solidFill>
                  <a:schemeClr val="dk2"/>
                </a:solidFill>
                <a:highlight>
                  <a:srgbClr val="FFFFFF"/>
                </a:highlight>
                <a:latin typeface="Arial"/>
                <a:ea typeface="Arial"/>
                <a:cs typeface="Arial"/>
                <a:sym typeface="Arial"/>
              </a:rPr>
              <a:t>After this we plot the WCSS values for every K and look for </a:t>
            </a:r>
            <a:r>
              <a:rPr b="1" lang="en" sz="1500">
                <a:solidFill>
                  <a:schemeClr val="dk2"/>
                </a:solidFill>
                <a:highlight>
                  <a:srgbClr val="FFFFFF"/>
                </a:highlight>
                <a:latin typeface="Arial"/>
                <a:ea typeface="Arial"/>
                <a:cs typeface="Arial"/>
                <a:sym typeface="Arial"/>
              </a:rPr>
              <a:t>elbow point </a:t>
            </a:r>
            <a:r>
              <a:rPr lang="en" sz="1500">
                <a:solidFill>
                  <a:schemeClr val="dk2"/>
                </a:solidFill>
                <a:highlight>
                  <a:srgbClr val="FFFFFF"/>
                </a:highlight>
                <a:latin typeface="Arial"/>
                <a:ea typeface="Arial"/>
                <a:cs typeface="Arial"/>
                <a:sym typeface="Arial"/>
              </a:rPr>
              <a:t>in graph. This is the point where rate of </a:t>
            </a:r>
            <a:r>
              <a:rPr lang="en" sz="1500">
                <a:solidFill>
                  <a:schemeClr val="dk2"/>
                </a:solidFill>
                <a:highlight>
                  <a:srgbClr val="FFFFFF"/>
                </a:highlight>
                <a:latin typeface="Arial"/>
                <a:ea typeface="Arial"/>
                <a:cs typeface="Arial"/>
                <a:sym typeface="Arial"/>
              </a:rPr>
              <a:t>decrease</a:t>
            </a:r>
            <a:r>
              <a:rPr lang="en" sz="1500">
                <a:solidFill>
                  <a:schemeClr val="dk2"/>
                </a:solidFill>
                <a:highlight>
                  <a:srgbClr val="FFFFFF"/>
                </a:highlight>
                <a:latin typeface="Arial"/>
                <a:ea typeface="Arial"/>
                <a:cs typeface="Arial"/>
                <a:sym typeface="Arial"/>
              </a:rPr>
              <a:t> in WCSS slows down. That is the optimal value of k</a:t>
            </a:r>
            <a:endParaRPr sz="1500">
              <a:solidFill>
                <a:schemeClr val="dk2"/>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500">
              <a:solidFill>
                <a:schemeClr val="dk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00">
              <a:solidFill>
                <a:schemeClr val="dk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500">
              <a:solidFill>
                <a:schemeClr val="dk2"/>
              </a:solidFill>
              <a:highlight>
                <a:srgbClr val="FFFFFF"/>
              </a:highlight>
              <a:latin typeface="Roboto"/>
              <a:ea typeface="Roboto"/>
              <a:cs typeface="Roboto"/>
              <a:sym typeface="Roboto"/>
            </a:endParaRPr>
          </a:p>
        </p:txBody>
      </p:sp>
      <p:pic>
        <p:nvPicPr>
          <p:cNvPr id="107" name="Google Shape;107;p20"/>
          <p:cNvPicPr preferRelativeResize="0"/>
          <p:nvPr/>
        </p:nvPicPr>
        <p:blipFill>
          <a:blip r:embed="rId3">
            <a:alphaModFix/>
          </a:blip>
          <a:stretch>
            <a:fillRect/>
          </a:stretch>
        </p:blipFill>
        <p:spPr>
          <a:xfrm>
            <a:off x="2164375" y="3480900"/>
            <a:ext cx="4124099" cy="1373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RFM Analysis</a:t>
            </a:r>
            <a:endParaRPr/>
          </a:p>
        </p:txBody>
      </p:sp>
      <p:sp>
        <p:nvSpPr>
          <p:cNvPr id="113" name="Google Shape;113;p21"/>
          <p:cNvSpPr txBox="1"/>
          <p:nvPr>
            <p:ph idx="1" type="body"/>
          </p:nvPr>
        </p:nvSpPr>
        <p:spPr>
          <a:xfrm>
            <a:off x="311700" y="1152475"/>
            <a:ext cx="8520600" cy="34011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200000"/>
              </a:lnSpc>
              <a:spcBef>
                <a:spcPts val="0"/>
              </a:spcBef>
              <a:spcAft>
                <a:spcPts val="0"/>
              </a:spcAft>
              <a:buClr>
                <a:schemeClr val="dk2"/>
              </a:buClr>
              <a:buSzPts val="275"/>
              <a:buFont typeface="Arial"/>
              <a:buNone/>
            </a:pPr>
            <a:r>
              <a:rPr lang="en" sz="5715">
                <a:solidFill>
                  <a:schemeClr val="dk2"/>
                </a:solidFill>
                <a:highlight>
                  <a:srgbClr val="FFFFFF"/>
                </a:highlight>
                <a:latin typeface="Arial"/>
                <a:ea typeface="Arial"/>
                <a:cs typeface="Arial"/>
                <a:sym typeface="Arial"/>
              </a:rPr>
              <a:t>RFM Analysis is a method to quantify customer behavior. It evaluates customers based on three key dimensions:</a:t>
            </a:r>
            <a:endParaRPr sz="5715">
              <a:solidFill>
                <a:schemeClr val="dk2"/>
              </a:solidFill>
              <a:highlight>
                <a:srgbClr val="FFFFFF"/>
              </a:highlight>
              <a:latin typeface="Arial"/>
              <a:ea typeface="Arial"/>
              <a:cs typeface="Arial"/>
              <a:sym typeface="Arial"/>
            </a:endParaRPr>
          </a:p>
          <a:p>
            <a:pPr indent="-319331" lvl="0" marL="457200" marR="50800" rtl="0" algn="just">
              <a:lnSpc>
                <a:spcPct val="200000"/>
              </a:lnSpc>
              <a:spcBef>
                <a:spcPts val="900"/>
              </a:spcBef>
              <a:spcAft>
                <a:spcPts val="0"/>
              </a:spcAft>
              <a:buClr>
                <a:schemeClr val="dk2"/>
              </a:buClr>
              <a:buSzPct val="100000"/>
              <a:buFont typeface="Arial"/>
              <a:buChar char="●"/>
            </a:pPr>
            <a:r>
              <a:rPr b="1" lang="en" sz="5715">
                <a:solidFill>
                  <a:schemeClr val="accent2"/>
                </a:solidFill>
                <a:highlight>
                  <a:srgbClr val="FFFFFF"/>
                </a:highlight>
                <a:latin typeface="Arial"/>
                <a:ea typeface="Arial"/>
                <a:cs typeface="Arial"/>
                <a:sym typeface="Arial"/>
              </a:rPr>
              <a:t>Recency (R)</a:t>
            </a:r>
            <a:r>
              <a:rPr lang="en" sz="5715">
                <a:solidFill>
                  <a:schemeClr val="accent2"/>
                </a:solidFill>
                <a:highlight>
                  <a:srgbClr val="FFFFFF"/>
                </a:highlight>
                <a:latin typeface="Arial"/>
                <a:ea typeface="Arial"/>
                <a:cs typeface="Arial"/>
                <a:sym typeface="Arial"/>
              </a:rPr>
              <a:t>: </a:t>
            </a:r>
            <a:r>
              <a:rPr lang="en" sz="5715">
                <a:solidFill>
                  <a:schemeClr val="dk2"/>
                </a:solidFill>
                <a:highlight>
                  <a:srgbClr val="FFFFFF"/>
                </a:highlight>
                <a:latin typeface="Arial"/>
                <a:ea typeface="Arial"/>
                <a:cs typeface="Arial"/>
                <a:sym typeface="Arial"/>
              </a:rPr>
              <a:t>How recently did a particular customer make a purchase?</a:t>
            </a:r>
            <a:endParaRPr sz="5715">
              <a:solidFill>
                <a:schemeClr val="dk2"/>
              </a:solidFill>
              <a:highlight>
                <a:srgbClr val="FFFFFF"/>
              </a:highlight>
              <a:latin typeface="Arial"/>
              <a:ea typeface="Arial"/>
              <a:cs typeface="Arial"/>
              <a:sym typeface="Arial"/>
            </a:endParaRPr>
          </a:p>
          <a:p>
            <a:pPr indent="-319331" lvl="0" marL="457200" marR="50800" rtl="0" algn="just">
              <a:lnSpc>
                <a:spcPct val="200000"/>
              </a:lnSpc>
              <a:spcBef>
                <a:spcPts val="0"/>
              </a:spcBef>
              <a:spcAft>
                <a:spcPts val="0"/>
              </a:spcAft>
              <a:buClr>
                <a:schemeClr val="dk2"/>
              </a:buClr>
              <a:buSzPct val="100000"/>
              <a:buFont typeface="Arial"/>
              <a:buChar char="●"/>
            </a:pPr>
            <a:r>
              <a:rPr b="1" lang="en" sz="5715">
                <a:solidFill>
                  <a:schemeClr val="accent2"/>
                </a:solidFill>
                <a:highlight>
                  <a:srgbClr val="FFFFFF"/>
                </a:highlight>
                <a:latin typeface="Arial"/>
                <a:ea typeface="Arial"/>
                <a:cs typeface="Arial"/>
                <a:sym typeface="Arial"/>
              </a:rPr>
              <a:t>Frequency (F)</a:t>
            </a:r>
            <a:r>
              <a:rPr lang="en" sz="5715">
                <a:solidFill>
                  <a:schemeClr val="accent2"/>
                </a:solidFill>
                <a:highlight>
                  <a:srgbClr val="FFFFFF"/>
                </a:highlight>
                <a:latin typeface="Arial"/>
                <a:ea typeface="Arial"/>
                <a:cs typeface="Arial"/>
                <a:sym typeface="Arial"/>
              </a:rPr>
              <a:t>: </a:t>
            </a:r>
            <a:r>
              <a:rPr lang="en" sz="5715">
                <a:solidFill>
                  <a:schemeClr val="dk2"/>
                </a:solidFill>
                <a:highlight>
                  <a:srgbClr val="FFFFFF"/>
                </a:highlight>
                <a:latin typeface="Arial"/>
                <a:ea typeface="Arial"/>
                <a:cs typeface="Arial"/>
                <a:sym typeface="Arial"/>
              </a:rPr>
              <a:t>How often do they make purchases?</a:t>
            </a:r>
            <a:endParaRPr sz="5715">
              <a:solidFill>
                <a:schemeClr val="dk2"/>
              </a:solidFill>
              <a:highlight>
                <a:srgbClr val="FFFFFF"/>
              </a:highlight>
              <a:latin typeface="Arial"/>
              <a:ea typeface="Arial"/>
              <a:cs typeface="Arial"/>
              <a:sym typeface="Arial"/>
            </a:endParaRPr>
          </a:p>
          <a:p>
            <a:pPr indent="-319331" lvl="0" marL="457200" marR="50800" rtl="0" algn="just">
              <a:lnSpc>
                <a:spcPct val="200000"/>
              </a:lnSpc>
              <a:spcBef>
                <a:spcPts val="0"/>
              </a:spcBef>
              <a:spcAft>
                <a:spcPts val="0"/>
              </a:spcAft>
              <a:buClr>
                <a:schemeClr val="dk2"/>
              </a:buClr>
              <a:buSzPct val="100000"/>
              <a:buFont typeface="Arial"/>
              <a:buChar char="●"/>
            </a:pPr>
            <a:r>
              <a:rPr b="1" lang="en" sz="5715">
                <a:solidFill>
                  <a:schemeClr val="accent2"/>
                </a:solidFill>
                <a:highlight>
                  <a:srgbClr val="FFFFFF"/>
                </a:highlight>
                <a:latin typeface="Arial"/>
                <a:ea typeface="Arial"/>
                <a:cs typeface="Arial"/>
                <a:sym typeface="Arial"/>
              </a:rPr>
              <a:t>Monetary Value (M)</a:t>
            </a:r>
            <a:r>
              <a:rPr lang="en" sz="5715">
                <a:solidFill>
                  <a:schemeClr val="accent2"/>
                </a:solidFill>
                <a:highlight>
                  <a:srgbClr val="FFFFFF"/>
                </a:highlight>
                <a:latin typeface="Arial"/>
                <a:ea typeface="Arial"/>
                <a:cs typeface="Arial"/>
                <a:sym typeface="Arial"/>
              </a:rPr>
              <a:t>: </a:t>
            </a:r>
            <a:r>
              <a:rPr lang="en" sz="5715">
                <a:solidFill>
                  <a:schemeClr val="dk2"/>
                </a:solidFill>
                <a:highlight>
                  <a:srgbClr val="FFFFFF"/>
                </a:highlight>
                <a:latin typeface="Arial"/>
                <a:ea typeface="Arial"/>
                <a:cs typeface="Arial"/>
                <a:sym typeface="Arial"/>
              </a:rPr>
              <a:t>How much money do they spend?</a:t>
            </a:r>
            <a:endParaRPr sz="5715">
              <a:solidFill>
                <a:schemeClr val="dk2"/>
              </a:solidFill>
              <a:highlight>
                <a:srgbClr val="FFFFFF"/>
              </a:highlight>
              <a:latin typeface="Arial"/>
              <a:ea typeface="Arial"/>
              <a:cs typeface="Arial"/>
              <a:sym typeface="Arial"/>
            </a:endParaRPr>
          </a:p>
          <a:p>
            <a:pPr indent="0" lvl="0" marL="0" rtl="0" algn="just">
              <a:lnSpc>
                <a:spcPct val="200000"/>
              </a:lnSpc>
              <a:spcBef>
                <a:spcPts val="800"/>
              </a:spcBef>
              <a:spcAft>
                <a:spcPts val="0"/>
              </a:spcAft>
              <a:buClr>
                <a:schemeClr val="dk2"/>
              </a:buClr>
              <a:buSzPts val="275"/>
              <a:buFont typeface="Arial"/>
              <a:buNone/>
            </a:pPr>
            <a:r>
              <a:rPr lang="en" sz="5715">
                <a:solidFill>
                  <a:schemeClr val="dk2"/>
                </a:solidFill>
                <a:highlight>
                  <a:srgbClr val="FFFFFF"/>
                </a:highlight>
                <a:latin typeface="Arial"/>
                <a:ea typeface="Arial"/>
                <a:cs typeface="Arial"/>
                <a:sym typeface="Arial"/>
              </a:rPr>
              <a:t>We’ll use the information in the dataset to compute the recency, frequency, and monetary values. Then, we’ll map these values to  RFM score scale of 1 - 5. Then we will use </a:t>
            </a:r>
            <a:r>
              <a:rPr lang="en" sz="5715">
                <a:solidFill>
                  <a:schemeClr val="dk2"/>
                </a:solidFill>
                <a:highlight>
                  <a:srgbClr val="FFFFFF"/>
                </a:highlight>
                <a:latin typeface="Arial"/>
                <a:ea typeface="Arial"/>
                <a:cs typeface="Arial"/>
                <a:sym typeface="Arial"/>
              </a:rPr>
              <a:t>K-Means clustering to identify customer segments with similar RFM characteristics</a:t>
            </a:r>
            <a:endParaRPr sz="5715">
              <a:solidFill>
                <a:schemeClr val="dk2"/>
              </a:solidFill>
              <a:highlight>
                <a:srgbClr val="FFFFFF"/>
              </a:highlight>
              <a:latin typeface="Arial"/>
              <a:ea typeface="Arial"/>
              <a:cs typeface="Arial"/>
              <a:sym typeface="Arial"/>
            </a:endParaRPr>
          </a:p>
          <a:p>
            <a:pPr indent="0" lvl="0" marL="0" rtl="0" algn="just">
              <a:spcBef>
                <a:spcPts val="900"/>
              </a:spcBef>
              <a:spcAft>
                <a:spcPts val="12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