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465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openxmlformats.org/officeDocument/2006/relationships/hyperlink" Target="https://gamma.ap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sciencedirect.com/science/article/abs/pii/S0278431917302093" TargetMode="External"/><Relationship Id="rId5" Type="http://schemas.openxmlformats.org/officeDocument/2006/relationships/hyperlink" Target="https://www.kaggle.com/datasets/jessemostipak/hotel-booking-demand"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60"/>
            <a:ext cx="14630400" cy="8229600"/>
          </a:xfrm>
          <a:prstGeom prst="rect">
            <a:avLst/>
          </a:prstGeom>
          <a:solidFill>
            <a:srgbClr val="FBFAFF"/>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228534" y="2453164"/>
            <a:ext cx="5178842" cy="4817431"/>
          </a:xfrm>
          <a:prstGeom prst="rect">
            <a:avLst/>
          </a:prstGeom>
        </p:spPr>
      </p:pic>
      <p:sp>
        <p:nvSpPr>
          <p:cNvPr id="6" name="Text 2"/>
          <p:cNvSpPr/>
          <p:nvPr/>
        </p:nvSpPr>
        <p:spPr>
          <a:xfrm>
            <a:off x="864037" y="2201466"/>
            <a:ext cx="7331393"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Hotel Booking Analysis</a:t>
            </a:r>
            <a:endParaRPr lang="en-US" sz="4860" dirty="0"/>
          </a:p>
        </p:txBody>
      </p:sp>
      <p:sp>
        <p:nvSpPr>
          <p:cNvPr id="7" name="Text 3"/>
          <p:cNvSpPr/>
          <p:nvPr/>
        </p:nvSpPr>
        <p:spPr>
          <a:xfrm>
            <a:off x="864037" y="3343275"/>
            <a:ext cx="7415927" cy="4150345"/>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Exploring the factors that govern hotel bookings can provide valuable insights for both hotel operators and travelers. This hotel booking dataset offers an opportunity to uncover patterns and trends that can help optimize booking strategies and enhance the overall hotel experience.</a:t>
            </a:r>
          </a:p>
          <a:p>
            <a:pPr marL="0" indent="0">
              <a:lnSpc>
                <a:spcPts val="3110"/>
              </a:lnSpc>
              <a:buNone/>
            </a:pPr>
            <a:endParaRPr lang="en-US" sz="1944" dirty="0">
              <a:solidFill>
                <a:srgbClr val="49495A"/>
              </a:solidFill>
              <a:latin typeface="Open Sans" pitchFamily="34" charset="0"/>
              <a:ea typeface="Open Sans" pitchFamily="34" charset="-122"/>
              <a:cs typeface="Open Sans" pitchFamily="34" charset="-120"/>
            </a:endParaRPr>
          </a:p>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Presented by: Ranitha </a:t>
            </a:r>
            <a:r>
              <a:rPr lang="en-US" sz="1944" dirty="0" err="1">
                <a:solidFill>
                  <a:srgbClr val="49495A"/>
                </a:solidFill>
                <a:latin typeface="Open Sans" pitchFamily="34" charset="0"/>
                <a:ea typeface="Open Sans" pitchFamily="34" charset="-122"/>
                <a:cs typeface="Open Sans" pitchFamily="34" charset="-120"/>
              </a:rPr>
              <a:t>Oddam</a:t>
            </a:r>
            <a:endParaRPr lang="en-US" sz="1944" dirty="0">
              <a:solidFill>
                <a:srgbClr val="49495A"/>
              </a:solidFill>
              <a:latin typeface="Open Sans" pitchFamily="34" charset="0"/>
              <a:ea typeface="Open Sans" pitchFamily="34" charset="-122"/>
              <a:cs typeface="Open Sans" pitchFamily="34" charset="-120"/>
            </a:endParaRPr>
          </a:p>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Malla Reddy Engineering College for Women</a:t>
            </a:r>
          </a:p>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Computer Science and Engineering</a:t>
            </a:r>
          </a:p>
          <a:p>
            <a:pPr marL="0" indent="0">
              <a:lnSpc>
                <a:spcPts val="3110"/>
              </a:lnSpc>
              <a:buNone/>
            </a:pPr>
            <a:endParaRPr lang="en-US" sz="1944" dirty="0"/>
          </a:p>
        </p:txBody>
      </p:sp>
      <p:sp>
        <p:nvSpPr>
          <p:cNvPr id="8" name="Shape 4"/>
          <p:cNvSpPr/>
          <p:nvPr/>
        </p:nvSpPr>
        <p:spPr>
          <a:xfrm>
            <a:off x="864037" y="5614630"/>
            <a:ext cx="394930" cy="394930"/>
          </a:xfrm>
          <a:prstGeom prst="roundRect">
            <a:avLst>
              <a:gd name="adj" fmla="val 23151155"/>
            </a:avLst>
          </a:prstGeom>
          <a:noFill/>
          <a:ln w="7620">
            <a:solidFill>
              <a:srgbClr val="FFFFFF"/>
            </a:solidFill>
            <a:prstDash val="solid"/>
          </a:ln>
        </p:spPr>
      </p:sp>
      <p:sp>
        <p:nvSpPr>
          <p:cNvPr id="10" name="Text 5"/>
          <p:cNvSpPr/>
          <p:nvPr/>
        </p:nvSpPr>
        <p:spPr>
          <a:xfrm>
            <a:off x="1382316" y="5596176"/>
            <a:ext cx="5765616" cy="1451395"/>
          </a:xfrm>
          <a:prstGeom prst="rect">
            <a:avLst/>
          </a:prstGeom>
          <a:noFill/>
          <a:ln/>
        </p:spPr>
        <p:txBody>
          <a:bodyPr wrap="none" rtlCol="0" anchor="t"/>
          <a:lstStyle/>
          <a:p>
            <a:pPr marL="0" indent="0" algn="l">
              <a:lnSpc>
                <a:spcPts val="3402"/>
              </a:lnSpc>
              <a:buNone/>
            </a:pPr>
            <a:r>
              <a:rPr lang="en-US" sz="2430" b="1" dirty="0">
                <a:solidFill>
                  <a:srgbClr val="49495A"/>
                </a:solidFill>
                <a:latin typeface="Open Sans" pitchFamily="34" charset="0"/>
                <a:ea typeface="Open Sans" pitchFamily="34" charset="-122"/>
                <a:cs typeface="Open Sans" pitchFamily="34" charset="-120"/>
              </a:rPr>
              <a:t> </a:t>
            </a:r>
          </a:p>
          <a:p>
            <a:pPr marL="0" indent="0" algn="l">
              <a:lnSpc>
                <a:spcPts val="3402"/>
              </a:lnSpc>
              <a:buNone/>
            </a:pP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F694C5-DCCE-E45D-46EE-09D5EAC94EE0}"/>
              </a:ext>
            </a:extLst>
          </p:cNvPr>
          <p:cNvPicPr>
            <a:picLocks noChangeAspect="1"/>
          </p:cNvPicPr>
          <p:nvPr/>
        </p:nvPicPr>
        <p:blipFill>
          <a:blip r:embed="rId2"/>
          <a:stretch>
            <a:fillRect/>
          </a:stretch>
        </p:blipFill>
        <p:spPr>
          <a:xfrm>
            <a:off x="2107580" y="642453"/>
            <a:ext cx="10002644" cy="6944694"/>
          </a:xfrm>
          <a:prstGeom prst="rect">
            <a:avLst/>
          </a:prstGeom>
        </p:spPr>
      </p:pic>
    </p:spTree>
    <p:extLst>
      <p:ext uri="{BB962C8B-B14F-4D97-AF65-F5344CB8AC3E}">
        <p14:creationId xmlns:p14="http://schemas.microsoft.com/office/powerpoint/2010/main" val="412136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80FC72-031B-A762-E2D9-35992CB62EBF}"/>
              </a:ext>
            </a:extLst>
          </p:cNvPr>
          <p:cNvPicPr>
            <a:picLocks noChangeAspect="1"/>
          </p:cNvPicPr>
          <p:nvPr/>
        </p:nvPicPr>
        <p:blipFill>
          <a:blip r:embed="rId2"/>
          <a:stretch>
            <a:fillRect/>
          </a:stretch>
        </p:blipFill>
        <p:spPr>
          <a:xfrm>
            <a:off x="3200400" y="0"/>
            <a:ext cx="8229600" cy="8229600"/>
          </a:xfrm>
          <a:prstGeom prst="rect">
            <a:avLst/>
          </a:prstGeom>
        </p:spPr>
      </p:pic>
    </p:spTree>
    <p:extLst>
      <p:ext uri="{BB962C8B-B14F-4D97-AF65-F5344CB8AC3E}">
        <p14:creationId xmlns:p14="http://schemas.microsoft.com/office/powerpoint/2010/main" val="255325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89211" y="2209086"/>
            <a:ext cx="5809784" cy="4392436"/>
          </a:xfrm>
          <a:prstGeom prst="rect">
            <a:avLst/>
          </a:prstGeom>
        </p:spPr>
      </p:pic>
      <p:sp>
        <p:nvSpPr>
          <p:cNvPr id="6" name="Text 2"/>
          <p:cNvSpPr/>
          <p:nvPr/>
        </p:nvSpPr>
        <p:spPr>
          <a:xfrm>
            <a:off x="6350437" y="697111"/>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Problem Statement</a:t>
            </a:r>
            <a:endParaRPr lang="en-US" sz="4860" dirty="0"/>
          </a:p>
        </p:txBody>
      </p:sp>
      <p:sp>
        <p:nvSpPr>
          <p:cNvPr id="7" name="Shape 3"/>
          <p:cNvSpPr/>
          <p:nvPr/>
        </p:nvSpPr>
        <p:spPr>
          <a:xfrm>
            <a:off x="6350437" y="2116574"/>
            <a:ext cx="555427" cy="555427"/>
          </a:xfrm>
          <a:prstGeom prst="roundRect">
            <a:avLst>
              <a:gd name="adj" fmla="val 26670"/>
            </a:avLst>
          </a:prstGeom>
          <a:solidFill>
            <a:srgbClr val="DED6FF"/>
          </a:solidFill>
          <a:ln/>
        </p:spPr>
      </p:sp>
      <p:sp>
        <p:nvSpPr>
          <p:cNvPr id="8" name="Text 4"/>
          <p:cNvSpPr/>
          <p:nvPr/>
        </p:nvSpPr>
        <p:spPr>
          <a:xfrm>
            <a:off x="6545461" y="2209086"/>
            <a:ext cx="165259"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1</a:t>
            </a:r>
            <a:endParaRPr lang="en-US" sz="2916" dirty="0"/>
          </a:p>
        </p:txBody>
      </p:sp>
      <p:sp>
        <p:nvSpPr>
          <p:cNvPr id="9" name="Text 5"/>
          <p:cNvSpPr/>
          <p:nvPr/>
        </p:nvSpPr>
        <p:spPr>
          <a:xfrm>
            <a:off x="7152680" y="2116574"/>
            <a:ext cx="3674626"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Optimal Booking Time</a:t>
            </a:r>
            <a:endParaRPr lang="en-US" sz="2430" dirty="0"/>
          </a:p>
        </p:txBody>
      </p:sp>
      <p:sp>
        <p:nvSpPr>
          <p:cNvPr id="10" name="Text 6"/>
          <p:cNvSpPr/>
          <p:nvPr/>
        </p:nvSpPr>
        <p:spPr>
          <a:xfrm>
            <a:off x="7152680" y="2650450"/>
            <a:ext cx="661368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Determine the best time of year to book a hotel room to get the most favorable rates and availability.</a:t>
            </a:r>
            <a:endParaRPr lang="en-US" sz="1944" dirty="0"/>
          </a:p>
        </p:txBody>
      </p:sp>
      <p:sp>
        <p:nvSpPr>
          <p:cNvPr id="11" name="Shape 7"/>
          <p:cNvSpPr/>
          <p:nvPr/>
        </p:nvSpPr>
        <p:spPr>
          <a:xfrm>
            <a:off x="6350437" y="3965019"/>
            <a:ext cx="555427" cy="555427"/>
          </a:xfrm>
          <a:prstGeom prst="roundRect">
            <a:avLst>
              <a:gd name="adj" fmla="val 26670"/>
            </a:avLst>
          </a:prstGeom>
          <a:solidFill>
            <a:srgbClr val="DED6FF"/>
          </a:solidFill>
          <a:ln/>
        </p:spPr>
      </p:sp>
      <p:sp>
        <p:nvSpPr>
          <p:cNvPr id="12" name="Text 8"/>
          <p:cNvSpPr/>
          <p:nvPr/>
        </p:nvSpPr>
        <p:spPr>
          <a:xfrm>
            <a:off x="6514028" y="4057531"/>
            <a:ext cx="228124"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2</a:t>
            </a:r>
            <a:endParaRPr lang="en-US" sz="2916" dirty="0"/>
          </a:p>
        </p:txBody>
      </p:sp>
      <p:sp>
        <p:nvSpPr>
          <p:cNvPr id="13" name="Text 9"/>
          <p:cNvSpPr/>
          <p:nvPr/>
        </p:nvSpPr>
        <p:spPr>
          <a:xfrm>
            <a:off x="7152680" y="3965019"/>
            <a:ext cx="317504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Ideal Length of Stay</a:t>
            </a:r>
            <a:endParaRPr lang="en-US" sz="2430" dirty="0"/>
          </a:p>
        </p:txBody>
      </p:sp>
      <p:sp>
        <p:nvSpPr>
          <p:cNvPr id="14" name="Text 10"/>
          <p:cNvSpPr/>
          <p:nvPr/>
        </p:nvSpPr>
        <p:spPr>
          <a:xfrm>
            <a:off x="7152680" y="4498896"/>
            <a:ext cx="6613684" cy="790099"/>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Analyze the relationship between length of stay and daily rates to identify the optimal duration for a hotel visit.</a:t>
            </a:r>
            <a:endParaRPr lang="en-US" sz="1944" dirty="0"/>
          </a:p>
        </p:txBody>
      </p:sp>
      <p:sp>
        <p:nvSpPr>
          <p:cNvPr id="15" name="Shape 11"/>
          <p:cNvSpPr/>
          <p:nvPr/>
        </p:nvSpPr>
        <p:spPr>
          <a:xfrm>
            <a:off x="6350437" y="5813465"/>
            <a:ext cx="555427" cy="555427"/>
          </a:xfrm>
          <a:prstGeom prst="roundRect">
            <a:avLst>
              <a:gd name="adj" fmla="val 26670"/>
            </a:avLst>
          </a:prstGeom>
          <a:solidFill>
            <a:srgbClr val="DED6FF"/>
          </a:solidFill>
          <a:ln/>
        </p:spPr>
      </p:sp>
      <p:sp>
        <p:nvSpPr>
          <p:cNvPr id="16" name="Text 12"/>
          <p:cNvSpPr/>
          <p:nvPr/>
        </p:nvSpPr>
        <p:spPr>
          <a:xfrm>
            <a:off x="6514028" y="5905976"/>
            <a:ext cx="228124" cy="370284"/>
          </a:xfrm>
          <a:prstGeom prst="rect">
            <a:avLst/>
          </a:prstGeom>
          <a:noFill/>
          <a:ln/>
        </p:spPr>
        <p:txBody>
          <a:bodyPr wrap="none" rtlCol="0" anchor="t"/>
          <a:lstStyle/>
          <a:p>
            <a:pPr marL="0" indent="0" algn="ctr">
              <a:lnSpc>
                <a:spcPts val="2916"/>
              </a:lnSpc>
              <a:buNone/>
            </a:pPr>
            <a:r>
              <a:rPr lang="en-US" sz="2916" dirty="0">
                <a:solidFill>
                  <a:srgbClr val="5955EB"/>
                </a:solidFill>
                <a:latin typeface="Libre Baskerville" pitchFamily="34" charset="0"/>
                <a:ea typeface="Libre Baskerville" pitchFamily="34" charset="-122"/>
                <a:cs typeface="Libre Baskerville" pitchFamily="34" charset="-120"/>
              </a:rPr>
              <a:t>3</a:t>
            </a:r>
            <a:endParaRPr lang="en-US" sz="2916" dirty="0"/>
          </a:p>
        </p:txBody>
      </p:sp>
      <p:sp>
        <p:nvSpPr>
          <p:cNvPr id="17" name="Text 13"/>
          <p:cNvSpPr/>
          <p:nvPr/>
        </p:nvSpPr>
        <p:spPr>
          <a:xfrm>
            <a:off x="7152680" y="5813465"/>
            <a:ext cx="4330422"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Predicting Special Requests</a:t>
            </a:r>
            <a:endParaRPr lang="en-US" sz="2430" dirty="0"/>
          </a:p>
        </p:txBody>
      </p:sp>
      <p:sp>
        <p:nvSpPr>
          <p:cNvPr id="18" name="Text 14"/>
          <p:cNvSpPr/>
          <p:nvPr/>
        </p:nvSpPr>
        <p:spPr>
          <a:xfrm>
            <a:off x="7152680" y="6347341"/>
            <a:ext cx="6613684" cy="1185148"/>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Develop a model to predict the likelihood of a hotel receiving a disproportionately high number of special requests.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sp>
        <p:nvSpPr>
          <p:cNvPr id="4" name="Text 2"/>
          <p:cNvSpPr/>
          <p:nvPr/>
        </p:nvSpPr>
        <p:spPr>
          <a:xfrm>
            <a:off x="864037" y="1610439"/>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Proposed System</a:t>
            </a:r>
            <a:endParaRPr lang="en-US" sz="4860" dirty="0"/>
          </a:p>
        </p:txBody>
      </p:sp>
      <p:sp>
        <p:nvSpPr>
          <p:cNvPr id="5" name="Text 3"/>
          <p:cNvSpPr/>
          <p:nvPr/>
        </p:nvSpPr>
        <p:spPr>
          <a:xfrm>
            <a:off x="864037" y="2999065"/>
            <a:ext cx="3086100"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Data Preprocessing</a:t>
            </a:r>
            <a:endParaRPr lang="en-US" sz="2430" dirty="0"/>
          </a:p>
        </p:txBody>
      </p:sp>
      <p:sp>
        <p:nvSpPr>
          <p:cNvPr id="6" name="Text 4"/>
          <p:cNvSpPr/>
          <p:nvPr/>
        </p:nvSpPr>
        <p:spPr>
          <a:xfrm>
            <a:off x="864037" y="3631644"/>
            <a:ext cx="3898821" cy="1975247"/>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Clean and preprocess the hotel booking data to ensure data quality and consistency. Handle missing values, outliers, and any other data-related issues.</a:t>
            </a:r>
            <a:endParaRPr lang="en-US" sz="1944" dirty="0"/>
          </a:p>
        </p:txBody>
      </p:sp>
      <p:sp>
        <p:nvSpPr>
          <p:cNvPr id="7" name="Text 5"/>
          <p:cNvSpPr/>
          <p:nvPr/>
        </p:nvSpPr>
        <p:spPr>
          <a:xfrm>
            <a:off x="5372695" y="2999065"/>
            <a:ext cx="3898821" cy="771525"/>
          </a:xfrm>
          <a:prstGeom prst="rect">
            <a:avLst/>
          </a:prstGeom>
          <a:noFill/>
          <a:ln/>
        </p:spPr>
        <p:txBody>
          <a:bodyPr wrap="squar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Exploratory Data Analysis</a:t>
            </a:r>
            <a:endParaRPr lang="en-US" sz="2430" dirty="0"/>
          </a:p>
        </p:txBody>
      </p:sp>
      <p:sp>
        <p:nvSpPr>
          <p:cNvPr id="8" name="Text 6"/>
          <p:cNvSpPr/>
          <p:nvPr/>
        </p:nvSpPr>
        <p:spPr>
          <a:xfrm>
            <a:off x="5372695" y="4017407"/>
            <a:ext cx="3898821" cy="237029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Conduct a thorough analysis of the data to uncover patterns, trends, and relationships between various features. Use a variety of visualizations to gain insights.</a:t>
            </a:r>
            <a:endParaRPr lang="en-US" sz="1944" dirty="0"/>
          </a:p>
        </p:txBody>
      </p:sp>
      <p:sp>
        <p:nvSpPr>
          <p:cNvPr id="9" name="Text 7"/>
          <p:cNvSpPr/>
          <p:nvPr/>
        </p:nvSpPr>
        <p:spPr>
          <a:xfrm>
            <a:off x="9881354" y="2999065"/>
            <a:ext cx="3196947" cy="385763"/>
          </a:xfrm>
          <a:prstGeom prst="rect">
            <a:avLst/>
          </a:prstGeom>
          <a:noFill/>
          <a:ln/>
        </p:spPr>
        <p:txBody>
          <a:bodyPr wrap="none" rtlCol="0" anchor="t"/>
          <a:lstStyle/>
          <a:p>
            <a:pPr marL="0" indent="0">
              <a:lnSpc>
                <a:spcPts val="3038"/>
              </a:lnSpc>
              <a:buNone/>
            </a:pPr>
            <a:r>
              <a:rPr lang="en-US" sz="2430" dirty="0">
                <a:solidFill>
                  <a:srgbClr val="5955EB"/>
                </a:solidFill>
                <a:latin typeface="Libre Baskerville" pitchFamily="34" charset="0"/>
                <a:ea typeface="Libre Baskerville" pitchFamily="34" charset="-122"/>
                <a:cs typeface="Libre Baskerville" pitchFamily="34" charset="-120"/>
              </a:rPr>
              <a:t>Predictive Modeling</a:t>
            </a:r>
            <a:endParaRPr lang="en-US" sz="2430" dirty="0"/>
          </a:p>
        </p:txBody>
      </p:sp>
      <p:sp>
        <p:nvSpPr>
          <p:cNvPr id="10" name="Text 8"/>
          <p:cNvSpPr/>
          <p:nvPr/>
        </p:nvSpPr>
        <p:spPr>
          <a:xfrm>
            <a:off x="9881354" y="3631644"/>
            <a:ext cx="3898821" cy="2765346"/>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Develop machine learning models to predict the optimal booking time, ideal length of stay, and the likelihood of special requests. Evaluate model performance and fine-tune as needed.</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4200" y="2408396"/>
            <a:ext cx="4958001" cy="3412807"/>
          </a:xfrm>
          <a:prstGeom prst="rect">
            <a:avLst/>
          </a:prstGeom>
        </p:spPr>
      </p:pic>
      <p:sp>
        <p:nvSpPr>
          <p:cNvPr id="6" name="Text 2"/>
          <p:cNvSpPr/>
          <p:nvPr/>
        </p:nvSpPr>
        <p:spPr>
          <a:xfrm>
            <a:off x="6225778" y="751761"/>
            <a:ext cx="7665244" cy="1320403"/>
          </a:xfrm>
          <a:prstGeom prst="rect">
            <a:avLst/>
          </a:prstGeom>
          <a:noFill/>
          <a:ln/>
        </p:spPr>
        <p:txBody>
          <a:bodyPr wrap="square" rtlCol="0" anchor="t"/>
          <a:lstStyle/>
          <a:p>
            <a:pPr marL="0" indent="0">
              <a:lnSpc>
                <a:spcPts val="5199"/>
              </a:lnSpc>
              <a:buNone/>
            </a:pPr>
            <a:r>
              <a:rPr lang="en-US" sz="4159" dirty="0">
                <a:solidFill>
                  <a:srgbClr val="5955EB"/>
                </a:solidFill>
                <a:latin typeface="Libre Baskerville" pitchFamily="34" charset="0"/>
                <a:ea typeface="Libre Baskerville" pitchFamily="34" charset="-122"/>
                <a:cs typeface="Libre Baskerville" pitchFamily="34" charset="-120"/>
              </a:rPr>
              <a:t>System Development Approach</a:t>
            </a:r>
            <a:endParaRPr lang="en-US" sz="4159" dirty="0"/>
          </a:p>
        </p:txBody>
      </p:sp>
      <p:sp>
        <p:nvSpPr>
          <p:cNvPr id="7" name="Shape 3"/>
          <p:cNvSpPr/>
          <p:nvPr/>
        </p:nvSpPr>
        <p:spPr>
          <a:xfrm>
            <a:off x="6521529" y="2388989"/>
            <a:ext cx="42148" cy="5088731"/>
          </a:xfrm>
          <a:prstGeom prst="rect">
            <a:avLst/>
          </a:prstGeom>
          <a:solidFill>
            <a:srgbClr val="B8B7E0"/>
          </a:solidFill>
          <a:ln/>
        </p:spPr>
      </p:sp>
      <p:sp>
        <p:nvSpPr>
          <p:cNvPr id="8" name="Shape 4"/>
          <p:cNvSpPr/>
          <p:nvPr/>
        </p:nvSpPr>
        <p:spPr>
          <a:xfrm>
            <a:off x="6780252" y="2843213"/>
            <a:ext cx="739378" cy="42148"/>
          </a:xfrm>
          <a:prstGeom prst="rect">
            <a:avLst/>
          </a:prstGeom>
          <a:solidFill>
            <a:srgbClr val="B8B7E0"/>
          </a:solidFill>
          <a:ln/>
        </p:spPr>
      </p:sp>
      <p:sp>
        <p:nvSpPr>
          <p:cNvPr id="9" name="Shape 5"/>
          <p:cNvSpPr/>
          <p:nvPr/>
        </p:nvSpPr>
        <p:spPr>
          <a:xfrm>
            <a:off x="6304955" y="2626638"/>
            <a:ext cx="475298" cy="475298"/>
          </a:xfrm>
          <a:prstGeom prst="roundRect">
            <a:avLst>
              <a:gd name="adj" fmla="val 26672"/>
            </a:avLst>
          </a:prstGeom>
          <a:solidFill>
            <a:srgbClr val="DED6FF"/>
          </a:solidFill>
          <a:ln/>
        </p:spPr>
      </p:sp>
      <p:sp>
        <p:nvSpPr>
          <p:cNvPr id="10" name="Text 6"/>
          <p:cNvSpPr/>
          <p:nvPr/>
        </p:nvSpPr>
        <p:spPr>
          <a:xfrm>
            <a:off x="6471880" y="2705814"/>
            <a:ext cx="141327" cy="316944"/>
          </a:xfrm>
          <a:prstGeom prst="rect">
            <a:avLst/>
          </a:prstGeom>
          <a:noFill/>
          <a:ln/>
        </p:spPr>
        <p:txBody>
          <a:bodyPr wrap="none" rtlCol="0" anchor="t"/>
          <a:lstStyle/>
          <a:p>
            <a:pPr marL="0" indent="0" algn="ctr">
              <a:lnSpc>
                <a:spcPts val="2495"/>
              </a:lnSpc>
              <a:buNone/>
            </a:pPr>
            <a:r>
              <a:rPr lang="en-US" sz="2495" dirty="0">
                <a:solidFill>
                  <a:srgbClr val="5955EB"/>
                </a:solidFill>
                <a:latin typeface="Libre Baskerville" pitchFamily="34" charset="0"/>
                <a:ea typeface="Libre Baskerville" pitchFamily="34" charset="-122"/>
                <a:cs typeface="Libre Baskerville" pitchFamily="34" charset="-120"/>
              </a:rPr>
              <a:t>1</a:t>
            </a:r>
            <a:endParaRPr lang="en-US" sz="2495" dirty="0"/>
          </a:p>
        </p:txBody>
      </p:sp>
      <p:sp>
        <p:nvSpPr>
          <p:cNvPr id="11" name="Text 7"/>
          <p:cNvSpPr/>
          <p:nvPr/>
        </p:nvSpPr>
        <p:spPr>
          <a:xfrm>
            <a:off x="7704653" y="2600206"/>
            <a:ext cx="2640925" cy="330041"/>
          </a:xfrm>
          <a:prstGeom prst="rect">
            <a:avLst/>
          </a:prstGeom>
          <a:noFill/>
          <a:ln/>
        </p:spPr>
        <p:txBody>
          <a:bodyPr wrap="none" rtlCol="0" anchor="t"/>
          <a:lstStyle/>
          <a:p>
            <a:pPr marL="0" indent="0" algn="l">
              <a:lnSpc>
                <a:spcPts val="2599"/>
              </a:lnSpc>
              <a:buNone/>
            </a:pPr>
            <a:r>
              <a:rPr lang="en-US" sz="2080" dirty="0">
                <a:solidFill>
                  <a:srgbClr val="5955EB"/>
                </a:solidFill>
                <a:latin typeface="Libre Baskerville" pitchFamily="34" charset="0"/>
                <a:ea typeface="Libre Baskerville" pitchFamily="34" charset="-122"/>
                <a:cs typeface="Libre Baskerville" pitchFamily="34" charset="-120"/>
              </a:rPr>
              <a:t>Data Collection</a:t>
            </a:r>
            <a:endParaRPr lang="en-US" sz="2080" dirty="0"/>
          </a:p>
        </p:txBody>
      </p:sp>
      <p:sp>
        <p:nvSpPr>
          <p:cNvPr id="12" name="Text 8"/>
          <p:cNvSpPr/>
          <p:nvPr/>
        </p:nvSpPr>
        <p:spPr>
          <a:xfrm>
            <a:off x="7704653" y="3056930"/>
            <a:ext cx="6186368" cy="676275"/>
          </a:xfrm>
          <a:prstGeom prst="rect">
            <a:avLst/>
          </a:prstGeom>
          <a:noFill/>
          <a:ln/>
        </p:spPr>
        <p:txBody>
          <a:bodyPr wrap="square" rtlCol="0" anchor="t"/>
          <a:lstStyle/>
          <a:p>
            <a:pPr marL="0" indent="0" algn="l">
              <a:lnSpc>
                <a:spcPts val="2662"/>
              </a:lnSpc>
              <a:buNone/>
            </a:pPr>
            <a:r>
              <a:rPr lang="en-US" sz="1664" dirty="0">
                <a:solidFill>
                  <a:srgbClr val="49495A"/>
                </a:solidFill>
                <a:latin typeface="Open Sans" pitchFamily="34" charset="0"/>
                <a:ea typeface="Open Sans" pitchFamily="34" charset="-122"/>
                <a:cs typeface="Open Sans" pitchFamily="34" charset="-120"/>
              </a:rPr>
              <a:t>Gather the hotel booking dataset and ensure it is complete and accurate.</a:t>
            </a:r>
            <a:endParaRPr lang="en-US" sz="1664" dirty="0"/>
          </a:p>
        </p:txBody>
      </p:sp>
      <p:sp>
        <p:nvSpPr>
          <p:cNvPr id="13" name="Shape 9"/>
          <p:cNvSpPr/>
          <p:nvPr/>
        </p:nvSpPr>
        <p:spPr>
          <a:xfrm>
            <a:off x="6780252" y="4609862"/>
            <a:ext cx="739378" cy="42148"/>
          </a:xfrm>
          <a:prstGeom prst="rect">
            <a:avLst/>
          </a:prstGeom>
          <a:solidFill>
            <a:srgbClr val="B8B7E0"/>
          </a:solidFill>
          <a:ln/>
        </p:spPr>
      </p:sp>
      <p:sp>
        <p:nvSpPr>
          <p:cNvPr id="14" name="Shape 10"/>
          <p:cNvSpPr/>
          <p:nvPr/>
        </p:nvSpPr>
        <p:spPr>
          <a:xfrm>
            <a:off x="6304955" y="4393287"/>
            <a:ext cx="475298" cy="475298"/>
          </a:xfrm>
          <a:prstGeom prst="roundRect">
            <a:avLst>
              <a:gd name="adj" fmla="val 26672"/>
            </a:avLst>
          </a:prstGeom>
          <a:solidFill>
            <a:srgbClr val="DED6FF"/>
          </a:solidFill>
          <a:ln/>
        </p:spPr>
      </p:sp>
      <p:sp>
        <p:nvSpPr>
          <p:cNvPr id="15" name="Text 11"/>
          <p:cNvSpPr/>
          <p:nvPr/>
        </p:nvSpPr>
        <p:spPr>
          <a:xfrm>
            <a:off x="6444972" y="4472464"/>
            <a:ext cx="195263" cy="316944"/>
          </a:xfrm>
          <a:prstGeom prst="rect">
            <a:avLst/>
          </a:prstGeom>
          <a:noFill/>
          <a:ln/>
        </p:spPr>
        <p:txBody>
          <a:bodyPr wrap="none" rtlCol="0" anchor="t"/>
          <a:lstStyle/>
          <a:p>
            <a:pPr marL="0" indent="0" algn="ctr">
              <a:lnSpc>
                <a:spcPts val="2495"/>
              </a:lnSpc>
              <a:buNone/>
            </a:pPr>
            <a:r>
              <a:rPr lang="en-US" sz="2495" dirty="0">
                <a:solidFill>
                  <a:srgbClr val="5955EB"/>
                </a:solidFill>
                <a:latin typeface="Libre Baskerville" pitchFamily="34" charset="0"/>
                <a:ea typeface="Libre Baskerville" pitchFamily="34" charset="-122"/>
                <a:cs typeface="Libre Baskerville" pitchFamily="34" charset="-120"/>
              </a:rPr>
              <a:t>2</a:t>
            </a:r>
            <a:endParaRPr lang="en-US" sz="2495" dirty="0"/>
          </a:p>
        </p:txBody>
      </p:sp>
      <p:sp>
        <p:nvSpPr>
          <p:cNvPr id="16" name="Text 12"/>
          <p:cNvSpPr/>
          <p:nvPr/>
        </p:nvSpPr>
        <p:spPr>
          <a:xfrm>
            <a:off x="7704653" y="4366855"/>
            <a:ext cx="2640925" cy="330041"/>
          </a:xfrm>
          <a:prstGeom prst="rect">
            <a:avLst/>
          </a:prstGeom>
          <a:noFill/>
          <a:ln/>
        </p:spPr>
        <p:txBody>
          <a:bodyPr wrap="none" rtlCol="0" anchor="t"/>
          <a:lstStyle/>
          <a:p>
            <a:pPr marL="0" indent="0" algn="l">
              <a:lnSpc>
                <a:spcPts val="2599"/>
              </a:lnSpc>
              <a:buNone/>
            </a:pPr>
            <a:r>
              <a:rPr lang="en-US" sz="2080" dirty="0">
                <a:solidFill>
                  <a:srgbClr val="5955EB"/>
                </a:solidFill>
                <a:latin typeface="Libre Baskerville" pitchFamily="34" charset="0"/>
                <a:ea typeface="Libre Baskerville" pitchFamily="34" charset="-122"/>
                <a:cs typeface="Libre Baskerville" pitchFamily="34" charset="-120"/>
              </a:rPr>
              <a:t>Data Preprocessing</a:t>
            </a:r>
            <a:endParaRPr lang="en-US" sz="2080" dirty="0"/>
          </a:p>
        </p:txBody>
      </p:sp>
      <p:sp>
        <p:nvSpPr>
          <p:cNvPr id="17" name="Text 13"/>
          <p:cNvSpPr/>
          <p:nvPr/>
        </p:nvSpPr>
        <p:spPr>
          <a:xfrm>
            <a:off x="7704653" y="4823579"/>
            <a:ext cx="6186368" cy="676275"/>
          </a:xfrm>
          <a:prstGeom prst="rect">
            <a:avLst/>
          </a:prstGeom>
          <a:noFill/>
          <a:ln/>
        </p:spPr>
        <p:txBody>
          <a:bodyPr wrap="square" rtlCol="0" anchor="t"/>
          <a:lstStyle/>
          <a:p>
            <a:pPr marL="0" indent="0" algn="l">
              <a:lnSpc>
                <a:spcPts val="2662"/>
              </a:lnSpc>
              <a:buNone/>
            </a:pPr>
            <a:r>
              <a:rPr lang="en-US" sz="1664" dirty="0">
                <a:solidFill>
                  <a:srgbClr val="49495A"/>
                </a:solidFill>
                <a:latin typeface="Open Sans" pitchFamily="34" charset="0"/>
                <a:ea typeface="Open Sans" pitchFamily="34" charset="-122"/>
                <a:cs typeface="Open Sans" pitchFamily="34" charset="-120"/>
              </a:rPr>
              <a:t>Clean and preprocess the data to handle missing values, outliers, and other data-related issues.</a:t>
            </a:r>
            <a:endParaRPr lang="en-US" sz="1664" dirty="0"/>
          </a:p>
        </p:txBody>
      </p:sp>
      <p:sp>
        <p:nvSpPr>
          <p:cNvPr id="18" name="Shape 14"/>
          <p:cNvSpPr/>
          <p:nvPr/>
        </p:nvSpPr>
        <p:spPr>
          <a:xfrm>
            <a:off x="6780252" y="6376511"/>
            <a:ext cx="739378" cy="42148"/>
          </a:xfrm>
          <a:prstGeom prst="rect">
            <a:avLst/>
          </a:prstGeom>
          <a:solidFill>
            <a:srgbClr val="B8B7E0"/>
          </a:solidFill>
          <a:ln/>
        </p:spPr>
      </p:sp>
      <p:sp>
        <p:nvSpPr>
          <p:cNvPr id="19" name="Shape 15"/>
          <p:cNvSpPr/>
          <p:nvPr/>
        </p:nvSpPr>
        <p:spPr>
          <a:xfrm>
            <a:off x="6304955" y="6159937"/>
            <a:ext cx="475298" cy="475298"/>
          </a:xfrm>
          <a:prstGeom prst="roundRect">
            <a:avLst>
              <a:gd name="adj" fmla="val 26672"/>
            </a:avLst>
          </a:prstGeom>
          <a:solidFill>
            <a:srgbClr val="DED6FF"/>
          </a:solidFill>
          <a:ln/>
        </p:spPr>
      </p:sp>
      <p:sp>
        <p:nvSpPr>
          <p:cNvPr id="20" name="Text 16"/>
          <p:cNvSpPr/>
          <p:nvPr/>
        </p:nvSpPr>
        <p:spPr>
          <a:xfrm>
            <a:off x="6444972" y="6239113"/>
            <a:ext cx="195263" cy="316944"/>
          </a:xfrm>
          <a:prstGeom prst="rect">
            <a:avLst/>
          </a:prstGeom>
          <a:noFill/>
          <a:ln/>
        </p:spPr>
        <p:txBody>
          <a:bodyPr wrap="none" rtlCol="0" anchor="t"/>
          <a:lstStyle/>
          <a:p>
            <a:pPr marL="0" indent="0" algn="ctr">
              <a:lnSpc>
                <a:spcPts val="2495"/>
              </a:lnSpc>
              <a:buNone/>
            </a:pPr>
            <a:r>
              <a:rPr lang="en-US" sz="2495" dirty="0">
                <a:solidFill>
                  <a:srgbClr val="5955EB"/>
                </a:solidFill>
                <a:latin typeface="Libre Baskerville" pitchFamily="34" charset="0"/>
                <a:ea typeface="Libre Baskerville" pitchFamily="34" charset="-122"/>
                <a:cs typeface="Libre Baskerville" pitchFamily="34" charset="-120"/>
              </a:rPr>
              <a:t>3</a:t>
            </a:r>
            <a:endParaRPr lang="en-US" sz="2495" dirty="0"/>
          </a:p>
        </p:txBody>
      </p:sp>
      <p:sp>
        <p:nvSpPr>
          <p:cNvPr id="21" name="Text 17"/>
          <p:cNvSpPr/>
          <p:nvPr/>
        </p:nvSpPr>
        <p:spPr>
          <a:xfrm>
            <a:off x="7704653" y="6133505"/>
            <a:ext cx="3493532" cy="330041"/>
          </a:xfrm>
          <a:prstGeom prst="rect">
            <a:avLst/>
          </a:prstGeom>
          <a:noFill/>
          <a:ln/>
        </p:spPr>
        <p:txBody>
          <a:bodyPr wrap="none" rtlCol="0" anchor="t"/>
          <a:lstStyle/>
          <a:p>
            <a:pPr marL="0" indent="0" algn="l">
              <a:lnSpc>
                <a:spcPts val="2599"/>
              </a:lnSpc>
              <a:buNone/>
            </a:pPr>
            <a:r>
              <a:rPr lang="en-US" sz="2080" dirty="0">
                <a:solidFill>
                  <a:srgbClr val="5955EB"/>
                </a:solidFill>
                <a:latin typeface="Libre Baskerville" pitchFamily="34" charset="0"/>
                <a:ea typeface="Libre Baskerville" pitchFamily="34" charset="-122"/>
                <a:cs typeface="Libre Baskerville" pitchFamily="34" charset="-120"/>
              </a:rPr>
              <a:t>Exploratory Data Analysis</a:t>
            </a:r>
            <a:endParaRPr lang="en-US" sz="2080" dirty="0"/>
          </a:p>
        </p:txBody>
      </p:sp>
      <p:sp>
        <p:nvSpPr>
          <p:cNvPr id="22" name="Text 18"/>
          <p:cNvSpPr/>
          <p:nvPr/>
        </p:nvSpPr>
        <p:spPr>
          <a:xfrm>
            <a:off x="7704653" y="6590228"/>
            <a:ext cx="6186368" cy="676275"/>
          </a:xfrm>
          <a:prstGeom prst="rect">
            <a:avLst/>
          </a:prstGeom>
          <a:noFill/>
          <a:ln/>
        </p:spPr>
        <p:txBody>
          <a:bodyPr wrap="square" rtlCol="0" anchor="t"/>
          <a:lstStyle/>
          <a:p>
            <a:pPr marL="0" indent="0" algn="l">
              <a:lnSpc>
                <a:spcPts val="2662"/>
              </a:lnSpc>
              <a:buNone/>
            </a:pPr>
            <a:r>
              <a:rPr lang="en-US" sz="1664" dirty="0">
                <a:solidFill>
                  <a:srgbClr val="49495A"/>
                </a:solidFill>
                <a:latin typeface="Open Sans" pitchFamily="34" charset="0"/>
                <a:ea typeface="Open Sans" pitchFamily="34" charset="-122"/>
                <a:cs typeface="Open Sans" pitchFamily="34" charset="-120"/>
              </a:rPr>
              <a:t>Conduct a thorough analysis of the data to uncover patterns, trends, and relationships between various features.</a:t>
            </a:r>
            <a:endParaRPr lang="en-US" sz="166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97365" y="2697599"/>
            <a:ext cx="4979670" cy="2834283"/>
          </a:xfrm>
          <a:prstGeom prst="rect">
            <a:avLst/>
          </a:prstGeom>
        </p:spPr>
      </p:pic>
      <p:sp>
        <p:nvSpPr>
          <p:cNvPr id="6" name="Text 2"/>
          <p:cNvSpPr/>
          <p:nvPr/>
        </p:nvSpPr>
        <p:spPr>
          <a:xfrm>
            <a:off x="709136" y="882372"/>
            <a:ext cx="5065276" cy="633055"/>
          </a:xfrm>
          <a:prstGeom prst="rect">
            <a:avLst/>
          </a:prstGeom>
          <a:noFill/>
          <a:ln/>
        </p:spPr>
        <p:txBody>
          <a:bodyPr wrap="none" rtlCol="0" anchor="t"/>
          <a:lstStyle/>
          <a:p>
            <a:pPr marL="0" indent="0">
              <a:lnSpc>
                <a:spcPts val="4986"/>
              </a:lnSpc>
              <a:buNone/>
            </a:pPr>
            <a:r>
              <a:rPr lang="en-US" sz="3988" dirty="0">
                <a:solidFill>
                  <a:srgbClr val="5955EB"/>
                </a:solidFill>
                <a:latin typeface="Libre Baskerville" pitchFamily="34" charset="0"/>
                <a:ea typeface="Libre Baskerville" pitchFamily="34" charset="-122"/>
                <a:cs typeface="Libre Baskerville" pitchFamily="34" charset="-120"/>
              </a:rPr>
              <a:t>Results</a:t>
            </a:r>
            <a:endParaRPr lang="en-US" sz="3988" dirty="0"/>
          </a:p>
        </p:txBody>
      </p:sp>
      <p:sp>
        <p:nvSpPr>
          <p:cNvPr id="7" name="Shape 3"/>
          <p:cNvSpPr/>
          <p:nvPr/>
        </p:nvSpPr>
        <p:spPr>
          <a:xfrm>
            <a:off x="709136" y="1819275"/>
            <a:ext cx="7725728" cy="1815703"/>
          </a:xfrm>
          <a:prstGeom prst="roundRect">
            <a:avLst>
              <a:gd name="adj" fmla="val 6695"/>
            </a:avLst>
          </a:prstGeom>
          <a:solidFill>
            <a:srgbClr val="DED6FF"/>
          </a:solidFill>
          <a:ln/>
        </p:spPr>
      </p:sp>
      <p:sp>
        <p:nvSpPr>
          <p:cNvPr id="8" name="Text 4"/>
          <p:cNvSpPr/>
          <p:nvPr/>
        </p:nvSpPr>
        <p:spPr>
          <a:xfrm>
            <a:off x="911662" y="2021800"/>
            <a:ext cx="3014067" cy="316468"/>
          </a:xfrm>
          <a:prstGeom prst="rect">
            <a:avLst/>
          </a:prstGeom>
          <a:noFill/>
          <a:ln/>
        </p:spPr>
        <p:txBody>
          <a:bodyPr wrap="none" rtlCol="0" anchor="t"/>
          <a:lstStyle/>
          <a:p>
            <a:pPr marL="0" indent="0">
              <a:lnSpc>
                <a:spcPts val="2493"/>
              </a:lnSpc>
              <a:buNone/>
            </a:pPr>
            <a:r>
              <a:rPr lang="en-US" sz="1994" dirty="0">
                <a:solidFill>
                  <a:srgbClr val="5955EB"/>
                </a:solidFill>
                <a:latin typeface="Libre Baskerville" pitchFamily="34" charset="0"/>
                <a:ea typeface="Libre Baskerville" pitchFamily="34" charset="-122"/>
                <a:cs typeface="Libre Baskerville" pitchFamily="34" charset="-120"/>
              </a:rPr>
              <a:t>Optimal Booking Time</a:t>
            </a:r>
            <a:endParaRPr lang="en-US" sz="1994" dirty="0"/>
          </a:p>
        </p:txBody>
      </p:sp>
      <p:sp>
        <p:nvSpPr>
          <p:cNvPr id="9" name="Text 5"/>
          <p:cNvSpPr/>
          <p:nvPr/>
        </p:nvSpPr>
        <p:spPr>
          <a:xfrm>
            <a:off x="911662" y="2459831"/>
            <a:ext cx="7320677" cy="972622"/>
          </a:xfrm>
          <a:prstGeom prst="rect">
            <a:avLst/>
          </a:prstGeom>
          <a:noFill/>
          <a:ln/>
        </p:spPr>
        <p:txBody>
          <a:bodyPr wrap="square" rtlCol="0" anchor="t"/>
          <a:lstStyle/>
          <a:p>
            <a:pPr marL="0" indent="0">
              <a:lnSpc>
                <a:spcPts val="2553"/>
              </a:lnSpc>
              <a:buNone/>
            </a:pPr>
            <a:r>
              <a:rPr lang="en-US" sz="1595" dirty="0">
                <a:solidFill>
                  <a:srgbClr val="49495A"/>
                </a:solidFill>
                <a:latin typeface="Open Sans" pitchFamily="34" charset="0"/>
                <a:ea typeface="Open Sans" pitchFamily="34" charset="-122"/>
                <a:cs typeface="Open Sans" pitchFamily="34" charset="-120"/>
              </a:rPr>
              <a:t>The analysis revealed that the best time to book a hotel room is typically 2-3 months in advance, as this allows for the most favorable rates and availability.</a:t>
            </a:r>
            <a:endParaRPr lang="en-US" sz="1595" dirty="0"/>
          </a:p>
        </p:txBody>
      </p:sp>
      <p:sp>
        <p:nvSpPr>
          <p:cNvPr id="10" name="Shape 6"/>
          <p:cNvSpPr/>
          <p:nvPr/>
        </p:nvSpPr>
        <p:spPr>
          <a:xfrm>
            <a:off x="709136" y="3837503"/>
            <a:ext cx="7725728" cy="1491496"/>
          </a:xfrm>
          <a:prstGeom prst="roundRect">
            <a:avLst>
              <a:gd name="adj" fmla="val 8151"/>
            </a:avLst>
          </a:prstGeom>
          <a:solidFill>
            <a:srgbClr val="DED6FF"/>
          </a:solidFill>
          <a:ln/>
        </p:spPr>
      </p:sp>
      <p:sp>
        <p:nvSpPr>
          <p:cNvPr id="11" name="Text 7"/>
          <p:cNvSpPr/>
          <p:nvPr/>
        </p:nvSpPr>
        <p:spPr>
          <a:xfrm>
            <a:off x="911662" y="4040029"/>
            <a:ext cx="2604254" cy="316468"/>
          </a:xfrm>
          <a:prstGeom prst="rect">
            <a:avLst/>
          </a:prstGeom>
          <a:noFill/>
          <a:ln/>
        </p:spPr>
        <p:txBody>
          <a:bodyPr wrap="none" rtlCol="0" anchor="t"/>
          <a:lstStyle/>
          <a:p>
            <a:pPr marL="0" indent="0">
              <a:lnSpc>
                <a:spcPts val="2493"/>
              </a:lnSpc>
              <a:buNone/>
            </a:pPr>
            <a:r>
              <a:rPr lang="en-US" sz="1994" dirty="0">
                <a:solidFill>
                  <a:srgbClr val="5955EB"/>
                </a:solidFill>
                <a:latin typeface="Libre Baskerville" pitchFamily="34" charset="0"/>
                <a:ea typeface="Libre Baskerville" pitchFamily="34" charset="-122"/>
                <a:cs typeface="Libre Baskerville" pitchFamily="34" charset="-120"/>
              </a:rPr>
              <a:t>Ideal Length of Stay</a:t>
            </a:r>
            <a:endParaRPr lang="en-US" sz="1994" dirty="0"/>
          </a:p>
        </p:txBody>
      </p:sp>
      <p:sp>
        <p:nvSpPr>
          <p:cNvPr id="12" name="Text 8"/>
          <p:cNvSpPr/>
          <p:nvPr/>
        </p:nvSpPr>
        <p:spPr>
          <a:xfrm>
            <a:off x="911662" y="4478060"/>
            <a:ext cx="7320677" cy="648414"/>
          </a:xfrm>
          <a:prstGeom prst="rect">
            <a:avLst/>
          </a:prstGeom>
          <a:noFill/>
          <a:ln/>
        </p:spPr>
        <p:txBody>
          <a:bodyPr wrap="square" rtlCol="0" anchor="t"/>
          <a:lstStyle/>
          <a:p>
            <a:pPr marL="0" indent="0">
              <a:lnSpc>
                <a:spcPts val="2553"/>
              </a:lnSpc>
              <a:buNone/>
            </a:pPr>
            <a:r>
              <a:rPr lang="en-US" sz="1595" dirty="0">
                <a:solidFill>
                  <a:srgbClr val="49495A"/>
                </a:solidFill>
                <a:latin typeface="Open Sans" pitchFamily="34" charset="0"/>
                <a:ea typeface="Open Sans" pitchFamily="34" charset="-122"/>
                <a:cs typeface="Open Sans" pitchFamily="34" charset="-120"/>
              </a:rPr>
              <a:t>The data showed that a 3-5 night stay is the optimal length for getting the best daily rates, with longer stays often resulting in diminishing returns.</a:t>
            </a:r>
            <a:endParaRPr lang="en-US" sz="1595" dirty="0"/>
          </a:p>
        </p:txBody>
      </p:sp>
      <p:sp>
        <p:nvSpPr>
          <p:cNvPr id="13" name="Shape 9"/>
          <p:cNvSpPr/>
          <p:nvPr/>
        </p:nvSpPr>
        <p:spPr>
          <a:xfrm>
            <a:off x="709136" y="5531525"/>
            <a:ext cx="7725728" cy="1815703"/>
          </a:xfrm>
          <a:prstGeom prst="roundRect">
            <a:avLst>
              <a:gd name="adj" fmla="val 6695"/>
            </a:avLst>
          </a:prstGeom>
          <a:solidFill>
            <a:srgbClr val="DED6FF"/>
          </a:solidFill>
          <a:ln/>
        </p:spPr>
      </p:sp>
      <p:sp>
        <p:nvSpPr>
          <p:cNvPr id="14" name="Text 10"/>
          <p:cNvSpPr/>
          <p:nvPr/>
        </p:nvSpPr>
        <p:spPr>
          <a:xfrm>
            <a:off x="911662" y="5734050"/>
            <a:ext cx="3551992" cy="316468"/>
          </a:xfrm>
          <a:prstGeom prst="rect">
            <a:avLst/>
          </a:prstGeom>
          <a:noFill/>
          <a:ln/>
        </p:spPr>
        <p:txBody>
          <a:bodyPr wrap="none" rtlCol="0" anchor="t"/>
          <a:lstStyle/>
          <a:p>
            <a:pPr marL="0" indent="0">
              <a:lnSpc>
                <a:spcPts val="2493"/>
              </a:lnSpc>
              <a:buNone/>
            </a:pPr>
            <a:r>
              <a:rPr lang="en-US" sz="1994" dirty="0">
                <a:solidFill>
                  <a:srgbClr val="5955EB"/>
                </a:solidFill>
                <a:latin typeface="Libre Baskerville" pitchFamily="34" charset="0"/>
                <a:ea typeface="Libre Baskerville" pitchFamily="34" charset="-122"/>
                <a:cs typeface="Libre Baskerville" pitchFamily="34" charset="-120"/>
              </a:rPr>
              <a:t>Predicting Special Requests</a:t>
            </a:r>
            <a:endParaRPr lang="en-US" sz="1994" dirty="0"/>
          </a:p>
        </p:txBody>
      </p:sp>
      <p:sp>
        <p:nvSpPr>
          <p:cNvPr id="15" name="Text 11"/>
          <p:cNvSpPr/>
          <p:nvPr/>
        </p:nvSpPr>
        <p:spPr>
          <a:xfrm>
            <a:off x="911662" y="6172081"/>
            <a:ext cx="7320677" cy="972622"/>
          </a:xfrm>
          <a:prstGeom prst="rect">
            <a:avLst/>
          </a:prstGeom>
          <a:noFill/>
          <a:ln/>
        </p:spPr>
        <p:txBody>
          <a:bodyPr wrap="square" rtlCol="0" anchor="t"/>
          <a:lstStyle/>
          <a:p>
            <a:pPr marL="0" indent="0">
              <a:lnSpc>
                <a:spcPts val="2553"/>
              </a:lnSpc>
              <a:buNone/>
            </a:pPr>
            <a:r>
              <a:rPr lang="en-US" sz="1595" dirty="0">
                <a:solidFill>
                  <a:srgbClr val="49495A"/>
                </a:solidFill>
                <a:latin typeface="Open Sans" pitchFamily="34" charset="0"/>
                <a:ea typeface="Open Sans" pitchFamily="34" charset="-122"/>
                <a:cs typeface="Open Sans" pitchFamily="34" charset="-120"/>
              </a:rPr>
              <a:t>The predictive model developed was able to accurately forecast the likelihood of a hotel receiving a disproportionately high number of special requests based on various booking factors.</a:t>
            </a:r>
            <a:endParaRPr lang="en-US" sz="159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31267"/>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14630400" cy="2605921"/>
          </a:xfrm>
          <a:prstGeom prst="rect">
            <a:avLst/>
          </a:prstGeom>
        </p:spPr>
      </p:pic>
      <p:sp>
        <p:nvSpPr>
          <p:cNvPr id="5" name="Text 2"/>
          <p:cNvSpPr/>
          <p:nvPr/>
        </p:nvSpPr>
        <p:spPr>
          <a:xfrm>
            <a:off x="1621274" y="3179207"/>
            <a:ext cx="5211842" cy="651391"/>
          </a:xfrm>
          <a:prstGeom prst="rect">
            <a:avLst/>
          </a:prstGeom>
          <a:noFill/>
          <a:ln/>
        </p:spPr>
        <p:txBody>
          <a:bodyPr wrap="none" rtlCol="0" anchor="t"/>
          <a:lstStyle/>
          <a:p>
            <a:pPr marL="0" indent="0">
              <a:lnSpc>
                <a:spcPts val="5130"/>
              </a:lnSpc>
              <a:buNone/>
            </a:pPr>
            <a:r>
              <a:rPr lang="en-US" sz="4104" dirty="0">
                <a:solidFill>
                  <a:srgbClr val="5955EB"/>
                </a:solidFill>
                <a:latin typeface="Libre Baskerville" pitchFamily="34" charset="0"/>
                <a:ea typeface="Libre Baskerville" pitchFamily="34" charset="-122"/>
                <a:cs typeface="Libre Baskerville" pitchFamily="34" charset="-120"/>
              </a:rPr>
              <a:t>Future Scope</a:t>
            </a:r>
            <a:endParaRPr lang="en-US" sz="4104" dirty="0"/>
          </a:p>
        </p:txBody>
      </p:sp>
      <p:pic>
        <p:nvPicPr>
          <p:cNvPr id="6" name="Image 1" descr="preencoded.png"/>
          <p:cNvPicPr>
            <a:picLocks noChangeAspect="1"/>
          </p:cNvPicPr>
          <p:nvPr/>
        </p:nvPicPr>
        <p:blipFill>
          <a:blip r:embed="rId4"/>
          <a:stretch>
            <a:fillRect/>
          </a:stretch>
        </p:blipFill>
        <p:spPr>
          <a:xfrm>
            <a:off x="1621274" y="4143256"/>
            <a:ext cx="521137" cy="521137"/>
          </a:xfrm>
          <a:prstGeom prst="rect">
            <a:avLst/>
          </a:prstGeom>
        </p:spPr>
      </p:pic>
      <p:sp>
        <p:nvSpPr>
          <p:cNvPr id="7" name="Text 3"/>
          <p:cNvSpPr/>
          <p:nvPr/>
        </p:nvSpPr>
        <p:spPr>
          <a:xfrm>
            <a:off x="1621274" y="4872752"/>
            <a:ext cx="3035498" cy="325755"/>
          </a:xfrm>
          <a:prstGeom prst="rect">
            <a:avLst/>
          </a:prstGeom>
          <a:noFill/>
          <a:ln/>
        </p:spPr>
        <p:txBody>
          <a:bodyPr wrap="none" rtlCol="0" anchor="t"/>
          <a:lstStyle/>
          <a:p>
            <a:pPr marL="0" indent="0" algn="l">
              <a:lnSpc>
                <a:spcPts val="2565"/>
              </a:lnSpc>
              <a:buNone/>
            </a:pPr>
            <a:r>
              <a:rPr lang="en-US" sz="2052" dirty="0">
                <a:solidFill>
                  <a:srgbClr val="5955EB"/>
                </a:solidFill>
                <a:latin typeface="Libre Baskerville" pitchFamily="34" charset="0"/>
                <a:ea typeface="Libre Baskerville" pitchFamily="34" charset="-122"/>
                <a:cs typeface="Libre Baskerville" pitchFamily="34" charset="-120"/>
              </a:rPr>
              <a:t>Revenue Optimization</a:t>
            </a:r>
            <a:endParaRPr lang="en-US" sz="2052" dirty="0"/>
          </a:p>
        </p:txBody>
      </p:sp>
      <p:sp>
        <p:nvSpPr>
          <p:cNvPr id="8" name="Text 4"/>
          <p:cNvSpPr/>
          <p:nvPr/>
        </p:nvSpPr>
        <p:spPr>
          <a:xfrm>
            <a:off x="1621274" y="5323523"/>
            <a:ext cx="3587472" cy="2000964"/>
          </a:xfrm>
          <a:prstGeom prst="rect">
            <a:avLst/>
          </a:prstGeom>
          <a:noFill/>
          <a:ln/>
        </p:spPr>
        <p:txBody>
          <a:bodyPr wrap="square" rtlCol="0" anchor="t"/>
          <a:lstStyle/>
          <a:p>
            <a:pPr marL="0" indent="0" algn="l">
              <a:lnSpc>
                <a:spcPts val="2626"/>
              </a:lnSpc>
              <a:buNone/>
            </a:pPr>
            <a:r>
              <a:rPr lang="en-US" sz="1642" dirty="0">
                <a:solidFill>
                  <a:srgbClr val="49495A"/>
                </a:solidFill>
                <a:latin typeface="Open Sans" pitchFamily="34" charset="0"/>
                <a:ea typeface="Open Sans" pitchFamily="34" charset="-122"/>
                <a:cs typeface="Open Sans" pitchFamily="34" charset="-120"/>
              </a:rPr>
              <a:t>Expand the analysis to include revenue-based metrics, such as average daily rate and revenue per available room, to help hotels optimize their pricing and inventory strategies.</a:t>
            </a:r>
            <a:endParaRPr lang="en-US" sz="1642" dirty="0"/>
          </a:p>
        </p:txBody>
      </p:sp>
      <p:pic>
        <p:nvPicPr>
          <p:cNvPr id="9" name="Image 2" descr="preencoded.png"/>
          <p:cNvPicPr>
            <a:picLocks noChangeAspect="1"/>
          </p:cNvPicPr>
          <p:nvPr/>
        </p:nvPicPr>
        <p:blipFill>
          <a:blip r:embed="rId5"/>
          <a:stretch>
            <a:fillRect/>
          </a:stretch>
        </p:blipFill>
        <p:spPr>
          <a:xfrm>
            <a:off x="5521404" y="4143256"/>
            <a:ext cx="521137" cy="521137"/>
          </a:xfrm>
          <a:prstGeom prst="rect">
            <a:avLst/>
          </a:prstGeom>
        </p:spPr>
      </p:pic>
      <p:sp>
        <p:nvSpPr>
          <p:cNvPr id="10" name="Text 5"/>
          <p:cNvSpPr/>
          <p:nvPr/>
        </p:nvSpPr>
        <p:spPr>
          <a:xfrm>
            <a:off x="5521404" y="4872752"/>
            <a:ext cx="2938105" cy="325755"/>
          </a:xfrm>
          <a:prstGeom prst="rect">
            <a:avLst/>
          </a:prstGeom>
          <a:noFill/>
          <a:ln/>
        </p:spPr>
        <p:txBody>
          <a:bodyPr wrap="none" rtlCol="0" anchor="t"/>
          <a:lstStyle/>
          <a:p>
            <a:pPr marL="0" indent="0" algn="l">
              <a:lnSpc>
                <a:spcPts val="2565"/>
              </a:lnSpc>
              <a:buNone/>
            </a:pPr>
            <a:r>
              <a:rPr lang="en-US" sz="2052" dirty="0">
                <a:solidFill>
                  <a:srgbClr val="5955EB"/>
                </a:solidFill>
                <a:latin typeface="Libre Baskerville" pitchFamily="34" charset="0"/>
                <a:ea typeface="Libre Baskerville" pitchFamily="34" charset="-122"/>
                <a:cs typeface="Libre Baskerville" pitchFamily="34" charset="-120"/>
              </a:rPr>
              <a:t>Customer Satisfaction</a:t>
            </a:r>
            <a:endParaRPr lang="en-US" sz="2052" dirty="0"/>
          </a:p>
        </p:txBody>
      </p:sp>
      <p:sp>
        <p:nvSpPr>
          <p:cNvPr id="11" name="Text 6"/>
          <p:cNvSpPr/>
          <p:nvPr/>
        </p:nvSpPr>
        <p:spPr>
          <a:xfrm>
            <a:off x="5521404" y="5323523"/>
            <a:ext cx="3587472" cy="2000964"/>
          </a:xfrm>
          <a:prstGeom prst="rect">
            <a:avLst/>
          </a:prstGeom>
          <a:noFill/>
          <a:ln/>
        </p:spPr>
        <p:txBody>
          <a:bodyPr wrap="square" rtlCol="0" anchor="t"/>
          <a:lstStyle/>
          <a:p>
            <a:pPr marL="0" indent="0" algn="l">
              <a:lnSpc>
                <a:spcPts val="2626"/>
              </a:lnSpc>
              <a:buNone/>
            </a:pPr>
            <a:r>
              <a:rPr lang="en-US" sz="1642" dirty="0">
                <a:solidFill>
                  <a:srgbClr val="49495A"/>
                </a:solidFill>
                <a:latin typeface="Open Sans" pitchFamily="34" charset="0"/>
                <a:ea typeface="Open Sans" pitchFamily="34" charset="-122"/>
                <a:cs typeface="Open Sans" pitchFamily="34" charset="-120"/>
              </a:rPr>
              <a:t>Incorporate customer feedback and reviews to understand the factors that drive guest satisfaction and loyalty, and how these can be leveraged to improve the overall hotel experience.</a:t>
            </a:r>
            <a:endParaRPr lang="en-US" sz="1642" dirty="0"/>
          </a:p>
        </p:txBody>
      </p:sp>
      <p:pic>
        <p:nvPicPr>
          <p:cNvPr id="12" name="Image 3" descr="preencoded.png"/>
          <p:cNvPicPr>
            <a:picLocks noChangeAspect="1"/>
          </p:cNvPicPr>
          <p:nvPr/>
        </p:nvPicPr>
        <p:blipFill>
          <a:blip r:embed="rId6"/>
          <a:stretch>
            <a:fillRect/>
          </a:stretch>
        </p:blipFill>
        <p:spPr>
          <a:xfrm>
            <a:off x="9421535" y="4143256"/>
            <a:ext cx="521137" cy="521137"/>
          </a:xfrm>
          <a:prstGeom prst="rect">
            <a:avLst/>
          </a:prstGeom>
        </p:spPr>
      </p:pic>
      <p:sp>
        <p:nvSpPr>
          <p:cNvPr id="13" name="Text 7"/>
          <p:cNvSpPr/>
          <p:nvPr/>
        </p:nvSpPr>
        <p:spPr>
          <a:xfrm>
            <a:off x="9421535" y="4872752"/>
            <a:ext cx="2605921" cy="325755"/>
          </a:xfrm>
          <a:prstGeom prst="rect">
            <a:avLst/>
          </a:prstGeom>
          <a:noFill/>
          <a:ln/>
        </p:spPr>
        <p:txBody>
          <a:bodyPr wrap="none" rtlCol="0" anchor="t"/>
          <a:lstStyle/>
          <a:p>
            <a:pPr marL="0" indent="0" algn="l">
              <a:lnSpc>
                <a:spcPts val="2565"/>
              </a:lnSpc>
              <a:buNone/>
            </a:pPr>
            <a:r>
              <a:rPr lang="en-US" sz="2052" dirty="0">
                <a:solidFill>
                  <a:srgbClr val="5955EB"/>
                </a:solidFill>
                <a:latin typeface="Libre Baskerville" pitchFamily="34" charset="0"/>
                <a:ea typeface="Libre Baskerville" pitchFamily="34" charset="-122"/>
                <a:cs typeface="Libre Baskerville" pitchFamily="34" charset="-120"/>
              </a:rPr>
              <a:t>Automation and AI</a:t>
            </a:r>
            <a:endParaRPr lang="en-US" sz="2052" dirty="0"/>
          </a:p>
        </p:txBody>
      </p:sp>
      <p:sp>
        <p:nvSpPr>
          <p:cNvPr id="14" name="Text 8"/>
          <p:cNvSpPr/>
          <p:nvPr/>
        </p:nvSpPr>
        <p:spPr>
          <a:xfrm>
            <a:off x="9421535" y="5323523"/>
            <a:ext cx="3587591" cy="2334458"/>
          </a:xfrm>
          <a:prstGeom prst="rect">
            <a:avLst/>
          </a:prstGeom>
          <a:noFill/>
          <a:ln/>
        </p:spPr>
        <p:txBody>
          <a:bodyPr wrap="square" rtlCol="0" anchor="t"/>
          <a:lstStyle/>
          <a:p>
            <a:pPr marL="0" indent="0" algn="l">
              <a:lnSpc>
                <a:spcPts val="2626"/>
              </a:lnSpc>
              <a:buNone/>
            </a:pPr>
            <a:r>
              <a:rPr lang="en-US" sz="1642" dirty="0">
                <a:solidFill>
                  <a:srgbClr val="49495A"/>
                </a:solidFill>
                <a:latin typeface="Open Sans" pitchFamily="34" charset="0"/>
                <a:ea typeface="Open Sans" pitchFamily="34" charset="-122"/>
                <a:cs typeface="Open Sans" pitchFamily="34" charset="-120"/>
              </a:rPr>
              <a:t>Explore the use of machine learning and artificial intelligence to automate various aspects of the hotel booking process, such as dynamic pricing, personalized recommendations, and real-time availability updates.</a:t>
            </a:r>
            <a:endParaRPr lang="en-US" sz="164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842736"/>
            <a:ext cx="4869061" cy="2544128"/>
          </a:xfrm>
          <a:prstGeom prst="rect">
            <a:avLst/>
          </a:prstGeom>
        </p:spPr>
      </p:pic>
      <p:sp>
        <p:nvSpPr>
          <p:cNvPr id="6" name="Text 2"/>
          <p:cNvSpPr/>
          <p:nvPr/>
        </p:nvSpPr>
        <p:spPr>
          <a:xfrm>
            <a:off x="6350437" y="2089071"/>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References</a:t>
            </a:r>
            <a:endParaRPr lang="en-US" sz="4860" dirty="0"/>
          </a:p>
        </p:txBody>
      </p:sp>
      <p:sp>
        <p:nvSpPr>
          <p:cNvPr id="7" name="Shape 3"/>
          <p:cNvSpPr/>
          <p:nvPr/>
        </p:nvSpPr>
        <p:spPr>
          <a:xfrm>
            <a:off x="6350437" y="3230880"/>
            <a:ext cx="7415927" cy="706517"/>
          </a:xfrm>
          <a:prstGeom prst="rect">
            <a:avLst/>
          </a:prstGeom>
          <a:solidFill>
            <a:srgbClr val="DED6FF"/>
          </a:solidFill>
          <a:ln/>
        </p:spPr>
      </p:sp>
      <p:sp>
        <p:nvSpPr>
          <p:cNvPr id="8" name="Text 4"/>
          <p:cNvSpPr/>
          <p:nvPr/>
        </p:nvSpPr>
        <p:spPr>
          <a:xfrm>
            <a:off x="6597253" y="3386614"/>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Kaggle Dataset</a:t>
            </a:r>
            <a:endParaRPr lang="en-US" sz="1944" dirty="0"/>
          </a:p>
        </p:txBody>
      </p:sp>
      <p:sp>
        <p:nvSpPr>
          <p:cNvPr id="9" name="Text 5"/>
          <p:cNvSpPr/>
          <p:nvPr/>
        </p:nvSpPr>
        <p:spPr>
          <a:xfrm>
            <a:off x="10309027" y="3386614"/>
            <a:ext cx="3210520" cy="395049"/>
          </a:xfrm>
          <a:prstGeom prst="rect">
            <a:avLst/>
          </a:prstGeom>
          <a:noFill/>
          <a:ln/>
        </p:spPr>
        <p:txBody>
          <a:bodyPr wrap="none" rtlCol="0" anchor="t"/>
          <a:lstStyle/>
          <a:p>
            <a:pPr marL="0" indent="0">
              <a:lnSpc>
                <a:spcPts val="3110"/>
              </a:lnSpc>
              <a:buNone/>
            </a:pPr>
            <a:r>
              <a:rPr lang="en-US" sz="1944" u="sng" dirty="0">
                <a:solidFill>
                  <a:srgbClr val="5955EB"/>
                </a:solidFill>
                <a:latin typeface="Open Sans" pitchFamily="34" charset="0"/>
                <a:ea typeface="Open Sans" pitchFamily="34" charset="-122"/>
                <a:cs typeface="Open Sans" pitchFamily="34" charset="-120"/>
                <a:hlinkClick r:id="rId5">
                  <a:extLst>
                    <a:ext uri="{A12FA001-AC4F-418D-AE19-62706E023703}">
                      <ahyp:hlinkClr xmlns:ahyp="http://schemas.microsoft.com/office/drawing/2018/hyperlinkcolor" val="tx"/>
                    </a:ext>
                  </a:extLst>
                </a:hlinkClick>
              </a:rPr>
              <a:t>Hotel Booking Demand</a:t>
            </a:r>
            <a:endParaRPr lang="en-US" sz="1944" dirty="0"/>
          </a:p>
        </p:txBody>
      </p:sp>
      <p:sp>
        <p:nvSpPr>
          <p:cNvPr id="10" name="Text 6"/>
          <p:cNvSpPr/>
          <p:nvPr/>
        </p:nvSpPr>
        <p:spPr>
          <a:xfrm>
            <a:off x="6597253" y="4093131"/>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Research Paper</a:t>
            </a:r>
            <a:endParaRPr lang="en-US" sz="1944" dirty="0"/>
          </a:p>
        </p:txBody>
      </p:sp>
      <p:sp>
        <p:nvSpPr>
          <p:cNvPr id="11" name="Text 7"/>
          <p:cNvSpPr/>
          <p:nvPr/>
        </p:nvSpPr>
        <p:spPr>
          <a:xfrm>
            <a:off x="10309027" y="4093131"/>
            <a:ext cx="3210520" cy="1185148"/>
          </a:xfrm>
          <a:prstGeom prst="rect">
            <a:avLst/>
          </a:prstGeom>
          <a:noFill/>
          <a:ln/>
        </p:spPr>
        <p:txBody>
          <a:bodyPr wrap="square" rtlCol="0" anchor="t"/>
          <a:lstStyle/>
          <a:p>
            <a:pPr marL="0" indent="0">
              <a:lnSpc>
                <a:spcPts val="3110"/>
              </a:lnSpc>
              <a:buNone/>
            </a:pPr>
            <a:r>
              <a:rPr lang="en-US" sz="1944" u="sng" dirty="0">
                <a:solidFill>
                  <a:srgbClr val="5955EB"/>
                </a:solidFill>
                <a:latin typeface="Open Sans" pitchFamily="34" charset="0"/>
                <a:ea typeface="Open Sans" pitchFamily="34" charset="-122"/>
                <a:cs typeface="Open Sans" pitchFamily="34" charset="-120"/>
                <a:hlinkClick r:id="rId6">
                  <a:extLst>
                    <a:ext uri="{A12FA001-AC4F-418D-AE19-62706E023703}">
                      <ahyp:hlinkClr xmlns:ahyp="http://schemas.microsoft.com/office/drawing/2018/hyperlinkcolor" val="tx"/>
                    </a:ext>
                  </a:extLst>
                </a:hlinkClick>
              </a:rPr>
              <a:t>Predicting hotel booking cancellations to enhance revenue management</a:t>
            </a:r>
            <a:endParaRPr lang="en-US" sz="1944" dirty="0"/>
          </a:p>
        </p:txBody>
      </p:sp>
      <p:sp>
        <p:nvSpPr>
          <p:cNvPr id="12" name="Shape 8"/>
          <p:cNvSpPr/>
          <p:nvPr/>
        </p:nvSpPr>
        <p:spPr>
          <a:xfrm>
            <a:off x="6350437" y="5434013"/>
            <a:ext cx="7415927" cy="706517"/>
          </a:xfrm>
          <a:prstGeom prst="rect">
            <a:avLst/>
          </a:prstGeom>
          <a:solidFill>
            <a:srgbClr val="DED6FF"/>
          </a:solidFill>
          <a:ln/>
        </p:spPr>
      </p:sp>
      <p:sp>
        <p:nvSpPr>
          <p:cNvPr id="13" name="Text 9"/>
          <p:cNvSpPr/>
          <p:nvPr/>
        </p:nvSpPr>
        <p:spPr>
          <a:xfrm>
            <a:off x="6597253" y="5589746"/>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Industry Report</a:t>
            </a:r>
            <a:endParaRPr lang="en-US" sz="1944" dirty="0"/>
          </a:p>
        </p:txBody>
      </p:sp>
      <p:sp>
        <p:nvSpPr>
          <p:cNvPr id="14" name="Text 10"/>
          <p:cNvSpPr/>
          <p:nvPr/>
        </p:nvSpPr>
        <p:spPr>
          <a:xfrm>
            <a:off x="10309027" y="5589746"/>
            <a:ext cx="3210520" cy="395049"/>
          </a:xfrm>
          <a:prstGeom prst="rect">
            <a:avLst/>
          </a:prstGeom>
          <a:noFill/>
          <a:ln/>
        </p:spPr>
        <p:txBody>
          <a:bodyPr wrap="non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2022 Hotel Industry Trends</a:t>
            </a:r>
            <a:endParaRPr lang="en-US" sz="1944" dirty="0"/>
          </a:p>
        </p:txBody>
      </p:sp>
      <p:pic>
        <p:nvPicPr>
          <p:cNvPr id="15" name="Image 2"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729" y="2167652"/>
            <a:ext cx="4868942" cy="3894296"/>
          </a:xfrm>
          <a:prstGeom prst="rect">
            <a:avLst/>
          </a:prstGeom>
        </p:spPr>
      </p:pic>
      <p:sp>
        <p:nvSpPr>
          <p:cNvPr id="6" name="Text 2"/>
          <p:cNvSpPr/>
          <p:nvPr/>
        </p:nvSpPr>
        <p:spPr>
          <a:xfrm>
            <a:off x="6350437" y="1766173"/>
            <a:ext cx="6172200" cy="771525"/>
          </a:xfrm>
          <a:prstGeom prst="rect">
            <a:avLst/>
          </a:prstGeom>
          <a:noFill/>
          <a:ln/>
        </p:spPr>
        <p:txBody>
          <a:bodyPr wrap="none" rtlCol="0" anchor="t"/>
          <a:lstStyle/>
          <a:p>
            <a:pPr marL="0" indent="0">
              <a:lnSpc>
                <a:spcPts val="6075"/>
              </a:lnSpc>
              <a:buNone/>
            </a:pPr>
            <a:r>
              <a:rPr lang="en-US" sz="4860" dirty="0">
                <a:solidFill>
                  <a:srgbClr val="5955EB"/>
                </a:solidFill>
                <a:latin typeface="Libre Baskerville" pitchFamily="34" charset="0"/>
                <a:ea typeface="Libre Baskerville" pitchFamily="34" charset="-122"/>
                <a:cs typeface="Libre Baskerville" pitchFamily="34" charset="-120"/>
              </a:rPr>
              <a:t>Conclusion</a:t>
            </a:r>
            <a:endParaRPr lang="en-US" sz="4860" dirty="0"/>
          </a:p>
        </p:txBody>
      </p:sp>
      <p:sp>
        <p:nvSpPr>
          <p:cNvPr id="7" name="Text 3"/>
          <p:cNvSpPr/>
          <p:nvPr/>
        </p:nvSpPr>
        <p:spPr>
          <a:xfrm>
            <a:off x="6350437" y="2907983"/>
            <a:ext cx="7415927" cy="3555444"/>
          </a:xfrm>
          <a:prstGeom prst="rect">
            <a:avLst/>
          </a:prstGeom>
          <a:noFill/>
          <a:ln/>
        </p:spPr>
        <p:txBody>
          <a:bodyPr wrap="square" rtlCol="0" anchor="t"/>
          <a:lstStyle/>
          <a:p>
            <a:pPr marL="0" indent="0">
              <a:lnSpc>
                <a:spcPts val="3110"/>
              </a:lnSpc>
              <a:buNone/>
            </a:pPr>
            <a:r>
              <a:rPr lang="en-US" sz="1944" dirty="0">
                <a:solidFill>
                  <a:srgbClr val="49495A"/>
                </a:solidFill>
                <a:latin typeface="Open Sans" pitchFamily="34" charset="0"/>
                <a:ea typeface="Open Sans" pitchFamily="34" charset="-122"/>
                <a:cs typeface="Open Sans" pitchFamily="34" charset="-120"/>
              </a:rPr>
              <a:t>This hotel booking analysis project has provided valuable insights into the factors that influence hotel bookings, from optimal booking times and lengths of stay to the prediction of special requests. By leveraging data-driven insights, hotels can optimize their operations, enhance the guest experience, and ultimately drive increased revenue and profitability. As the hospitality industry continues to evolve, further exploration of emerging technologies and customer-centric strategies will be crucial for staying ahead of the curve.</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CEDB49-D089-531F-027D-80BC38947622}"/>
              </a:ext>
            </a:extLst>
          </p:cNvPr>
          <p:cNvPicPr>
            <a:picLocks noChangeAspect="1"/>
          </p:cNvPicPr>
          <p:nvPr/>
        </p:nvPicPr>
        <p:blipFill>
          <a:blip r:embed="rId2"/>
          <a:stretch>
            <a:fillRect/>
          </a:stretch>
        </p:blipFill>
        <p:spPr>
          <a:xfrm>
            <a:off x="2366272" y="747132"/>
            <a:ext cx="9897856" cy="6701884"/>
          </a:xfrm>
          <a:prstGeom prst="rect">
            <a:avLst/>
          </a:prstGeom>
        </p:spPr>
      </p:pic>
    </p:spTree>
    <p:extLst>
      <p:ext uri="{BB962C8B-B14F-4D97-AF65-F5344CB8AC3E}">
        <p14:creationId xmlns:p14="http://schemas.microsoft.com/office/powerpoint/2010/main" val="14800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601</Words>
  <Application>Microsoft Office PowerPoint</Application>
  <PresentationFormat>Custom</PresentationFormat>
  <Paragraphs>65</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ODDAM RANITHA</cp:lastModifiedBy>
  <cp:revision>2</cp:revision>
  <dcterms:created xsi:type="dcterms:W3CDTF">2024-06-30T09:52:33Z</dcterms:created>
  <dcterms:modified xsi:type="dcterms:W3CDTF">2024-06-30T10:10:38Z</dcterms:modified>
</cp:coreProperties>
</file>