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3" r:id="rId5"/>
    <p:sldId id="265" r:id="rId6"/>
  </p:sldIdLst>
  <p:sldSz cx="6858000" cy="9144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77B"/>
    <a:srgbClr val="3A4F6E"/>
    <a:srgbClr val="E7E7E8"/>
    <a:srgbClr val="EF6439"/>
    <a:srgbClr val="E2E9EC"/>
    <a:srgbClr val="647F92"/>
    <a:srgbClr val="FFCB06"/>
    <a:srgbClr val="0077AE"/>
    <a:srgbClr val="1E97C2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52" autoAdjust="0"/>
  </p:normalViewPr>
  <p:slideViewPr>
    <p:cSldViewPr>
      <p:cViewPr varScale="1">
        <p:scale>
          <a:sx n="86" d="100"/>
          <a:sy n="86" d="100"/>
        </p:scale>
        <p:origin x="2952" y="9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E01E-04C0-4F64-AFE9-1CD7F05E74FD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81200" y="739775"/>
            <a:ext cx="2773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2C18-1950-4E13-909F-60952D9D6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2C18-1950-4E13-909F-60952D9D6F4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1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2C18-1950-4E13-909F-60952D9D6F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C648-10B0-4EDF-92F1-A9C29967567C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8A6E-1342-4304-8D74-4E9C88054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www.gntp.or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8141439"/>
            <a:ext cx="6858000" cy="539552"/>
          </a:xfrm>
        </p:spPr>
        <p:txBody>
          <a:bodyPr>
            <a:normAutofit/>
          </a:bodyPr>
          <a:lstStyle/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스마트공장 확산 사업은 조선기자재 제조업 공장의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ERP, MES 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 스마트 솔루션 구축에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경남테크노파크가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700" b="1" u="sng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최대 </a:t>
            </a:r>
            <a:r>
              <a:rPr lang="en-US" altLang="ko-KR" sz="700" b="1" u="sng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7,000</a:t>
            </a:r>
            <a:r>
              <a:rPr lang="ko-KR" altLang="en-US" sz="700" b="1" u="sng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지원하는 사업입니다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.]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E458A-C53C-455C-86C7-19F68901C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2" y="7903106"/>
            <a:ext cx="1584176" cy="27418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714500" y="942085"/>
            <a:ext cx="3429000" cy="50352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prstClr val="black">
                  <a:tint val="7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prstClr val="black">
                  <a:tint val="7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endParaRPr lang="en-US" altLang="ko-KR" sz="4800" dirty="0">
              <a:solidFill>
                <a:prstClr val="black">
                  <a:tint val="7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r>
              <a:rPr lang="ko-KR" altLang="en-US" sz="1200" b="1" dirty="0">
                <a:solidFill>
                  <a:prstClr val="black">
                    <a:tint val="7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조선기자재 제조업 경쟁력 확보를 위한</a:t>
            </a:r>
            <a:endParaRPr lang="en-US" altLang="ko-KR" sz="1200" b="1" dirty="0">
              <a:solidFill>
                <a:prstClr val="black">
                  <a:tint val="7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endParaRPr lang="en-US" altLang="ko-KR" sz="4000" b="1" dirty="0">
              <a:solidFill>
                <a:srgbClr val="1F497D">
                  <a:lumMod val="7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r>
              <a:rPr lang="en-US" altLang="ko-KR" sz="2800" b="1" kern="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Evolve_MES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prstClr val="black">
                  <a:tint val="7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r>
              <a:rPr lang="en-US" altLang="ko-KR" sz="1300" b="1" u="sng" dirty="0">
                <a:solidFill>
                  <a:srgbClr val="1F497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www.kuls.co.kr</a:t>
            </a:r>
          </a:p>
          <a:p>
            <a:pPr lvl="0" algn="ctr">
              <a:spcBef>
                <a:spcPct val="20000"/>
              </a:spcBef>
            </a:pPr>
            <a:endParaRPr lang="en-US" altLang="ko-KR" sz="1600" b="1" dirty="0">
              <a:solidFill>
                <a:srgbClr val="1F497D">
                  <a:lumMod val="7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 algn="ctr">
              <a:spcBef>
                <a:spcPct val="20000"/>
              </a:spcBef>
            </a:pPr>
            <a:endParaRPr lang="en-US" altLang="ko-KR" sz="1600" b="1" dirty="0">
              <a:solidFill>
                <a:srgbClr val="1F497D">
                  <a:lumMod val="7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8600" y="2120004"/>
            <a:ext cx="4748672" cy="36661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28600" y="3245189"/>
            <a:ext cx="4296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스마트공장 확산사업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28AA14-D10F-48AC-851F-AF971DEED7FD}"/>
              </a:ext>
            </a:extLst>
          </p:cNvPr>
          <p:cNvGrpSpPr/>
          <p:nvPr/>
        </p:nvGrpSpPr>
        <p:grpSpPr>
          <a:xfrm>
            <a:off x="29517" y="6726905"/>
            <a:ext cx="6858000" cy="2417095"/>
            <a:chOff x="162447" y="2577829"/>
            <a:chExt cx="11867103" cy="1727920"/>
          </a:xfrm>
        </p:grpSpPr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2B88F66C-41EB-4E1C-A61B-BADEEA2FCCA7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9830945D-0CCF-4CA4-B44E-5AB2573A7F07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728AA14-D10F-48AC-851F-AF971DEED7FD}"/>
              </a:ext>
            </a:extLst>
          </p:cNvPr>
          <p:cNvGrpSpPr/>
          <p:nvPr/>
        </p:nvGrpSpPr>
        <p:grpSpPr>
          <a:xfrm rot="10800000">
            <a:off x="0" y="0"/>
            <a:ext cx="6858000" cy="2417095"/>
            <a:chOff x="162447" y="2577829"/>
            <a:chExt cx="11867103" cy="1727920"/>
          </a:xfrm>
        </p:grpSpPr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2B88F66C-41EB-4E1C-A61B-BADEEA2FCCA7}"/>
                </a:ext>
              </a:extLst>
            </p:cNvPr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9830945D-0CCF-4CA4-B44E-5AB2573A7F07}"/>
                </a:ext>
              </a:extLst>
            </p:cNvPr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084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208446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제조업의 글로벌 경쟁력 강화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스마트팩토리로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실현합니다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548" y="1691680"/>
            <a:ext cx="6172200" cy="2258506"/>
          </a:xfrm>
          <a:prstGeom prst="roundRect">
            <a:avLst>
              <a:gd name="adj" fmla="val 3757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20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564" y="1965995"/>
            <a:ext cx="5904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조선기자재 제조업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경쟁력 확보를 위해 </a:t>
            </a:r>
          </a:p>
          <a:p>
            <a:pPr algn="ctr"/>
            <a:r>
              <a:rPr lang="en-US" altLang="ko-KR" sz="1300" b="1" dirty="0">
                <a:solidFill>
                  <a:srgbClr val="F1572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ERP, MES, PLM, SCM </a:t>
            </a:r>
            <a:r>
              <a:rPr lang="ko-KR" altLang="en-US" sz="1300" b="1" dirty="0">
                <a:solidFill>
                  <a:srgbClr val="F1572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도입에 최대 </a:t>
            </a:r>
            <a:r>
              <a:rPr lang="en-US" altLang="ko-KR" sz="1300" b="1" dirty="0">
                <a:solidFill>
                  <a:srgbClr val="F1572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7,000</a:t>
            </a:r>
            <a:r>
              <a:rPr lang="ko-KR" altLang="en-US" sz="1300" b="1" dirty="0">
                <a:solidFill>
                  <a:srgbClr val="F1572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만원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</a:t>
            </a:r>
            <a:r>
              <a:rPr lang="ko-KR" altLang="en-US" sz="1300" b="1" dirty="0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지원하는 사업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89" y="1331640"/>
            <a:ext cx="4536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경남테크노파크</a:t>
            </a:r>
            <a:r>
              <a:rPr lang="ko-KR" altLang="en-US" sz="13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지원 </a:t>
            </a:r>
            <a:r>
              <a:rPr lang="ko-KR" altLang="en-US" sz="13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스마트팩토리</a:t>
            </a:r>
            <a:r>
              <a:rPr lang="ko-KR" altLang="en-US" sz="13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확산사업이란</a:t>
            </a:r>
            <a:r>
              <a:rPr lang="en-US" altLang="ko-KR" sz="13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13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48" y="4004662"/>
            <a:ext cx="6264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※ </a:t>
            </a:r>
            <a:r>
              <a:rPr lang="ko-KR" altLang="en-US" sz="7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스마트팩토리</a:t>
            </a:r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솔루션 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현장자동화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공장운영 및 실시간 최적화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(MES),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제품개발지원시스템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(PLM),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공급사슬관리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최적화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(SCM/APS),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기업자원관리시스템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(ERP)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9548" y="4481286"/>
            <a:ext cx="6172200" cy="3814927"/>
          </a:xfrm>
          <a:prstGeom prst="roundRect">
            <a:avLst>
              <a:gd name="adj" fmla="val 4326"/>
            </a:avLst>
          </a:prstGeom>
          <a:solidFill>
            <a:srgbClr val="E7E7E8"/>
          </a:solidFill>
          <a:ln>
            <a:solidFill>
              <a:srgbClr val="E7E7E8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4744" y="2756535"/>
            <a:ext cx="783440" cy="723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6855" y="2756535"/>
            <a:ext cx="783440" cy="723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4456" y="2756535"/>
            <a:ext cx="783440" cy="723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8720" y="349478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경남 </a:t>
            </a:r>
            <a:r>
              <a:rPr lang="ko-KR" altLang="en-US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테크노파크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5650" y="349869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공급기업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쿨스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8940" y="349478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참여기업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제조업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56" idx="6"/>
            <a:endCxn id="13" idx="1"/>
          </p:cNvCxnSpPr>
          <p:nvPr/>
        </p:nvCxnSpPr>
        <p:spPr>
          <a:xfrm>
            <a:off x="1990683" y="3118123"/>
            <a:ext cx="1053773" cy="0"/>
          </a:xfrm>
          <a:prstGeom prst="straightConnector1">
            <a:avLst/>
          </a:prstGeom>
          <a:ln w="12700">
            <a:solidFill>
              <a:srgbClr val="385D8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9767" y="3161873"/>
            <a:ext cx="12961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최대 </a:t>
            </a:r>
            <a:r>
              <a:rPr lang="en-US" altLang="ko-KR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7,000</a:t>
            </a:r>
            <a:r>
              <a:rPr lang="ko-KR" altLang="en-US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만원 지원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182" y="3162613"/>
            <a:ext cx="1080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</a:t>
            </a:r>
            <a:r>
              <a:rPr lang="en-US" altLang="ko-KR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700" b="1" dirty="0">
                <a:solidFill>
                  <a:srgbClr val="385D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4" y="4496406"/>
            <a:ext cx="935116" cy="27236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3564" y="4769319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스마트팩토리</a:t>
            </a:r>
            <a:r>
              <a:rPr lang="ko-KR" altLang="en-US" sz="1100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algn="ctr"/>
            <a:r>
              <a:rPr lang="ko-KR" altLang="en-US" sz="1100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  원  안  내 </a:t>
            </a:r>
            <a:endParaRPr lang="ko-KR" altLang="en-US" sz="11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1941" y="4594896"/>
            <a:ext cx="1080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지원대상</a:t>
            </a: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지원내용</a:t>
            </a: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신청방법</a:t>
            </a: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900" b="1" dirty="0">
              <a:solidFill>
                <a:srgbClr val="2551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buFont typeface="Wingdings" pitchFamily="2" charset="2"/>
              <a:buChar char="§"/>
            </a:pPr>
            <a:r>
              <a:rPr lang="ko-KR" altLang="en-US" sz="900" b="1" dirty="0">
                <a:solidFill>
                  <a:srgbClr val="2551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진행절차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3383" y="4532317"/>
            <a:ext cx="3977332" cy="55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공고일 현재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경남에 본사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지점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공장 또는 부설연구소를 둔 개인 및 법인기업으로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선박구성부분품을 제조하는 </a:t>
            </a:r>
            <a:r>
              <a:rPr lang="ko-KR" altLang="en-US" sz="800" b="1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조선기자재 업체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조선기자재 </a:t>
            </a:r>
            <a:r>
              <a:rPr lang="ko-KR" altLang="en-US" sz="8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전업률이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20%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이며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</a:t>
            </a:r>
            <a:r>
              <a:rPr lang="en-US" altLang="ko-KR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이내 조선 기자재 납품실적 증빙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가능한 기업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0961" y="5955755"/>
            <a:ext cx="219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 신청서 및 추진계획서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성실의무이행 서약서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‧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기업정보 활용 동의서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조선기자재 관련 매출 및 부채비율 확인서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사업자등록증 및 공장 등록증 각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밖에 요청자료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87528" y="5990336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국세 및 지방세 완납증명서 각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 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인감증명서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 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4</a:t>
            </a:r>
            <a:r>
              <a:rPr lang="ko-KR" altLang="en-US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대보험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가입증명서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명부 포함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중견기업 또는 중소기업 확인서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표준재무제표증명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1</a:t>
            </a:r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9548" y="8316416"/>
            <a:ext cx="619268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※ (</a:t>
            </a:r>
            <a:r>
              <a:rPr lang="ko-KR" altLang="en-US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</a:t>
            </a:r>
            <a:r>
              <a:rPr lang="en-US" altLang="ko-KR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65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경남테크노파크에서</a:t>
            </a:r>
            <a:r>
              <a:rPr lang="ko-KR" altLang="en-US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진행하는 </a:t>
            </a:r>
            <a:r>
              <a:rPr lang="en-US" altLang="ko-KR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</a:t>
            </a:r>
            <a:r>
              <a:rPr lang="ko-KR" altLang="en-US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지역특화산업 공정혁신 지원사업의 내용입니다</a:t>
            </a:r>
            <a:r>
              <a:rPr lang="en-US" altLang="ko-KR" sz="65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65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1556" y="8511874"/>
            <a:ext cx="6120680" cy="380606"/>
          </a:xfrm>
          <a:prstGeom prst="roundRect">
            <a:avLst/>
          </a:prstGeom>
          <a:solidFill>
            <a:srgbClr val="E2E9EC"/>
          </a:solidFill>
          <a:ln>
            <a:solidFill>
              <a:srgbClr val="E2E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1" name="양쪽 모서리가 둥근 사각형 60"/>
          <p:cNvSpPr/>
          <p:nvPr/>
        </p:nvSpPr>
        <p:spPr>
          <a:xfrm rot="5400000" flipV="1">
            <a:off x="951642" y="7981787"/>
            <a:ext cx="368038" cy="1428211"/>
          </a:xfrm>
          <a:prstGeom prst="round2SameRect">
            <a:avLst/>
          </a:prstGeom>
          <a:solidFill>
            <a:srgbClr val="647F92"/>
          </a:solidFill>
          <a:ln>
            <a:solidFill>
              <a:srgbClr val="647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9164" y="858335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스마트팩토리</a:t>
            </a:r>
            <a:r>
              <a:rPr lang="ko-KR" altLang="en-US" sz="9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사업 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09902" y="8576306"/>
            <a:ext cx="50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</a:t>
            </a:r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쿨스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sz="1100" dirty="0">
                <a:solidFill>
                  <a:srgbClr val="EF643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051-941-2339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메일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kulsICT@kuls.co.kr   </a:t>
            </a:r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URL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www.kuls.co.kr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31923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79054" y="7163271"/>
            <a:ext cx="648072" cy="5432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사업시행 및</a:t>
            </a:r>
            <a:r>
              <a:rPr lang="en-US" altLang="ko-KR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수요기업 모집 안내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17887" y="4931309"/>
            <a:ext cx="3531804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ko-KR" sz="800" dirty="0"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ICT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기술을 접목하여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제품기획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제조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공정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유통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판매 등 전 과정을 관리 할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 있도록 공정개선 지원</a:t>
            </a:r>
            <a:endParaRPr lang="en-US" altLang="ko-KR" sz="800" dirty="0"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68268B2-3A80-4D47-9246-12AB16672F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r="53315" b="5634"/>
          <a:stretch/>
        </p:blipFill>
        <p:spPr>
          <a:xfrm>
            <a:off x="331611" y="1401711"/>
            <a:ext cx="187678" cy="1866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2" y="2841184"/>
            <a:ext cx="467880" cy="5466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10" y="2872790"/>
            <a:ext cx="477730" cy="514666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857333" y="3051448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64" name="직선 화살표 연결선 63"/>
          <p:cNvCxnSpPr>
            <a:stCxn id="65" idx="2"/>
            <a:endCxn id="13" idx="3"/>
          </p:cNvCxnSpPr>
          <p:nvPr/>
        </p:nvCxnSpPr>
        <p:spPr>
          <a:xfrm flipH="1">
            <a:off x="3827896" y="3118123"/>
            <a:ext cx="1032820" cy="0"/>
          </a:xfrm>
          <a:prstGeom prst="straightConnector1">
            <a:avLst/>
          </a:prstGeom>
          <a:ln w="12700">
            <a:solidFill>
              <a:srgbClr val="385D8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860716" y="3051448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" y="8592507"/>
            <a:ext cx="189252" cy="20989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2459748" y="7362879"/>
            <a:ext cx="181672" cy="71938"/>
            <a:chOff x="2471979" y="4447350"/>
            <a:chExt cx="572477" cy="22668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77" name="직선 연결선 76"/>
          <p:cNvCxnSpPr/>
          <p:nvPr/>
        </p:nvCxnSpPr>
        <p:spPr>
          <a:xfrm>
            <a:off x="2002001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659995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78273" y="7149112"/>
            <a:ext cx="705778" cy="460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수요기업 후보군</a:t>
            </a:r>
            <a:endParaRPr lang="en-US" altLang="ko-KR" sz="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신청 접수 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3187820" y="7362879"/>
            <a:ext cx="181672" cy="71938"/>
            <a:chOff x="2471979" y="4447350"/>
            <a:chExt cx="572477" cy="226688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31" name="직선 연결선 130"/>
          <p:cNvCxnSpPr/>
          <p:nvPr/>
        </p:nvCxnSpPr>
        <p:spPr>
          <a:xfrm>
            <a:off x="2730073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385619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32750" y="7149112"/>
            <a:ext cx="648072" cy="460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수요기업</a:t>
            </a:r>
            <a:r>
              <a:rPr lang="en-US" altLang="ko-KR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공급기업</a:t>
            </a:r>
            <a:r>
              <a:rPr lang="en-US" altLang="ko-KR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‧ </a:t>
            </a:r>
            <a:r>
              <a:rPr lang="ko-KR" altLang="en-US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 </a:t>
            </a:r>
            <a:r>
              <a:rPr lang="ko-KR" altLang="en-US" sz="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매칭</a:t>
            </a:r>
            <a:endParaRPr lang="ko-KR" altLang="en-US" sz="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913444" y="7362879"/>
            <a:ext cx="181672" cy="71938"/>
            <a:chOff x="2471979" y="4447350"/>
            <a:chExt cx="572477" cy="226688"/>
          </a:xfrm>
        </p:grpSpPr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37" name="직선 연결선 136"/>
          <p:cNvCxnSpPr/>
          <p:nvPr/>
        </p:nvCxnSpPr>
        <p:spPr>
          <a:xfrm>
            <a:off x="3455697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118424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65555" y="7149112"/>
            <a:ext cx="648072" cy="460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컨소시엄 후보군 공정진단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4646249" y="7362879"/>
            <a:ext cx="181672" cy="71938"/>
            <a:chOff x="2471979" y="4447350"/>
            <a:chExt cx="572477" cy="226688"/>
          </a:xfrm>
        </p:grpSpPr>
        <p:pic>
          <p:nvPicPr>
            <p:cNvPr id="141" name="그림 14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43" name="직선 연결선 142"/>
          <p:cNvCxnSpPr/>
          <p:nvPr/>
        </p:nvCxnSpPr>
        <p:spPr>
          <a:xfrm>
            <a:off x="4188502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4900682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786388" y="7149112"/>
            <a:ext cx="770922" cy="460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컨소시엄 신청</a:t>
            </a:r>
            <a:endParaRPr lang="en-US" altLang="ko-KR" sz="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접수 및 선정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5428507" y="7362879"/>
            <a:ext cx="181672" cy="71938"/>
            <a:chOff x="2471979" y="4447350"/>
            <a:chExt cx="572477" cy="226688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49" name="직선 연결선 148"/>
          <p:cNvCxnSpPr/>
          <p:nvPr/>
        </p:nvCxnSpPr>
        <p:spPr>
          <a:xfrm>
            <a:off x="4970760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633223" y="7119960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580354" y="7149112"/>
            <a:ext cx="648072" cy="460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컨소시엄 선정평가</a:t>
            </a:r>
          </a:p>
        </p:txBody>
      </p:sp>
      <p:cxnSp>
        <p:nvCxnSpPr>
          <p:cNvPr id="155" name="직선 연결선 154"/>
          <p:cNvCxnSpPr/>
          <p:nvPr/>
        </p:nvCxnSpPr>
        <p:spPr>
          <a:xfrm>
            <a:off x="5703301" y="7321272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20481" y="48944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스마트팩토리</a:t>
            </a:r>
            <a:endParaRPr lang="ko-KR" altLang="en-US" sz="2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30" y="2892676"/>
            <a:ext cx="664320" cy="49478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624316" y="5595663"/>
            <a:ext cx="3744416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2"/>
              </a:rPr>
              <a:t>http://www.gntp.or.kr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–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정보마당 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사업공고 혹은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공지사항 에서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‘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신청서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및 </a:t>
            </a:r>
            <a:r>
              <a:rPr lang="en-US" altLang="ko-KR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양식 다운로드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940809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87940" y="7733560"/>
            <a:ext cx="648072" cy="4508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지원금</a:t>
            </a:r>
            <a:r>
              <a:rPr lang="en-US" altLang="ko-KR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국비</a:t>
            </a:r>
            <a:r>
              <a:rPr lang="en-US" altLang="ko-KR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‧ </a:t>
            </a:r>
            <a:r>
              <a:rPr lang="ko-KR" altLang="en-US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지방비</a:t>
            </a:r>
            <a:r>
              <a:rPr lang="en-US" altLang="ko-KR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지급</a:t>
            </a:r>
            <a:endParaRPr lang="ko-KR" altLang="en-US" sz="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 rot="10800000">
            <a:off x="2468634" y="7947327"/>
            <a:ext cx="181672" cy="71938"/>
            <a:chOff x="2471979" y="4447350"/>
            <a:chExt cx="572477" cy="226688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83" name="직선 연결선 82"/>
          <p:cNvCxnSpPr/>
          <p:nvPr/>
        </p:nvCxnSpPr>
        <p:spPr>
          <a:xfrm>
            <a:off x="2010887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668881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87159" y="7733560"/>
            <a:ext cx="705778" cy="358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11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최종평가</a:t>
            </a:r>
          </a:p>
        </p:txBody>
      </p:sp>
      <p:grpSp>
        <p:nvGrpSpPr>
          <p:cNvPr id="86" name="그룹 85"/>
          <p:cNvGrpSpPr/>
          <p:nvPr/>
        </p:nvGrpSpPr>
        <p:grpSpPr>
          <a:xfrm rot="10800000">
            <a:off x="3196706" y="7947327"/>
            <a:ext cx="181672" cy="71938"/>
            <a:chOff x="2471979" y="4447350"/>
            <a:chExt cx="572477" cy="226688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89" name="직선 연결선 88"/>
          <p:cNvCxnSpPr/>
          <p:nvPr/>
        </p:nvCxnSpPr>
        <p:spPr>
          <a:xfrm>
            <a:off x="2738959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394505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41636" y="7733560"/>
            <a:ext cx="648072" cy="5432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지원 실적 모니터링 및 중간점검</a:t>
            </a:r>
          </a:p>
        </p:txBody>
      </p:sp>
      <p:grpSp>
        <p:nvGrpSpPr>
          <p:cNvPr id="92" name="그룹 91"/>
          <p:cNvGrpSpPr/>
          <p:nvPr/>
        </p:nvGrpSpPr>
        <p:grpSpPr>
          <a:xfrm rot="10800000">
            <a:off x="3922330" y="7947327"/>
            <a:ext cx="181672" cy="71938"/>
            <a:chOff x="2471979" y="4447350"/>
            <a:chExt cx="572477" cy="226688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95" name="직선 연결선 94"/>
          <p:cNvCxnSpPr/>
          <p:nvPr/>
        </p:nvCxnSpPr>
        <p:spPr>
          <a:xfrm>
            <a:off x="3464583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127310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74441" y="7733560"/>
            <a:ext cx="648072" cy="4508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09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공정혁신 및 스마트공장 지원</a:t>
            </a:r>
          </a:p>
        </p:txBody>
      </p:sp>
      <p:grpSp>
        <p:nvGrpSpPr>
          <p:cNvPr id="98" name="그룹 97"/>
          <p:cNvGrpSpPr/>
          <p:nvPr/>
        </p:nvGrpSpPr>
        <p:grpSpPr>
          <a:xfrm rot="10800000">
            <a:off x="4655135" y="7947327"/>
            <a:ext cx="181672" cy="71938"/>
            <a:chOff x="2471979" y="4447350"/>
            <a:chExt cx="572477" cy="226688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01" name="직선 연결선 100"/>
          <p:cNvCxnSpPr/>
          <p:nvPr/>
        </p:nvCxnSpPr>
        <p:spPr>
          <a:xfrm>
            <a:off x="4197388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09568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95274" y="7733560"/>
            <a:ext cx="770922" cy="358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08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협약체결</a:t>
            </a:r>
          </a:p>
        </p:txBody>
      </p:sp>
      <p:grpSp>
        <p:nvGrpSpPr>
          <p:cNvPr id="104" name="그룹 103"/>
          <p:cNvGrpSpPr/>
          <p:nvPr/>
        </p:nvGrpSpPr>
        <p:grpSpPr>
          <a:xfrm rot="10800000">
            <a:off x="5437393" y="7947327"/>
            <a:ext cx="181672" cy="71938"/>
            <a:chOff x="2471979" y="4447350"/>
            <a:chExt cx="572477" cy="226688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cxnSp>
        <p:nvCxnSpPr>
          <p:cNvPr id="107" name="직선 연결선 106"/>
          <p:cNvCxnSpPr/>
          <p:nvPr/>
        </p:nvCxnSpPr>
        <p:spPr>
          <a:xfrm>
            <a:off x="4979646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642109" y="7704408"/>
            <a:ext cx="546504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30" b="1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89240" y="7733560"/>
            <a:ext cx="648072" cy="5432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3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07</a:t>
            </a:r>
          </a:p>
          <a:p>
            <a:pPr algn="ctr"/>
            <a:endParaRPr lang="en-US" altLang="ko-KR" sz="5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컨소시엄 최종지원액 결정 및 사업계획 수정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5712187" y="7905720"/>
            <a:ext cx="432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165304" y="7380312"/>
            <a:ext cx="181672" cy="71938"/>
            <a:chOff x="2471979" y="4447350"/>
            <a:chExt cx="572477" cy="226688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 rot="10800000">
            <a:off x="6165305" y="7956445"/>
            <a:ext cx="181672" cy="71938"/>
            <a:chOff x="2471979" y="4447350"/>
            <a:chExt cx="572477" cy="226688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68" b="244"/>
            <a:stretch/>
          </p:blipFill>
          <p:spPr>
            <a:xfrm>
              <a:off x="2471979" y="4469462"/>
              <a:ext cx="113537" cy="204576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23" t="-10539"/>
            <a:stretch/>
          </p:blipFill>
          <p:spPr>
            <a:xfrm>
              <a:off x="2585516" y="4447350"/>
              <a:ext cx="458940" cy="226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내용 개체 틀 2"/>
          <p:cNvSpPr>
            <a:spLocks noGrp="1"/>
          </p:cNvSpPr>
          <p:nvPr>
            <p:ph idx="1"/>
          </p:nvPr>
        </p:nvSpPr>
        <p:spPr>
          <a:xfrm>
            <a:off x="538379" y="3123798"/>
            <a:ext cx="5794538" cy="2732590"/>
          </a:xfrm>
          <a:prstGeom prst="roundRect">
            <a:avLst>
              <a:gd name="adj" fmla="val 3757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20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8379" y="1179667"/>
            <a:ext cx="1728192" cy="1584176"/>
          </a:xfrm>
          <a:prstGeom prst="roundRect">
            <a:avLst>
              <a:gd name="adj" fmla="val 3128"/>
            </a:avLst>
          </a:prstGeom>
          <a:solidFill>
            <a:srgbClr val="ECECED"/>
          </a:solidFill>
          <a:ln>
            <a:solidFill>
              <a:srgbClr val="EC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54603" y="1179667"/>
            <a:ext cx="3816424" cy="1584176"/>
          </a:xfrm>
          <a:prstGeom prst="roundRect">
            <a:avLst>
              <a:gd name="adj" fmla="val 2415"/>
            </a:avLst>
          </a:prstGeom>
          <a:solidFill>
            <a:srgbClr val="ECECED"/>
          </a:solidFill>
          <a:ln>
            <a:solidFill>
              <a:srgbClr val="EC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 rot="10800000" flipV="1">
            <a:off x="538379" y="1179667"/>
            <a:ext cx="1728192" cy="293585"/>
          </a:xfrm>
          <a:prstGeom prst="round2SameRect">
            <a:avLst/>
          </a:prstGeom>
          <a:solidFill>
            <a:srgbClr val="9E9FA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10800000" flipV="1">
            <a:off x="2554603" y="1179667"/>
            <a:ext cx="3816424" cy="293584"/>
          </a:xfrm>
          <a:prstGeom prst="round2SameRect">
            <a:avLst/>
          </a:prstGeom>
          <a:solidFill>
            <a:srgbClr val="05377B"/>
          </a:solidFill>
          <a:ln>
            <a:solidFill>
              <a:srgbClr val="053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411" y="1194562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Before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755" y="1207051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After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379" y="2509769"/>
            <a:ext cx="1728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수기 관리 </a:t>
            </a:r>
            <a:r>
              <a:rPr lang="en-US" altLang="ko-KR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실시간 데이터 파악 불가</a:t>
            </a:r>
            <a:endParaRPr lang="ko-KR" altLang="en-US" sz="7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0685" y="2510981"/>
            <a:ext cx="92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실시간 데이터 수집</a:t>
            </a:r>
            <a:endParaRPr lang="en-US" altLang="ko-KR" sz="7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2636" y="3409387"/>
            <a:ext cx="794622" cy="733498"/>
          </a:xfrm>
          <a:prstGeom prst="round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14448" y="4590435"/>
            <a:ext cx="2833350" cy="266344"/>
          </a:xfrm>
          <a:prstGeom prst="round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4449" y="4600496"/>
            <a:ext cx="2838478" cy="246221"/>
          </a:xfrm>
          <a:prstGeom prst="rect">
            <a:avLst/>
          </a:prstGeom>
          <a:solidFill>
            <a:srgbClr val="ECEC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생산성이 개선되어 </a:t>
            </a:r>
            <a:r>
              <a:rPr lang="ko-KR" altLang="en-US" sz="1000" b="1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가격</a:t>
            </a:r>
            <a:r>
              <a:rPr lang="en-US" altLang="ko-KR" sz="1000" b="1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sz="1000" b="1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품질 등 경쟁력이 향상</a:t>
            </a:r>
            <a:r>
              <a:rPr lang="ko-KR" altLang="en-US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됩니다</a:t>
            </a:r>
            <a:r>
              <a:rPr lang="en-US" altLang="ko-KR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636" y="423468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  <a:r>
              <a:rPr lang="en-US" altLang="ko-KR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12979" y="532616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D7A8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23%</a:t>
            </a:r>
            <a:endParaRPr lang="ko-KR" altLang="en-US" sz="1600" dirty="0">
              <a:solidFill>
                <a:srgbClr val="5D7A8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71243" y="532616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D7A8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33%</a:t>
            </a:r>
            <a:endParaRPr lang="ko-KR" altLang="en-US" sz="1600" dirty="0">
              <a:solidFill>
                <a:srgbClr val="5D7A8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192" y="53257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D7A8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30%</a:t>
            </a:r>
            <a:endParaRPr lang="ko-KR" altLang="en-US" sz="1600" dirty="0">
              <a:solidFill>
                <a:srgbClr val="5D7A8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51908" y="53257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D7A8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27%</a:t>
            </a:r>
            <a:endParaRPr lang="ko-KR" altLang="en-US" sz="1600" dirty="0">
              <a:solidFill>
                <a:srgbClr val="5D7A8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14" name="Shape 113"/>
          <p:cNvCxnSpPr>
            <a:stCxn id="34" idx="2"/>
            <a:endCxn id="32" idx="1"/>
          </p:cNvCxnSpPr>
          <p:nvPr/>
        </p:nvCxnSpPr>
        <p:spPr>
          <a:xfrm rot="16200000" flipH="1">
            <a:off x="1504834" y="4213992"/>
            <a:ext cx="273477" cy="74575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9289" y="663817"/>
            <a:ext cx="4536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스마트공장 도입성과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E68268B2-3A80-4D47-9246-12AB16672F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r="53315" b="5634"/>
          <a:stretch/>
        </p:blipFill>
        <p:spPr>
          <a:xfrm>
            <a:off x="331611" y="733888"/>
            <a:ext cx="187678" cy="186684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1202020" y="4104334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9289" y="6289371"/>
            <a:ext cx="4536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스마트공장 적용 제조업종</a:t>
            </a: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E68268B2-3A80-4D47-9246-12AB16672F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r="53315" b="5634"/>
          <a:stretch/>
        </p:blipFill>
        <p:spPr>
          <a:xfrm>
            <a:off x="331611" y="6359442"/>
            <a:ext cx="187678" cy="186684"/>
          </a:xfrm>
          <a:prstGeom prst="rect">
            <a:avLst/>
          </a:prstGeom>
        </p:spPr>
      </p:pic>
      <p:grpSp>
        <p:nvGrpSpPr>
          <p:cNvPr id="132" name="그룹 193"/>
          <p:cNvGrpSpPr/>
          <p:nvPr/>
        </p:nvGrpSpPr>
        <p:grpSpPr>
          <a:xfrm>
            <a:off x="1100007" y="3004507"/>
            <a:ext cx="355014" cy="258732"/>
            <a:chOff x="504745" y="1568480"/>
            <a:chExt cx="397214" cy="268803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solidFill>
              <a:srgbClr val="7E580E"/>
            </a:solidFill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6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14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1</a:t>
              </a:r>
              <a:endParaRPr lang="ko-KR" altLang="en-US" sz="14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139" name="그룹 193"/>
          <p:cNvGrpSpPr/>
          <p:nvPr/>
        </p:nvGrpSpPr>
        <p:grpSpPr>
          <a:xfrm>
            <a:off x="3252488" y="3004507"/>
            <a:ext cx="355014" cy="258732"/>
            <a:chOff x="504745" y="1568480"/>
            <a:chExt cx="397214" cy="268803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solidFill>
              <a:srgbClr val="7E580E"/>
            </a:solidFill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1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14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2</a:t>
              </a:r>
              <a:endParaRPr lang="ko-KR" altLang="en-US" sz="14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143" name="그룹 193"/>
          <p:cNvGrpSpPr/>
          <p:nvPr/>
        </p:nvGrpSpPr>
        <p:grpSpPr>
          <a:xfrm>
            <a:off x="5418834" y="3004507"/>
            <a:ext cx="355014" cy="258732"/>
            <a:chOff x="504745" y="1568480"/>
            <a:chExt cx="397214" cy="268803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solidFill>
              <a:srgbClr val="7E580E"/>
            </a:solidFill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5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14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3</a:t>
              </a:r>
              <a:endParaRPr lang="ko-KR" altLang="en-US" sz="14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F61A16-8ADE-4139-BA81-9D05A59E4E86}"/>
              </a:ext>
            </a:extLst>
          </p:cNvPr>
          <p:cNvSpPr/>
          <p:nvPr/>
        </p:nvSpPr>
        <p:spPr>
          <a:xfrm rot="5400000" flipH="1">
            <a:off x="1237988" y="3239086"/>
            <a:ext cx="64968" cy="667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9" name="직선 연결선 148"/>
          <p:cNvCxnSpPr>
            <a:stCxn id="19" idx="0"/>
            <a:endCxn id="125" idx="2"/>
          </p:cNvCxnSpPr>
          <p:nvPr/>
        </p:nvCxnSpPr>
        <p:spPr>
          <a:xfrm flipV="1">
            <a:off x="1269947" y="3304921"/>
            <a:ext cx="525" cy="10446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43" y="3532501"/>
            <a:ext cx="380146" cy="491796"/>
          </a:xfrm>
          <a:prstGeom prst="rect">
            <a:avLst/>
          </a:prstGeom>
        </p:spPr>
      </p:pic>
      <p:sp>
        <p:nvSpPr>
          <p:cNvPr id="159" name="모서리가 둥근 직사각형 158"/>
          <p:cNvSpPr/>
          <p:nvPr/>
        </p:nvSpPr>
        <p:spPr>
          <a:xfrm>
            <a:off x="3032230" y="3409387"/>
            <a:ext cx="794622" cy="733498"/>
          </a:xfrm>
          <a:prstGeom prst="round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EF61A16-8ADE-4139-BA81-9D05A59E4E86}"/>
              </a:ext>
            </a:extLst>
          </p:cNvPr>
          <p:cNvSpPr/>
          <p:nvPr/>
        </p:nvSpPr>
        <p:spPr>
          <a:xfrm rot="5400000" flipH="1">
            <a:off x="3397582" y="3239086"/>
            <a:ext cx="64968" cy="667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1" name="직선 연결선 160"/>
          <p:cNvCxnSpPr>
            <a:stCxn id="159" idx="0"/>
            <a:endCxn id="160" idx="2"/>
          </p:cNvCxnSpPr>
          <p:nvPr/>
        </p:nvCxnSpPr>
        <p:spPr>
          <a:xfrm flipV="1">
            <a:off x="3429541" y="3304921"/>
            <a:ext cx="525" cy="10446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모서리가 둥근 직사각형 162"/>
          <p:cNvSpPr/>
          <p:nvPr/>
        </p:nvSpPr>
        <p:spPr>
          <a:xfrm>
            <a:off x="5193680" y="3409387"/>
            <a:ext cx="794622" cy="733498"/>
          </a:xfrm>
          <a:prstGeom prst="round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EF61A16-8ADE-4139-BA81-9D05A59E4E86}"/>
              </a:ext>
            </a:extLst>
          </p:cNvPr>
          <p:cNvSpPr/>
          <p:nvPr/>
        </p:nvSpPr>
        <p:spPr>
          <a:xfrm rot="5400000" flipH="1">
            <a:off x="5556651" y="3239086"/>
            <a:ext cx="64968" cy="667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65" name="직선 연결선 164"/>
          <p:cNvCxnSpPr>
            <a:stCxn id="163" idx="0"/>
            <a:endCxn id="164" idx="2"/>
          </p:cNvCxnSpPr>
          <p:nvPr/>
        </p:nvCxnSpPr>
        <p:spPr>
          <a:xfrm flipH="1" flipV="1">
            <a:off x="5589135" y="3304921"/>
            <a:ext cx="1856" cy="10446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81" y="3574441"/>
            <a:ext cx="451920" cy="459894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56" y="3538346"/>
            <a:ext cx="430652" cy="52369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2889476" y="423468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생산</a:t>
            </a:r>
          </a:p>
        </p:txBody>
      </p:sp>
      <p:sp>
        <p:nvSpPr>
          <p:cNvPr id="169" name="타원 168"/>
          <p:cNvSpPr/>
          <p:nvPr/>
        </p:nvSpPr>
        <p:spPr>
          <a:xfrm>
            <a:off x="3362860" y="4104334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043942" y="423468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유통</a:t>
            </a:r>
            <a:r>
              <a:rPr lang="en-US" altLang="ko-KR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sz="8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판매</a:t>
            </a:r>
          </a:p>
        </p:txBody>
      </p:sp>
      <p:sp>
        <p:nvSpPr>
          <p:cNvPr id="171" name="타원 170"/>
          <p:cNvSpPr/>
          <p:nvPr/>
        </p:nvSpPr>
        <p:spPr>
          <a:xfrm>
            <a:off x="5517326" y="4104334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75" name="Shape 113"/>
          <p:cNvCxnSpPr>
            <a:stCxn id="170" idx="2"/>
            <a:endCxn id="32" idx="3"/>
          </p:cNvCxnSpPr>
          <p:nvPr/>
        </p:nvCxnSpPr>
        <p:spPr>
          <a:xfrm rot="5400000">
            <a:off x="5079162" y="4218766"/>
            <a:ext cx="273477" cy="73620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32" idx="0"/>
            <a:endCxn id="168" idx="2"/>
          </p:cNvCxnSpPr>
          <p:nvPr/>
        </p:nvCxnSpPr>
        <p:spPr>
          <a:xfrm flipH="1" flipV="1">
            <a:off x="3429536" y="4450130"/>
            <a:ext cx="1587" cy="1403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/>
          <p:cNvGrpSpPr/>
          <p:nvPr/>
        </p:nvGrpSpPr>
        <p:grpSpPr>
          <a:xfrm>
            <a:off x="826411" y="4970162"/>
            <a:ext cx="898779" cy="337397"/>
            <a:chOff x="7336527" y="2966775"/>
            <a:chExt cx="1210869" cy="337397"/>
          </a:xfrm>
        </p:grpSpPr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527" y="2966775"/>
              <a:ext cx="1210869" cy="337397"/>
            </a:xfrm>
            <a:prstGeom prst="rect">
              <a:avLst/>
            </a:prstGeom>
          </p:spPr>
        </p:pic>
        <p:sp>
          <p:nvSpPr>
            <p:cNvPr id="199" name="직사각형 198"/>
            <p:cNvSpPr/>
            <p:nvPr/>
          </p:nvSpPr>
          <p:spPr>
            <a:xfrm>
              <a:off x="7367108" y="3003773"/>
              <a:ext cx="8489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lang="ko-KR" altLang="en-US" sz="1200" kern="0" spc="-70" dirty="0"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  <a:lin ang="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생산성 개선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261913" y="4970723"/>
            <a:ext cx="898779" cy="337397"/>
            <a:chOff x="7336527" y="2966775"/>
            <a:chExt cx="1210869" cy="337397"/>
          </a:xfrm>
        </p:grpSpPr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527" y="2966775"/>
              <a:ext cx="1210869" cy="337397"/>
            </a:xfrm>
            <a:prstGeom prst="rect">
              <a:avLst/>
            </a:prstGeom>
          </p:spPr>
        </p:pic>
        <p:sp>
          <p:nvSpPr>
            <p:cNvPr id="202" name="직사각형 201"/>
            <p:cNvSpPr/>
            <p:nvPr/>
          </p:nvSpPr>
          <p:spPr>
            <a:xfrm>
              <a:off x="7468750" y="3003773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lang="ko-KR" altLang="en-US" sz="1200" kern="0" spc="-70" dirty="0"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  <a:lin ang="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품질 개선</a:t>
              </a: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3697415" y="4965559"/>
            <a:ext cx="902556" cy="336293"/>
            <a:chOff x="4362336" y="2965974"/>
            <a:chExt cx="1215957" cy="336293"/>
          </a:xfrm>
        </p:grpSpPr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336" y="2965974"/>
              <a:ext cx="1215957" cy="336293"/>
            </a:xfrm>
            <a:prstGeom prst="rect">
              <a:avLst/>
            </a:prstGeom>
          </p:spPr>
        </p:pic>
        <p:sp>
          <p:nvSpPr>
            <p:cNvPr id="208" name="직사각형 207"/>
            <p:cNvSpPr/>
            <p:nvPr/>
          </p:nvSpPr>
          <p:spPr>
            <a:xfrm>
              <a:off x="4487848" y="3003773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lang="ko-KR" altLang="en-US" sz="1200" kern="0" spc="-70"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  <a:lin ang="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비용 절감</a:t>
              </a:r>
              <a:endParaRPr lang="ko-KR" altLang="en-US" sz="1200" kern="0" spc="-7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139713" y="4965558"/>
            <a:ext cx="902556" cy="336293"/>
            <a:chOff x="4362336" y="2965974"/>
            <a:chExt cx="1215957" cy="336293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336" y="2965974"/>
              <a:ext cx="1215957" cy="336293"/>
            </a:xfrm>
            <a:prstGeom prst="rect">
              <a:avLst/>
            </a:prstGeom>
          </p:spPr>
        </p:pic>
        <p:sp>
          <p:nvSpPr>
            <p:cNvPr id="211" name="직사각형 210"/>
            <p:cNvSpPr/>
            <p:nvPr/>
          </p:nvSpPr>
          <p:spPr>
            <a:xfrm>
              <a:off x="4487848" y="3003773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lang="ko-KR" altLang="en-US" sz="1200" kern="0" spc="-70" dirty="0">
                  <a:gradFill>
                    <a:gsLst>
                      <a:gs pos="100000">
                        <a:prstClr val="white"/>
                      </a:gs>
                      <a:gs pos="100000">
                        <a:prstClr val="white"/>
                      </a:gs>
                    </a:gsLst>
                    <a:lin ang="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납기 단축</a:t>
              </a:r>
            </a:p>
          </p:txBody>
        </p:sp>
      </p:grpSp>
      <p:pic>
        <p:nvPicPr>
          <p:cNvPr id="220" name="그림 2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612" y="6650669"/>
            <a:ext cx="5868776" cy="1798006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10"/>
          <a:srcRect b="1624"/>
          <a:stretch/>
        </p:blipFill>
        <p:spPr>
          <a:xfrm>
            <a:off x="704100" y="1748728"/>
            <a:ext cx="1396750" cy="626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3" name="그림 2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5" r="10638"/>
          <a:stretch/>
        </p:blipFill>
        <p:spPr>
          <a:xfrm>
            <a:off x="2690329" y="1710252"/>
            <a:ext cx="1162007" cy="666624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65" y="1716059"/>
            <a:ext cx="1318598" cy="659299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92" y="1713917"/>
            <a:ext cx="1004884" cy="661108"/>
          </a:xfrm>
          <a:prstGeom prst="rect">
            <a:avLst/>
          </a:prstGeom>
        </p:spPr>
      </p:pic>
      <p:grpSp>
        <p:nvGrpSpPr>
          <p:cNvPr id="235" name="그룹 193"/>
          <p:cNvGrpSpPr/>
          <p:nvPr/>
        </p:nvGrpSpPr>
        <p:grpSpPr>
          <a:xfrm>
            <a:off x="2739838" y="2540000"/>
            <a:ext cx="183178" cy="133500"/>
            <a:chOff x="504745" y="1568480"/>
            <a:chExt cx="397214" cy="268803"/>
          </a:xfrm>
          <a:solidFill>
            <a:srgbClr val="05377B"/>
          </a:solidFill>
        </p:grpSpPr>
        <p:sp>
          <p:nvSpPr>
            <p:cNvPr id="236" name="모서리가 둥근 직사각형 235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grpFill/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7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noFill/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8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1</a:t>
              </a:r>
              <a:endParaRPr lang="ko-KR" altLang="en-US" sz="8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790578" y="2510981"/>
            <a:ext cx="92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 </a:t>
            </a:r>
            <a:r>
              <a:rPr lang="en-US" altLang="ko-KR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 </a:t>
            </a:r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수집</a:t>
            </a:r>
            <a:endParaRPr lang="en-US" altLang="ko-KR" sz="7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41" name="그룹 193"/>
          <p:cNvGrpSpPr/>
          <p:nvPr/>
        </p:nvGrpSpPr>
        <p:grpSpPr>
          <a:xfrm>
            <a:off x="3669731" y="2540000"/>
            <a:ext cx="183178" cy="133500"/>
            <a:chOff x="504745" y="1568480"/>
            <a:chExt cx="397214" cy="268803"/>
          </a:xfrm>
          <a:solidFill>
            <a:srgbClr val="05377B"/>
          </a:solidFill>
        </p:grpSpPr>
        <p:sp>
          <p:nvSpPr>
            <p:cNvPr id="242" name="모서리가 둥근 직사각형 241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grpFill/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3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noFill/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8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2</a:t>
              </a:r>
              <a:endParaRPr lang="ko-KR" altLang="en-US" sz="8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653054" y="2510981"/>
            <a:ext cx="92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생산현황 모니터링</a:t>
            </a:r>
            <a:endParaRPr lang="en-US" altLang="ko-KR" sz="7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45" name="그룹 193"/>
          <p:cNvGrpSpPr/>
          <p:nvPr/>
        </p:nvGrpSpPr>
        <p:grpSpPr>
          <a:xfrm>
            <a:off x="4532207" y="2540000"/>
            <a:ext cx="183178" cy="133500"/>
            <a:chOff x="504745" y="1568480"/>
            <a:chExt cx="397214" cy="268803"/>
          </a:xfrm>
          <a:solidFill>
            <a:srgbClr val="05377B"/>
          </a:solidFill>
        </p:grpSpPr>
        <p:sp>
          <p:nvSpPr>
            <p:cNvPr id="246" name="모서리가 둥근 직사각형 245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grpFill/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7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noFill/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8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3</a:t>
              </a:r>
              <a:endParaRPr lang="ko-KR" altLang="en-US" sz="8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577322" y="2510981"/>
            <a:ext cx="92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7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관리비용 절감</a:t>
            </a:r>
            <a:endParaRPr lang="en-US" altLang="ko-KR" sz="7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49" name="그룹 193"/>
          <p:cNvGrpSpPr/>
          <p:nvPr/>
        </p:nvGrpSpPr>
        <p:grpSpPr>
          <a:xfrm>
            <a:off x="5456475" y="2540000"/>
            <a:ext cx="183178" cy="133500"/>
            <a:chOff x="504745" y="1568480"/>
            <a:chExt cx="397214" cy="268803"/>
          </a:xfrm>
          <a:solidFill>
            <a:srgbClr val="05377B"/>
          </a:solidFill>
        </p:grpSpPr>
        <p:sp>
          <p:nvSpPr>
            <p:cNvPr id="250" name="모서리가 둥근 직사각형 249"/>
            <p:cNvSpPr/>
            <p:nvPr/>
          </p:nvSpPr>
          <p:spPr>
            <a:xfrm>
              <a:off x="546160" y="1568480"/>
              <a:ext cx="310551" cy="268803"/>
            </a:xfrm>
            <a:prstGeom prst="roundRect">
              <a:avLst/>
            </a:prstGeom>
            <a:grpFill/>
            <a:ln w="9525">
              <a:noFill/>
              <a:tailEnd type="oval" w="sm" len="sm"/>
            </a:ln>
            <a:effectLst>
              <a:innerShdw blurRad="1143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1" name="제목 114"/>
            <p:cNvSpPr txBox="1">
              <a:spLocks/>
            </p:cNvSpPr>
            <p:nvPr/>
          </p:nvSpPr>
          <p:spPr>
            <a:xfrm>
              <a:off x="504745" y="1585042"/>
              <a:ext cx="397214" cy="231791"/>
            </a:xfrm>
            <a:prstGeom prst="rect">
              <a:avLst/>
            </a:prstGeom>
            <a:noFill/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r>
                <a:rPr lang="en-US" altLang="ko-KR" sz="8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itchFamily="34" charset="0"/>
                </a:rPr>
                <a:t>4</a:t>
              </a:r>
              <a:endParaRPr lang="ko-KR" altLang="en-US" sz="8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endParaRPr>
            </a:p>
          </p:txBody>
        </p:sp>
      </p:grp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7BE40F85-3F8F-4DE2-9D39-92BBEBC5F740}"/>
              </a:ext>
            </a:extLst>
          </p:cNvPr>
          <p:cNvCxnSpPr>
            <a:cxnSpLocks/>
          </p:cNvCxnSpPr>
          <p:nvPr/>
        </p:nvCxnSpPr>
        <p:spPr>
          <a:xfrm>
            <a:off x="457163" y="327024"/>
            <a:ext cx="369248" cy="0"/>
          </a:xfrm>
          <a:prstGeom prst="line">
            <a:avLst/>
          </a:prstGeom>
          <a:ln w="19050">
            <a:solidFill>
              <a:srgbClr val="0537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3EF61A16-8ADE-4139-BA81-9D05A59E4E86}"/>
              </a:ext>
            </a:extLst>
          </p:cNvPr>
          <p:cNvSpPr/>
          <p:nvPr/>
        </p:nvSpPr>
        <p:spPr>
          <a:xfrm rot="2595066" flipH="1">
            <a:off x="386555" y="303114"/>
            <a:ext cx="57388" cy="61338"/>
          </a:xfrm>
          <a:prstGeom prst="rect">
            <a:avLst/>
          </a:prstGeom>
          <a:solidFill>
            <a:schemeClr val="bg1"/>
          </a:solidFill>
          <a:ln w="19050">
            <a:solidFill>
              <a:srgbClr val="053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255" name="TextBox 254"/>
          <p:cNvSpPr txBox="1"/>
          <p:nvPr/>
        </p:nvSpPr>
        <p:spPr>
          <a:xfrm>
            <a:off x="803162" y="231314"/>
            <a:ext cx="1728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SMART FACTORY</a:t>
            </a:r>
            <a:endParaRPr lang="ko-KR" altLang="en-US" sz="700" b="1" dirty="0">
              <a:solidFill>
                <a:srgbClr val="05377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401990" y="231314"/>
            <a:ext cx="1728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www.kuls.co.kr</a:t>
            </a:r>
            <a:endParaRPr lang="ko-KR" altLang="en-US" sz="700" b="1" dirty="0">
              <a:solidFill>
                <a:srgbClr val="05377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7BE40F85-3F8F-4DE2-9D39-92BBEBC5F740}"/>
              </a:ext>
            </a:extLst>
          </p:cNvPr>
          <p:cNvCxnSpPr>
            <a:cxnSpLocks/>
          </p:cNvCxnSpPr>
          <p:nvPr/>
        </p:nvCxnSpPr>
        <p:spPr>
          <a:xfrm>
            <a:off x="6104788" y="327024"/>
            <a:ext cx="369248" cy="0"/>
          </a:xfrm>
          <a:prstGeom prst="line">
            <a:avLst/>
          </a:prstGeom>
          <a:ln w="19050">
            <a:solidFill>
              <a:srgbClr val="0537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0" y="9052425"/>
            <a:ext cx="6858000" cy="88684"/>
          </a:xfrm>
          <a:prstGeom prst="rect">
            <a:avLst/>
          </a:prstGeom>
          <a:solidFill>
            <a:srgbClr val="05377B"/>
          </a:solidFill>
          <a:ln>
            <a:solidFill>
              <a:srgbClr val="053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233001" y="1245173"/>
            <a:ext cx="4395526" cy="2143086"/>
            <a:chOff x="1821613" y="917328"/>
            <a:chExt cx="3214774" cy="184492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613" y="917328"/>
              <a:ext cx="3214774" cy="184492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088" y="1052513"/>
              <a:ext cx="2414587" cy="1515394"/>
            </a:xfrm>
            <a:prstGeom prst="rect">
              <a:avLst/>
            </a:prstGeom>
            <a:ln w="19050">
              <a:noFill/>
            </a:ln>
            <a:effectLst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412" y="2159393"/>
            <a:ext cx="1187298" cy="1116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065"/>
          <a:stretch/>
        </p:blipFill>
        <p:spPr>
          <a:xfrm>
            <a:off x="5414023" y="163110"/>
            <a:ext cx="1429756" cy="2591070"/>
          </a:xfrm>
          <a:prstGeom prst="rect">
            <a:avLst/>
          </a:prstGeom>
        </p:spPr>
      </p:pic>
      <p:sp>
        <p:nvSpPr>
          <p:cNvPr id="12" name="양쪽 모서리가 둥근 사각형 11"/>
          <p:cNvSpPr/>
          <p:nvPr/>
        </p:nvSpPr>
        <p:spPr>
          <a:xfrm rot="10800000" flipV="1">
            <a:off x="1465733" y="3696571"/>
            <a:ext cx="3929239" cy="354131"/>
          </a:xfrm>
          <a:prstGeom prst="round2SameRect">
            <a:avLst/>
          </a:prstGeom>
          <a:solidFill>
            <a:srgbClr val="05377B"/>
          </a:solidFill>
          <a:ln>
            <a:solidFill>
              <a:srgbClr val="053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71" y="3761003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제조업 생산관리 혁신으로 </a:t>
            </a:r>
            <a:r>
              <a:rPr lang="ko-KR" altLang="en-US" sz="1200" b="1" u="sng" dirty="0">
                <a:solidFill>
                  <a:srgbClr val="FFCB0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제조원가 및 품질 경쟁력 향상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32656" y="0"/>
            <a:ext cx="6172200" cy="1181480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생산 업무 혁신과 현장 정보의 실시간 관리 솔루션 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3200" b="1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Evolve_MES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068288"/>
            <a:ext cx="6858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/>
          </p:cNvSpPr>
          <p:nvPr/>
        </p:nvSpPr>
        <p:spPr>
          <a:xfrm>
            <a:off x="1628840" y="27472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>
            <a:off x="2348920" y="27472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C9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>
            <a:off x="3069000" y="27472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1F4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0" y="-18091"/>
            <a:ext cx="6858000" cy="159560"/>
          </a:xfrm>
          <a:prstGeom prst="rect">
            <a:avLst/>
          </a:prstGeom>
          <a:solidFill>
            <a:srgbClr val="05377B"/>
          </a:solidFill>
          <a:ln>
            <a:solidFill>
              <a:srgbClr val="053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3789080" y="27472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50" y="241417"/>
            <a:ext cx="766768" cy="457880"/>
          </a:xfrm>
          <a:prstGeom prst="rect">
            <a:avLst/>
          </a:prstGeom>
        </p:spPr>
      </p:pic>
      <p:sp>
        <p:nvSpPr>
          <p:cNvPr id="27" name="타원 26"/>
          <p:cNvSpPr>
            <a:spLocks/>
          </p:cNvSpPr>
          <p:nvPr/>
        </p:nvSpPr>
        <p:spPr>
          <a:xfrm>
            <a:off x="4509160" y="27472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1E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" y="989385"/>
            <a:ext cx="1207262" cy="1164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7" y="2886391"/>
            <a:ext cx="220815" cy="2244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82" y="2905777"/>
            <a:ext cx="209955" cy="209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50" y="2886968"/>
            <a:ext cx="228054" cy="2316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3" y="2888281"/>
            <a:ext cx="209955" cy="228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1" y="2885649"/>
            <a:ext cx="217195" cy="217195"/>
          </a:xfrm>
          <a:prstGeom prst="rect">
            <a:avLst/>
          </a:prstGeom>
        </p:spPr>
      </p:pic>
      <p:sp>
        <p:nvSpPr>
          <p:cNvPr id="5" name="타원 4"/>
          <p:cNvSpPr>
            <a:spLocks/>
          </p:cNvSpPr>
          <p:nvPr/>
        </p:nvSpPr>
        <p:spPr>
          <a:xfrm>
            <a:off x="908760" y="2747771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193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907" y="3130299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C92B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자재관리</a:t>
            </a:r>
            <a:endParaRPr lang="ko-KR" altLang="en-US" sz="1000" b="1" dirty="0">
              <a:solidFill>
                <a:srgbClr val="0C92B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956" y="31290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1F448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고장관리</a:t>
            </a:r>
            <a:endParaRPr lang="ko-KR" altLang="en-US" sz="1000" b="1" dirty="0">
              <a:solidFill>
                <a:srgbClr val="1F4485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147" y="3122501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37609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불량관리</a:t>
            </a:r>
            <a:endParaRPr lang="ko-KR" altLang="en-US" sz="1000" b="1" dirty="0">
              <a:solidFill>
                <a:srgbClr val="37609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8677" y="313793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1E97C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일정관리</a:t>
            </a:r>
            <a:endParaRPr lang="ko-KR" altLang="en-US" sz="1000" b="1" dirty="0">
              <a:solidFill>
                <a:srgbClr val="1E97C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타원 33"/>
          <p:cNvSpPr>
            <a:spLocks/>
          </p:cNvSpPr>
          <p:nvPr/>
        </p:nvSpPr>
        <p:spPr>
          <a:xfrm>
            <a:off x="5229240" y="2749834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3215" y="314219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77A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</a:t>
            </a:r>
            <a:r>
              <a:rPr lang="ko-KR" altLang="en-US" sz="800" b="1" dirty="0">
                <a:solidFill>
                  <a:srgbClr val="0077A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추적관리</a:t>
            </a:r>
            <a:endParaRPr lang="ko-KR" altLang="en-US" sz="1000" b="1" dirty="0">
              <a:solidFill>
                <a:srgbClr val="0077A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674" y="313761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상태관리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477" y="314219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생산관리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3" y="2906427"/>
            <a:ext cx="220815" cy="2171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4" y="2920421"/>
            <a:ext cx="188236" cy="21719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15"/>
          <a:srcRect t="9324" b="86330"/>
          <a:stretch/>
        </p:blipFill>
        <p:spPr>
          <a:xfrm>
            <a:off x="68" y="4071512"/>
            <a:ext cx="6858000" cy="2160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172211"/>
            <a:ext cx="6858000" cy="4970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2934556" y="3186626"/>
            <a:ext cx="10810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b="1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Global </a:t>
            </a:r>
            <a:r>
              <a:rPr lang="ko-KR" altLang="en-US" sz="24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제조기업이 되기 위한 지름길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1539552" y="3661284"/>
            <a:ext cx="1081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3600" b="1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Evolve_MES</a:t>
            </a:r>
            <a:r>
              <a:rPr lang="en-US" altLang="ko-KR" sz="28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구축에서부터 시작됩니다</a:t>
            </a:r>
            <a:r>
              <a:rPr lang="en-US" altLang="ko-KR" sz="24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-1994178" y="4254375"/>
            <a:ext cx="108103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생산현장 실시간 모니터링 및 제품 품질 향상을 위한 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MES System</a:t>
            </a:r>
            <a:endParaRPr lang="ko-KR" altLang="en-US" sz="1100" kern="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2656" y="7596336"/>
            <a:ext cx="669674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buSzPct val="100000"/>
              <a:defRPr/>
            </a:pPr>
            <a:r>
              <a:rPr lang="ko-KR" altLang="en-US" sz="1100" u="sng" kern="0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주식회사 </a:t>
            </a:r>
            <a:r>
              <a:rPr lang="ko-KR" altLang="en-US" sz="1100" u="sng" kern="0" dirty="0" err="1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쿨스</a:t>
            </a:r>
            <a:endParaRPr lang="en-US" altLang="ko-KR" sz="1100" u="sng" kern="0" dirty="0">
              <a:solidFill>
                <a:srgbClr val="05377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defTabSz="1330325" eaLnBrk="0" latinLnBrk="0" hangingPunct="0">
              <a:buSzPct val="100000"/>
              <a:defRPr/>
            </a:pPr>
            <a:r>
              <a:rPr lang="en-US" altLang="ko-KR" sz="1100" kern="0" dirty="0">
                <a:solidFill>
                  <a:srgbClr val="05377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www.kuls.co.kr</a:t>
            </a:r>
          </a:p>
          <a:p>
            <a:pPr defTabSz="1330325" eaLnBrk="0" latinLnBrk="0" hangingPunct="0">
              <a:buSzPct val="100000"/>
              <a:defRPr/>
            </a:pPr>
            <a:endParaRPr lang="ko-KR" altLang="en-US" sz="1100" kern="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defTabSz="1330325" eaLnBrk="0" latinLnBrk="0" hangingPunct="0">
              <a:buSzPct val="100000"/>
              <a:defRPr/>
            </a:pPr>
            <a:r>
              <a:rPr lang="ko-KR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부산시 강서구 </a:t>
            </a:r>
            <a:r>
              <a:rPr lang="ko-KR" altLang="en-US" sz="11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녹산산단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232</a:t>
            </a:r>
            <a:r>
              <a:rPr lang="ko-KR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16(</a:t>
            </a:r>
            <a:r>
              <a:rPr lang="ko-KR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송정동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defTabSz="1330325" eaLnBrk="0" latinLnBrk="0" hangingPunct="0">
              <a:buSzPct val="100000"/>
              <a:defRPr/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TEL)</a:t>
            </a:r>
            <a:r>
              <a: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051-941-2339  </a:t>
            </a: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FAX</a:t>
            </a:r>
            <a:r>
              <a: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051-627-8029  </a:t>
            </a: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Email</a:t>
            </a:r>
            <a:r>
              <a: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shjeong2@kuls.co.kr</a:t>
            </a:r>
            <a:endParaRPr lang="en-US" altLang="ko-KR" sz="1100" kern="0" dirty="0">
              <a:solidFill>
                <a:srgbClr val="05377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546</Words>
  <Application>Microsoft Office PowerPoint</Application>
  <PresentationFormat>화면 슬라이드 쇼(4:3)</PresentationFormat>
  <Paragraphs>146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KoPub돋움체 Bold</vt:lpstr>
      <vt:lpstr>KoPub돋움체 Light</vt:lpstr>
      <vt:lpstr>KoPub돋움체 Medium</vt:lpstr>
      <vt:lpstr>Arial</vt:lpstr>
      <vt:lpstr>Wingdings</vt:lpstr>
      <vt:lpstr>맑은 고딕</vt:lpstr>
      <vt:lpstr>Office 테마</vt:lpstr>
      <vt:lpstr>[스마트공장 확산 사업은 조선기자재 제조업 공장의 ERP, MES 등 스마트 솔루션 구축에 (재)경남테크노파크가 최대 7,000만원을 지원하는 사업입니다.]</vt:lpstr>
      <vt:lpstr>    제조업의 글로벌 경쟁력 강화, 스마트팩토리로 실현합니다.      </vt:lpstr>
      <vt:lpstr>PowerPoint 프레젠테이션</vt:lpstr>
      <vt:lpstr>생산 업무 혁신과 현장 정보의 실시간 관리 솔루션  Evolve_MES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[스마트팩토리 사업은 제조업 공장의 ERP,MES 등 스마트 솔루션 구축에 정부가 최대 5,000만원을 지원하는 민관 합동 사업입니다.]</dc:title>
  <dc:creator>User</dc:creator>
  <cp:lastModifiedBy>Kim JuRan</cp:lastModifiedBy>
  <cp:revision>94</cp:revision>
  <cp:lastPrinted>2018-01-26T02:04:22Z</cp:lastPrinted>
  <dcterms:created xsi:type="dcterms:W3CDTF">2018-01-17T04:33:18Z</dcterms:created>
  <dcterms:modified xsi:type="dcterms:W3CDTF">2021-05-24T06:46:00Z</dcterms:modified>
</cp:coreProperties>
</file>