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62" r:id="rId7"/>
    <p:sldId id="289" r:id="rId8"/>
    <p:sldId id="264" r:id="rId9"/>
    <p:sldId id="295" r:id="rId10"/>
    <p:sldId id="296" r:id="rId11"/>
    <p:sldId id="268" r:id="rId12"/>
    <p:sldId id="297" r:id="rId13"/>
    <p:sldId id="280" r:id="rId14"/>
    <p:sldId id="298" r:id="rId15"/>
    <p:sldId id="299" r:id="rId16"/>
    <p:sldId id="300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 varScale="1">
        <p:scale>
          <a:sx n="48" d="100"/>
          <a:sy n="48" d="100"/>
        </p:scale>
        <p:origin x="67" y="76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89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97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30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691A0-D32B-DD02-D44A-35F35E72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6C359C-A072-DEAB-D6B9-016499B818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237401-B803-DFC4-D8A9-1DAD80266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62D9A-348C-CD85-5266-58F8F0B05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7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3011" y="3550920"/>
            <a:ext cx="7764379" cy="1677202"/>
          </a:xfrm>
        </p:spPr>
        <p:txBody>
          <a:bodyPr/>
          <a:lstStyle/>
          <a:p>
            <a:pPr algn="ctr"/>
            <a:r>
              <a:rPr lang="en-IN" dirty="0"/>
              <a:t>E-bay Website Testing Project</a:t>
            </a:r>
            <a:br>
              <a:rPr lang="en-IN" dirty="0"/>
            </a:br>
            <a:r>
              <a:rPr lang="en-US" sz="2500" dirty="0"/>
              <a:t>Manual + Automation Testing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5150" y="4740041"/>
            <a:ext cx="8839200" cy="1677202"/>
          </a:xfrm>
        </p:spPr>
        <p:txBody>
          <a:bodyPr>
            <a:normAutofit/>
          </a:bodyPr>
          <a:lstStyle/>
          <a:p>
            <a:pPr algn="ctr">
              <a:lnSpc>
                <a:spcPct val="170000"/>
              </a:lnSpc>
            </a:pPr>
            <a:r>
              <a:rPr lang="en-US" sz="2000" kern="1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Under Guidance of  Mrs. Vaishali Sonawane Mam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19/08/2025</a:t>
            </a:r>
            <a:br>
              <a:rPr lang="en-US" sz="1500" dirty="0">
                <a:solidFill>
                  <a:schemeClr val="tx1"/>
                </a:solidFill>
              </a:rPr>
            </a:b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71628EB-7496-D5FF-9381-1E4B9B8AEA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6" t="6784" r="160" b="12983"/>
          <a:stretch>
            <a:fillRect/>
          </a:stretch>
        </p:blipFill>
        <p:spPr>
          <a:xfrm>
            <a:off x="1655094" y="911263"/>
            <a:ext cx="8881812" cy="503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BCDC1-F30D-42EE-0C69-4A5AE69EF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0FFCF96-4398-FCCF-6B06-56979DC5C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002637"/>
              </p:ext>
            </p:extLst>
          </p:nvPr>
        </p:nvGraphicFramePr>
        <p:xfrm>
          <a:off x="296778" y="248531"/>
          <a:ext cx="11598444" cy="62562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65622">
                  <a:extLst>
                    <a:ext uri="{9D8B030D-6E8A-4147-A177-3AD203B41FA5}">
                      <a16:colId xmlns:a16="http://schemas.microsoft.com/office/drawing/2014/main" val="592551597"/>
                    </a:ext>
                  </a:extLst>
                </a:gridCol>
                <a:gridCol w="7932822">
                  <a:extLst>
                    <a:ext uri="{9D8B030D-6E8A-4147-A177-3AD203B41FA5}">
                      <a16:colId xmlns:a16="http://schemas.microsoft.com/office/drawing/2014/main" val="609687682"/>
                    </a:ext>
                  </a:extLst>
                </a:gridCol>
              </a:tblGrid>
              <a:tr h="284702">
                <a:tc>
                  <a:txBody>
                    <a:bodyPr/>
                    <a:lstStyle/>
                    <a:p>
                      <a:r>
                        <a:rPr lang="en-IN" sz="2000" dirty="0"/>
                        <a:t>DEFECT IDENTIFIER : DI_002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12256"/>
                  </a:ext>
                </a:extLst>
              </a:tr>
              <a:tr h="1122124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Defect Summary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Expected Result: when user clicks Shop by category, it should display the  list of all the categories and it should be perfectly scrollable. Actual Result: all categories are displayed, but cannot properly scroll the category list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8873887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 Id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TC_AC_02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7527591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 case name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Validate categories list loads and scroll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45457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 name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Category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889508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Reproducible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– open e-bay website – click on shop by categories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1818792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Severity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Medium(affects usability, but not effecting core function)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2960178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Priority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Medium(should be fixed soon as it effect user experience)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771185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Raised by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Raniya(Tester)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7402188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Assigned To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 developer/Team Lead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231961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Date of assignment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18-08-2025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4428067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Status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336567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Snap shot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4508711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Fixed by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3589512"/>
                  </a:ext>
                </a:extLst>
              </a:tr>
              <a:tr h="328369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Date of fixing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6658477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Approvals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QA Lead / Project manager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7531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75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A5410-7B73-0440-40A5-C108D335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82AEC-5A54-2490-EB7B-D977F6E3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163F6E-40B8-D0E4-848C-1625109380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875"/>
          <a:stretch>
            <a:fillRect/>
          </a:stretch>
        </p:blipFill>
        <p:spPr>
          <a:xfrm>
            <a:off x="1235507" y="1051883"/>
            <a:ext cx="9720985" cy="475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22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A47B8-8033-DDA7-2897-C1CD9230C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59CF-8B13-5821-CAE9-6188D364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01663"/>
            <a:ext cx="8421688" cy="1325563"/>
          </a:xfrm>
        </p:spPr>
        <p:txBody>
          <a:bodyPr/>
          <a:lstStyle/>
          <a:p>
            <a:r>
              <a:rPr lang="en-IN" dirty="0"/>
              <a:t>Challenges</a:t>
            </a:r>
            <a:endParaRPr lang="en-US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A71D8885-2374-9F40-7B5C-1EE86D7399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33B9E-F9A3-786C-E479-1F298EA55BBC}"/>
              </a:ext>
            </a:extLst>
          </p:cNvPr>
          <p:cNvSpPr txBox="1"/>
          <p:nvPr/>
        </p:nvSpPr>
        <p:spPr>
          <a:xfrm>
            <a:off x="3104356" y="1551924"/>
            <a:ext cx="7202488" cy="963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dynamic web elements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during automation.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Language change feature missing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mobile view.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149DE3-4EF5-D31D-7E94-B727B7A3C4B8}"/>
              </a:ext>
            </a:extLst>
          </p:cNvPr>
          <p:cNvSpPr txBox="1">
            <a:spLocks/>
          </p:cNvSpPr>
          <p:nvPr/>
        </p:nvSpPr>
        <p:spPr>
          <a:xfrm>
            <a:off x="1885156" y="3262915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43ECF-B6F8-7867-636C-45DDC2577522}"/>
              </a:ext>
            </a:extLst>
          </p:cNvPr>
          <p:cNvSpPr txBox="1"/>
          <p:nvPr/>
        </p:nvSpPr>
        <p:spPr>
          <a:xfrm>
            <a:off x="2992358" y="4185612"/>
            <a:ext cx="7426484" cy="1890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Understood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end-to-end testing life cycle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Practiced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manual + automation testing together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Gained hands-on experience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Jira for defect tracking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Improved confidence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TestNG with POM &amp; Data Driven Testing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045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391" y="3095504"/>
            <a:ext cx="3963217" cy="666991"/>
          </a:xfrm>
        </p:spPr>
        <p:txBody>
          <a:bodyPr>
            <a:noAutofit/>
          </a:bodyPr>
          <a:lstStyle/>
          <a:p>
            <a:r>
              <a:rPr lang="en-US" sz="5400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29" y="136525"/>
            <a:ext cx="3171825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529" y="1810353"/>
            <a:ext cx="9940951" cy="4138862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eBay is a global e-commerce company known for its online marketplace where individuals and businesses can buy and sell. Founded in 1995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This project focuses on testing the </a:t>
            </a:r>
            <a:r>
              <a:rPr lang="en-US" sz="2000" b="1" dirty="0"/>
              <a:t>E bay Website</a:t>
            </a:r>
            <a:r>
              <a:rPr lang="en-US" sz="2000" dirty="0"/>
              <a:t> to ensure its functionality, usability, and reliability.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Both </a:t>
            </a:r>
            <a:r>
              <a:rPr lang="en-US" sz="2000" b="1" dirty="0"/>
              <a:t>Manual Testing</a:t>
            </a:r>
            <a:r>
              <a:rPr lang="en-US" sz="2000" dirty="0"/>
              <a:t> and </a:t>
            </a:r>
            <a:r>
              <a:rPr lang="en-US" sz="2000" b="1" dirty="0"/>
              <a:t>Automation Testing (Selenium + TestNG)</a:t>
            </a:r>
            <a:r>
              <a:rPr lang="en-US" sz="2000" dirty="0"/>
              <a:t> were performed.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scope included </a:t>
            </a:r>
            <a:r>
              <a:rPr lang="en-US" sz="2000" b="1" dirty="0"/>
              <a:t>login, product search, cart management, categories, profile, and language settings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01663"/>
            <a:ext cx="8421688" cy="1325563"/>
          </a:xfrm>
        </p:spPr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C7A626D5-D4E2-BD4E-01E6-F226576C2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035" y="1889218"/>
            <a:ext cx="8847818" cy="3079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Collected requirements and created module-wise breakdown.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Designed </a:t>
            </a:r>
            <a:r>
              <a:rPr lang="en-US" altLang="en-US" sz="2000" b="1" dirty="0"/>
              <a:t>Test Plan &amp; Test Cases</a:t>
            </a:r>
            <a:r>
              <a:rPr lang="en-US" altLang="en-US" sz="2000" dirty="0"/>
              <a:t>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Executed manual testing and logged defects in </a:t>
            </a:r>
            <a:r>
              <a:rPr lang="en-US" altLang="en-US" sz="2000" b="1" dirty="0"/>
              <a:t>Jira</a:t>
            </a:r>
            <a:r>
              <a:rPr lang="en-US" altLang="en-US" sz="2000" dirty="0"/>
              <a:t>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Automated test cases using </a:t>
            </a:r>
            <a:r>
              <a:rPr lang="en-US" altLang="en-US" sz="2000" b="1" dirty="0"/>
              <a:t>TestNG with POM and Data Driven Testing</a:t>
            </a:r>
            <a:r>
              <a:rPr lang="en-US" altLang="en-US" sz="2000" dirty="0"/>
              <a:t>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Prepared defect reports and test analysis.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361" y="3150025"/>
            <a:ext cx="2275626" cy="55795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APPLICATION 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rPr lang="en-IN" sz="2000" dirty="0"/>
              <a:t>E-commerce web platform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IN" sz="2000" dirty="0"/>
              <a:t>Manual Testing + Automated Testing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TOOLS USED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/>
          <a:p>
            <a:r>
              <a:rPr lang="en-IN" sz="2000" dirty="0"/>
              <a:t>Selenium WebDriver, TestNG, Excel, Jira</a:t>
            </a:r>
            <a:endParaRPr lang="en-U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DELIVERABLES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Test Plan, Test Cases, Automation Scripts, Defect Reports, Test Analysis Report</a:t>
            </a:r>
            <a:r>
              <a:rPr lang="en-US" dirty="0"/>
              <a:t>.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307"/>
            <a:ext cx="5111750" cy="630656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6175"/>
            <a:ext cx="10515600" cy="35656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/>
              <a:t>Module 1: User Login</a:t>
            </a:r>
          </a:p>
          <a:p>
            <a:r>
              <a:rPr lang="en-US" sz="2000" dirty="0"/>
              <a:t>Handles user authentication by verifying valid and invalid login attempts. Provides access to the user profile after successful login.</a:t>
            </a:r>
          </a:p>
          <a:p>
            <a:r>
              <a:rPr lang="en-US" sz="2000" b="1" dirty="0"/>
              <a:t>Module 2: Product Search &amp; Filter</a:t>
            </a:r>
          </a:p>
          <a:p>
            <a:r>
              <a:rPr lang="en-US" sz="2000" dirty="0"/>
              <a:t>Allows users to search products using keywords and apply sorting options such as price (low–high) and relevance.</a:t>
            </a:r>
          </a:p>
          <a:p>
            <a:r>
              <a:rPr lang="en-US" sz="2000" b="1" dirty="0"/>
              <a:t>Module 3: Cart Management</a:t>
            </a:r>
          </a:p>
          <a:p>
            <a:r>
              <a:rPr lang="en-US" sz="2000" dirty="0"/>
              <a:t>Enables users to add items to the cart, update quantities, and remove products before checkout.</a:t>
            </a:r>
          </a:p>
          <a:p>
            <a:endParaRPr lang="en-IN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6642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D8FAB-A88B-9808-F5C4-C97D3E29E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ABFB-4C0C-9689-2B77-A595CC704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30278"/>
            <a:ext cx="10515600" cy="35974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/>
              <a:t>Module 4: Profile Management</a:t>
            </a:r>
          </a:p>
          <a:p>
            <a:r>
              <a:rPr lang="en-US" sz="2000" dirty="0"/>
              <a:t>Allows users to update personal details such as name, address, and other profile information.</a:t>
            </a:r>
          </a:p>
          <a:p>
            <a:r>
              <a:rPr lang="en-US" sz="2000" b="1" dirty="0"/>
              <a:t>Module 5: Shop by All Category</a:t>
            </a:r>
          </a:p>
          <a:p>
            <a:r>
              <a:rPr lang="en-US" sz="2000" dirty="0"/>
              <a:t>Displays a complete list of product categories with smooth scrolling and easy accessibility for users.</a:t>
            </a:r>
          </a:p>
          <a:p>
            <a:r>
              <a:rPr lang="en-US" sz="2000" b="1" dirty="0"/>
              <a:t>Module 6: Shop by Specific Category</a:t>
            </a:r>
          </a:p>
          <a:p>
            <a:r>
              <a:rPr lang="en-US" sz="2000" dirty="0"/>
              <a:t>Enables navigation to a chosen category and ensures that only relevant products under that category are displayed.</a:t>
            </a:r>
          </a:p>
          <a:p>
            <a:endParaRPr lang="en-IN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F68A9-3267-0B73-1378-17A9C19A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5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EF611-1A2F-2B2E-40A8-56CF18A96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2F4D8-F99C-9777-EDA8-3EEF1FFD2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95023"/>
            <a:ext cx="10515600" cy="22679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/>
              <a:t>Module 7: Product Details Page</a:t>
            </a:r>
          </a:p>
          <a:p>
            <a:r>
              <a:rPr lang="en-US" sz="2000" dirty="0"/>
              <a:t>Displays detailed product information including description, price, images, and reviews. Also provides the option to add products to the cart.</a:t>
            </a:r>
          </a:p>
          <a:p>
            <a:r>
              <a:rPr lang="en-US" sz="2000" b="1" dirty="0"/>
              <a:t>Module 8: Language &amp; Country Change</a:t>
            </a:r>
          </a:p>
          <a:p>
            <a:r>
              <a:rPr lang="en-US" sz="2000" dirty="0"/>
              <a:t>Allows users to change language and country preferences from settings. Ensures that the selected preferences persist after logout and across different devices such as mobile.</a:t>
            </a:r>
          </a:p>
          <a:p>
            <a:endParaRPr lang="en-IN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816E8-D883-80A5-B328-4AEDCE8A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4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798" y="1133267"/>
            <a:ext cx="1676401" cy="823912"/>
          </a:xfrm>
        </p:spPr>
        <p:txBody>
          <a:bodyPr/>
          <a:lstStyle/>
          <a:p>
            <a:r>
              <a:rPr lang="en-US" dirty="0"/>
              <a:t>Defects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9647" y="2588795"/>
            <a:ext cx="9412705" cy="16804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/>
              <a:t>While executing the test cases, at certain points some application fields and functionalities did not work as expected. These deviations from the expected results were identified as </a:t>
            </a:r>
            <a:r>
              <a:rPr lang="en-US" sz="2000" b="1" dirty="0"/>
              <a:t>defects</a:t>
            </a:r>
            <a:r>
              <a:rPr lang="en-US" sz="2000" dirty="0"/>
              <a:t>. I have developed </a:t>
            </a:r>
            <a:r>
              <a:rPr lang="en-US" sz="2000" b="1" dirty="0"/>
              <a:t>Defect Reports</a:t>
            </a:r>
            <a:r>
              <a:rPr lang="en-US" sz="2000" dirty="0"/>
              <a:t> to capture the details such as defect ID, summary, test case, severity, priority, screenshots, and status.</a:t>
            </a:r>
            <a:endParaRPr lang="en-US" sz="2000" noProof="1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5E679-3CB5-BB5D-A479-FCB09DC76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4B1688-2A82-60AB-DD1F-B852A3C58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19047"/>
              </p:ext>
            </p:extLst>
          </p:nvPr>
        </p:nvGraphicFramePr>
        <p:xfrm>
          <a:off x="296778" y="243119"/>
          <a:ext cx="11598444" cy="664978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17997">
                  <a:extLst>
                    <a:ext uri="{9D8B030D-6E8A-4147-A177-3AD203B41FA5}">
                      <a16:colId xmlns:a16="http://schemas.microsoft.com/office/drawing/2014/main" val="592551597"/>
                    </a:ext>
                  </a:extLst>
                </a:gridCol>
                <a:gridCol w="7980447">
                  <a:extLst>
                    <a:ext uri="{9D8B030D-6E8A-4147-A177-3AD203B41FA5}">
                      <a16:colId xmlns:a16="http://schemas.microsoft.com/office/drawing/2014/main" val="609687682"/>
                    </a:ext>
                  </a:extLst>
                </a:gridCol>
              </a:tblGrid>
              <a:tr h="362425">
                <a:tc>
                  <a:txBody>
                    <a:bodyPr/>
                    <a:lstStyle/>
                    <a:p>
                      <a:r>
                        <a:rPr lang="en-IN" sz="2000" dirty="0"/>
                        <a:t>DEFECT IDENTIFIER : DI_001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12256"/>
                  </a:ext>
                </a:extLst>
              </a:tr>
              <a:tr h="1122124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Defect Summary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Expected Result : when filtering products based on the price (max $40), it is also showing products with higher price, Actual Result: should only show products with total price(price + shipping) according to filtered condition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8873887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 Id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TC_SR_04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7527591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 case name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filter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45457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 name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Search &amp; Filter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889508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Reproducible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 : open e bay website – select a category(wrist watch) – add price filter(max 40$)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1818792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Severity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Medium(impacts user experience)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2960178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Priority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High(filtering is a key function)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771185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Raised by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Raniya(Tester)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7402188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Assigned To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Team Lead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2231961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Date of assignment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18-08-2025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4428067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Status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Open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336567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Snap shot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4508711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Fixed by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-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3589512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Date of fixing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-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6658477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Approvals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QA Lead / Project manager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7531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78662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174</TotalTime>
  <Words>803</Words>
  <Application>Microsoft Office PowerPoint</Application>
  <PresentationFormat>Widescreen</PresentationFormat>
  <Paragraphs>125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Monoline</vt:lpstr>
      <vt:lpstr>E-bay Website Testing Project Manual + Automation Testing </vt:lpstr>
      <vt:lpstr>INTRODUCTION</vt:lpstr>
      <vt:lpstr>Responsibilities</vt:lpstr>
      <vt:lpstr>OVERVIEW</vt:lpstr>
      <vt:lpstr>MODULES</vt:lpstr>
      <vt:lpstr>PowerPoint Presentation</vt:lpstr>
      <vt:lpstr>PowerPoint Presentation</vt:lpstr>
      <vt:lpstr>Defects</vt:lpstr>
      <vt:lpstr>PowerPoint Presentation</vt:lpstr>
      <vt:lpstr>PowerPoint Presentation</vt:lpstr>
      <vt:lpstr>PowerPoint Presentation</vt:lpstr>
      <vt:lpstr>PowerPoint Presentation</vt:lpstr>
      <vt:lpstr>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Raniya .</dc:creator>
  <cp:lastModifiedBy>Raniya .</cp:lastModifiedBy>
  <cp:revision>7</cp:revision>
  <dcterms:created xsi:type="dcterms:W3CDTF">2025-08-18T19:21:56Z</dcterms:created>
  <dcterms:modified xsi:type="dcterms:W3CDTF">2025-08-19T04:47:28Z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