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9A3F42-5C33-4657-81EF-09107D90BB64}" v="1480" dt="2020-07-28T15:15:11.6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8T14:42:03.1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8T14:47:05.7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8T15:13:41.0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7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3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87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7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71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17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51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2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2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2" r:id="rId6"/>
    <p:sldLayoutId id="2147483778" r:id="rId7"/>
    <p:sldLayoutId id="2147483779" r:id="rId8"/>
    <p:sldLayoutId id="2147483780" r:id="rId9"/>
    <p:sldLayoutId id="2147483781" r:id="rId10"/>
    <p:sldLayoutId id="21474837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51">
            <a:extLst>
              <a:ext uri="{FF2B5EF4-FFF2-40B4-BE49-F238E27FC236}">
                <a16:creationId xmlns:a16="http://schemas.microsoft.com/office/drawing/2014/main" id="{5E0D0E5A-6E97-46A9-AF74-EAEA1E044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9417" y="6756322"/>
            <a:ext cx="5657849" cy="101678"/>
          </a:xfrm>
          <a:custGeom>
            <a:avLst/>
            <a:gdLst>
              <a:gd name="connsiteX0" fmla="*/ 0 w 2374107"/>
              <a:gd name="connsiteY0" fmla="*/ 0 h 45719"/>
              <a:gd name="connsiteX1" fmla="*/ 2374107 w 2374107"/>
              <a:gd name="connsiteY1" fmla="*/ 0 h 45719"/>
              <a:gd name="connsiteX2" fmla="*/ 2374107 w 2374107"/>
              <a:gd name="connsiteY2" fmla="*/ 45719 h 45719"/>
              <a:gd name="connsiteX3" fmla="*/ 0 w 2374107"/>
              <a:gd name="connsiteY3" fmla="*/ 45719 h 45719"/>
              <a:gd name="connsiteX4" fmla="*/ 0 w 2374107"/>
              <a:gd name="connsiteY4" fmla="*/ 0 h 45719"/>
              <a:gd name="connsiteX0" fmla="*/ 0 w 2430067"/>
              <a:gd name="connsiteY0" fmla="*/ 0 h 64769"/>
              <a:gd name="connsiteX1" fmla="*/ 2430067 w 2430067"/>
              <a:gd name="connsiteY1" fmla="*/ 19050 h 64769"/>
              <a:gd name="connsiteX2" fmla="*/ 2430067 w 2430067"/>
              <a:gd name="connsiteY2" fmla="*/ 64769 h 64769"/>
              <a:gd name="connsiteX3" fmla="*/ 55960 w 2430067"/>
              <a:gd name="connsiteY3" fmla="*/ 64769 h 64769"/>
              <a:gd name="connsiteX4" fmla="*/ 0 w 2430067"/>
              <a:gd name="connsiteY4" fmla="*/ 0 h 64769"/>
              <a:gd name="connsiteX0" fmla="*/ 0 w 2431088"/>
              <a:gd name="connsiteY0" fmla="*/ 0 h 94534"/>
              <a:gd name="connsiteX1" fmla="*/ 2431088 w 2431088"/>
              <a:gd name="connsiteY1" fmla="*/ 48815 h 94534"/>
              <a:gd name="connsiteX2" fmla="*/ 2431088 w 2431088"/>
              <a:gd name="connsiteY2" fmla="*/ 94534 h 94534"/>
              <a:gd name="connsiteX3" fmla="*/ 56981 w 2431088"/>
              <a:gd name="connsiteY3" fmla="*/ 94534 h 94534"/>
              <a:gd name="connsiteX4" fmla="*/ 0 w 2431088"/>
              <a:gd name="connsiteY4" fmla="*/ 0 h 94534"/>
              <a:gd name="connsiteX0" fmla="*/ 0 w 2425473"/>
              <a:gd name="connsiteY0" fmla="*/ 0 h 101678"/>
              <a:gd name="connsiteX1" fmla="*/ 2425473 w 2425473"/>
              <a:gd name="connsiteY1" fmla="*/ 55959 h 101678"/>
              <a:gd name="connsiteX2" fmla="*/ 2425473 w 2425473"/>
              <a:gd name="connsiteY2" fmla="*/ 101678 h 101678"/>
              <a:gd name="connsiteX3" fmla="*/ 51366 w 2425473"/>
              <a:gd name="connsiteY3" fmla="*/ 101678 h 101678"/>
              <a:gd name="connsiteX4" fmla="*/ 0 w 2425473"/>
              <a:gd name="connsiteY4" fmla="*/ 0 h 101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473" h="101678">
                <a:moveTo>
                  <a:pt x="0" y="0"/>
                </a:moveTo>
                <a:lnTo>
                  <a:pt x="2425473" y="55959"/>
                </a:lnTo>
                <a:lnTo>
                  <a:pt x="2425473" y="101678"/>
                </a:lnTo>
                <a:lnTo>
                  <a:pt x="51366" y="1016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52">
            <a:extLst>
              <a:ext uri="{FF2B5EF4-FFF2-40B4-BE49-F238E27FC236}">
                <a16:creationId xmlns:a16="http://schemas.microsoft.com/office/drawing/2014/main" id="{E197A7FD-CD8D-4609-AE35-64C89063E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8697" y="6809135"/>
            <a:ext cx="160496" cy="48864"/>
          </a:xfrm>
          <a:custGeom>
            <a:avLst/>
            <a:gdLst>
              <a:gd name="connsiteX0" fmla="*/ 0 w 91440"/>
              <a:gd name="connsiteY0" fmla="*/ 0 h 27432"/>
              <a:gd name="connsiteX1" fmla="*/ 91440 w 91440"/>
              <a:gd name="connsiteY1" fmla="*/ 0 h 27432"/>
              <a:gd name="connsiteX2" fmla="*/ 91440 w 91440"/>
              <a:gd name="connsiteY2" fmla="*/ 27432 h 27432"/>
              <a:gd name="connsiteX3" fmla="*/ 0 w 91440"/>
              <a:gd name="connsiteY3" fmla="*/ 27432 h 27432"/>
              <a:gd name="connsiteX4" fmla="*/ 0 w 91440"/>
              <a:gd name="connsiteY4" fmla="*/ 0 h 27432"/>
              <a:gd name="connsiteX0" fmla="*/ 0 w 128350"/>
              <a:gd name="connsiteY0" fmla="*/ 0 h 36957"/>
              <a:gd name="connsiteX1" fmla="*/ 128350 w 128350"/>
              <a:gd name="connsiteY1" fmla="*/ 9525 h 36957"/>
              <a:gd name="connsiteX2" fmla="*/ 128350 w 128350"/>
              <a:gd name="connsiteY2" fmla="*/ 36957 h 36957"/>
              <a:gd name="connsiteX3" fmla="*/ 36910 w 128350"/>
              <a:gd name="connsiteY3" fmla="*/ 36957 h 36957"/>
              <a:gd name="connsiteX4" fmla="*/ 0 w 128350"/>
              <a:gd name="connsiteY4" fmla="*/ 0 h 36957"/>
              <a:gd name="connsiteX0" fmla="*/ 0 w 128350"/>
              <a:gd name="connsiteY0" fmla="*/ 0 h 36957"/>
              <a:gd name="connsiteX1" fmla="*/ 83106 w 128350"/>
              <a:gd name="connsiteY1" fmla="*/ 11906 h 36957"/>
              <a:gd name="connsiteX2" fmla="*/ 128350 w 128350"/>
              <a:gd name="connsiteY2" fmla="*/ 36957 h 36957"/>
              <a:gd name="connsiteX3" fmla="*/ 36910 w 128350"/>
              <a:gd name="connsiteY3" fmla="*/ 36957 h 36957"/>
              <a:gd name="connsiteX4" fmla="*/ 0 w 128350"/>
              <a:gd name="connsiteY4" fmla="*/ 0 h 36957"/>
              <a:gd name="connsiteX0" fmla="*/ 0 w 162878"/>
              <a:gd name="connsiteY0" fmla="*/ 0 h 44101"/>
              <a:gd name="connsiteX1" fmla="*/ 117634 w 162878"/>
              <a:gd name="connsiteY1" fmla="*/ 19050 h 44101"/>
              <a:gd name="connsiteX2" fmla="*/ 162878 w 162878"/>
              <a:gd name="connsiteY2" fmla="*/ 44101 h 44101"/>
              <a:gd name="connsiteX3" fmla="*/ 71438 w 162878"/>
              <a:gd name="connsiteY3" fmla="*/ 44101 h 44101"/>
              <a:gd name="connsiteX4" fmla="*/ 0 w 162878"/>
              <a:gd name="connsiteY4" fmla="*/ 0 h 44101"/>
              <a:gd name="connsiteX0" fmla="*/ 0 w 160496"/>
              <a:gd name="connsiteY0" fmla="*/ 0 h 48864"/>
              <a:gd name="connsiteX1" fmla="*/ 115252 w 160496"/>
              <a:gd name="connsiteY1" fmla="*/ 23813 h 48864"/>
              <a:gd name="connsiteX2" fmla="*/ 160496 w 160496"/>
              <a:gd name="connsiteY2" fmla="*/ 48864 h 48864"/>
              <a:gd name="connsiteX3" fmla="*/ 69056 w 160496"/>
              <a:gd name="connsiteY3" fmla="*/ 48864 h 48864"/>
              <a:gd name="connsiteX4" fmla="*/ 0 w 160496"/>
              <a:gd name="connsiteY4" fmla="*/ 0 h 48864"/>
              <a:gd name="connsiteX0" fmla="*/ 0 w 160496"/>
              <a:gd name="connsiteY0" fmla="*/ 0 h 48864"/>
              <a:gd name="connsiteX1" fmla="*/ 115252 w 160496"/>
              <a:gd name="connsiteY1" fmla="*/ 23813 h 48864"/>
              <a:gd name="connsiteX2" fmla="*/ 160496 w 160496"/>
              <a:gd name="connsiteY2" fmla="*/ 48864 h 48864"/>
              <a:gd name="connsiteX3" fmla="*/ 61912 w 160496"/>
              <a:gd name="connsiteY3" fmla="*/ 48864 h 48864"/>
              <a:gd name="connsiteX4" fmla="*/ 0 w 160496"/>
              <a:gd name="connsiteY4" fmla="*/ 0 h 4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496" h="48864">
                <a:moveTo>
                  <a:pt x="0" y="0"/>
                </a:moveTo>
                <a:lnTo>
                  <a:pt x="115252" y="23813"/>
                </a:lnTo>
                <a:lnTo>
                  <a:pt x="160496" y="48864"/>
                </a:lnTo>
                <a:lnTo>
                  <a:pt x="61912" y="4886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8716" y="595876"/>
            <a:ext cx="7247096" cy="3258408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rgbClr val="FFFFFF"/>
                </a:solidFill>
              </a:rPr>
              <a:t>Comparing Neighborhood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</a:rPr>
              <a:t>                                                By RANJEETH P P</a:t>
            </a:r>
          </a:p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</a:rPr>
              <a:t>                                  28/07/2020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C0B64B74-19BE-47D9-8BB8-7081BF0E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C555F-3E94-42F8-AFEF-BBD1F511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3800" b="1">
                <a:latin typeface="Times New Roman"/>
                <a:cs typeface="Times New Roman"/>
              </a:rPr>
              <a:t>DATA COLLECTED FROM WIKIPEDIA</a:t>
            </a:r>
            <a:endParaRPr lang="en-US" sz="38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>
          <p:pic>
            <p:nvPicPr>
              <p:cNvPr id="19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0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D7BB02-72EA-4042-BD62-1EDB3EFAE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2000" dirty="0"/>
              <a:t>The above Data Frame is collected from Wikipedia. It consist of Neighborhood name, Borough name and also neighborhood's latitude and longitude.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47E8D7-C65E-4BE0-85D0-AD4EA5C45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1268869"/>
            <a:ext cx="6894576" cy="2637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9C1152-7D4A-425C-811D-598B723179BB}"/>
              </a:ext>
            </a:extLst>
          </p:cNvPr>
          <p:cNvSpPr txBox="1"/>
          <p:nvPr/>
        </p:nvSpPr>
        <p:spPr>
          <a:xfrm>
            <a:off x="4654296" y="3642859"/>
            <a:ext cx="6894576" cy="26377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2942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4247B-799B-4713-BE25-4B3AEDC1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6000"/>
              <a:t>Cleaned Data Frame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0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E92F7E-9259-494B-A27C-0B7DD8BE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2000" dirty="0"/>
              <a:t>In this Data Frame it consist of neighborhood which is located in south Mumbai only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108753-8D51-4C9D-8AF4-F95AC7CFF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858704"/>
            <a:ext cx="6894576" cy="3458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59DC6B-8F66-4473-A5E4-4863F81F1720}"/>
              </a:ext>
            </a:extLst>
          </p:cNvPr>
          <p:cNvSpPr txBox="1"/>
          <p:nvPr/>
        </p:nvSpPr>
        <p:spPr>
          <a:xfrm>
            <a:off x="4654296" y="3970990"/>
            <a:ext cx="6894576" cy="34580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9579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AF16-1F7D-4EF1-A6F1-0BF013EE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Mumbai And Bangalore</a:t>
            </a:r>
          </a:p>
        </p:txBody>
      </p:sp>
      <p:pic>
        <p:nvPicPr>
          <p:cNvPr id="5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5F125936-F0B5-42B9-AB2B-02DDA2C456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9083" y="1929384"/>
            <a:ext cx="4804890" cy="3676866"/>
          </a:xfrm>
        </p:spPr>
      </p:pic>
      <p:pic>
        <p:nvPicPr>
          <p:cNvPr id="6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B5652ED-E77A-4442-B1C6-A3CD24D448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24978"/>
            <a:ext cx="5181600" cy="368567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EC992C-2F0C-44D0-A6B4-BCDE69E21755}"/>
              </a:ext>
            </a:extLst>
          </p:cNvPr>
          <p:cNvSpPr txBox="1"/>
          <p:nvPr/>
        </p:nvSpPr>
        <p:spPr>
          <a:xfrm rot="-10800000" flipV="1">
            <a:off x="2078967" y="5857609"/>
            <a:ext cx="3160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Neighborhood of Mumbai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41E56-0A19-4DF5-95FC-8F6B56A6068B}"/>
              </a:ext>
            </a:extLst>
          </p:cNvPr>
          <p:cNvSpPr txBox="1"/>
          <p:nvPr/>
        </p:nvSpPr>
        <p:spPr>
          <a:xfrm rot="-10800000" flipV="1">
            <a:off x="7771502" y="5862022"/>
            <a:ext cx="32320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Electronic city of Bangalore</a:t>
            </a:r>
          </a:p>
        </p:txBody>
      </p:sp>
    </p:spTree>
    <p:extLst>
      <p:ext uri="{BB962C8B-B14F-4D97-AF65-F5344CB8AC3E}">
        <p14:creationId xmlns:p14="http://schemas.microsoft.com/office/powerpoint/2010/main" val="226095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2CEE-3E3F-4752-8DA3-4ACF2544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The Neighborhood</a:t>
            </a:r>
          </a:p>
        </p:txBody>
      </p:sp>
      <p:pic>
        <p:nvPicPr>
          <p:cNvPr id="5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BFFC634E-CC7C-4502-8A01-2F2D8AFFF1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29881"/>
            <a:ext cx="5325373" cy="3057646"/>
          </a:xfrm>
        </p:spPr>
      </p:pic>
      <p:pic>
        <p:nvPicPr>
          <p:cNvPr id="6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BF2045C-072E-4302-8F70-F48832F50B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0350" y="1930829"/>
            <a:ext cx="5023450" cy="30557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0ADC47-A373-455C-8BD2-2B608B70193C}"/>
              </a:ext>
            </a:extLst>
          </p:cNvPr>
          <p:cNvSpPr txBox="1"/>
          <p:nvPr/>
        </p:nvSpPr>
        <p:spPr>
          <a:xfrm rot="-10800000" flipV="1">
            <a:off x="1316967" y="5970752"/>
            <a:ext cx="91411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This shows that Electronic city of  Bangalore is similar to some neighborhood of Mumbai which are colored in somewhat light green color</a:t>
            </a:r>
          </a:p>
        </p:txBody>
      </p:sp>
    </p:spTree>
    <p:extLst>
      <p:ext uri="{BB962C8B-B14F-4D97-AF65-F5344CB8AC3E}">
        <p14:creationId xmlns:p14="http://schemas.microsoft.com/office/powerpoint/2010/main" val="243846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2E7F9-FCFD-4688-9140-F2FBA8DF5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634319" cy="5554394"/>
          </a:xfrm>
        </p:spPr>
        <p:txBody>
          <a:bodyPr anchor="ctr">
            <a:normAutofit/>
          </a:bodyPr>
          <a:lstStyle/>
          <a:p>
            <a:r>
              <a:rPr lang="en-US" sz="4200" dirty="0"/>
              <a:t>Neighborhood similar to Electronic city</a:t>
            </a:r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803107A-4E17-4CFA-8CFB-7C7C4A81A6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38686"/>
              </p:ext>
            </p:extLst>
          </p:nvPr>
        </p:nvGraphicFramePr>
        <p:xfrm>
          <a:off x="7044905" y="805132"/>
          <a:ext cx="2238015" cy="55361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38015">
                  <a:extLst>
                    <a:ext uri="{9D8B030D-6E8A-4147-A177-3AD203B41FA5}">
                      <a16:colId xmlns:a16="http://schemas.microsoft.com/office/drawing/2014/main" val="2710187594"/>
                    </a:ext>
                  </a:extLst>
                </a:gridCol>
              </a:tblGrid>
              <a:tr h="395439"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 marL="79088" marR="79088" marT="39544" marB="39544"/>
                </a:tc>
                <a:extLst>
                  <a:ext uri="{0D108BD9-81ED-4DB2-BD59-A6C34878D82A}">
                    <a16:rowId xmlns:a16="http://schemas.microsoft.com/office/drawing/2014/main" val="798575193"/>
                  </a:ext>
                </a:extLst>
              </a:tr>
              <a:tr h="395439">
                <a:tc>
                  <a:txBody>
                    <a:bodyPr/>
                    <a:lstStyle/>
                    <a:p>
                      <a:r>
                        <a:rPr lang="en-US" sz="1600" dirty="0"/>
                        <a:t>AGRIPADA</a:t>
                      </a:r>
                    </a:p>
                  </a:txBody>
                  <a:tcPr marL="79088" marR="79088" marT="39544" marB="39544"/>
                </a:tc>
                <a:extLst>
                  <a:ext uri="{0D108BD9-81ED-4DB2-BD59-A6C34878D82A}">
                    <a16:rowId xmlns:a16="http://schemas.microsoft.com/office/drawing/2014/main" val="1745856497"/>
                  </a:ext>
                </a:extLst>
              </a:tr>
              <a:tr h="395439">
                <a:tc>
                  <a:txBody>
                    <a:bodyPr/>
                    <a:lstStyle/>
                    <a:p>
                      <a:r>
                        <a:rPr lang="en-US" sz="1600" dirty="0"/>
                        <a:t>NARIMAN POINT</a:t>
                      </a:r>
                    </a:p>
                  </a:txBody>
                  <a:tcPr marL="79088" marR="79088" marT="39544" marB="39544"/>
                </a:tc>
                <a:extLst>
                  <a:ext uri="{0D108BD9-81ED-4DB2-BD59-A6C34878D82A}">
                    <a16:rowId xmlns:a16="http://schemas.microsoft.com/office/drawing/2014/main" val="821716698"/>
                  </a:ext>
                </a:extLst>
              </a:tr>
              <a:tr h="395439">
                <a:tc>
                  <a:txBody>
                    <a:bodyPr/>
                    <a:lstStyle/>
                    <a:p>
                      <a:r>
                        <a:rPr lang="en-US" sz="1600" dirty="0"/>
                        <a:t>MARINE DRIVE</a:t>
                      </a:r>
                    </a:p>
                  </a:txBody>
                  <a:tcPr marL="79088" marR="79088" marT="39544" marB="39544"/>
                </a:tc>
                <a:extLst>
                  <a:ext uri="{0D108BD9-81ED-4DB2-BD59-A6C34878D82A}">
                    <a16:rowId xmlns:a16="http://schemas.microsoft.com/office/drawing/2014/main" val="2648331354"/>
                  </a:ext>
                </a:extLst>
              </a:tr>
              <a:tr h="395439">
                <a:tc>
                  <a:txBody>
                    <a:bodyPr/>
                    <a:lstStyle/>
                    <a:p>
                      <a:r>
                        <a:rPr lang="en-US" sz="1600" dirty="0"/>
                        <a:t>KEMPS CORNER</a:t>
                      </a:r>
                    </a:p>
                  </a:txBody>
                  <a:tcPr marL="79088" marR="79088" marT="39544" marB="39544"/>
                </a:tc>
                <a:extLst>
                  <a:ext uri="{0D108BD9-81ED-4DB2-BD59-A6C34878D82A}">
                    <a16:rowId xmlns:a16="http://schemas.microsoft.com/office/drawing/2014/main" val="759458054"/>
                  </a:ext>
                </a:extLst>
              </a:tr>
              <a:tr h="395439">
                <a:tc>
                  <a:txBody>
                    <a:bodyPr/>
                    <a:lstStyle/>
                    <a:p>
                      <a:r>
                        <a:rPr lang="en-US" sz="1600" dirty="0"/>
                        <a:t>CUMBALA HILL</a:t>
                      </a:r>
                    </a:p>
                  </a:txBody>
                  <a:tcPr marL="79088" marR="79088" marT="39544" marB="39544"/>
                </a:tc>
                <a:extLst>
                  <a:ext uri="{0D108BD9-81ED-4DB2-BD59-A6C34878D82A}">
                    <a16:rowId xmlns:a16="http://schemas.microsoft.com/office/drawing/2014/main" val="3025709697"/>
                  </a:ext>
                </a:extLst>
              </a:tr>
              <a:tr h="395439">
                <a:tc>
                  <a:txBody>
                    <a:bodyPr/>
                    <a:lstStyle/>
                    <a:p>
                      <a:r>
                        <a:rPr lang="en-US" sz="1600" dirty="0"/>
                        <a:t>BREACH CANDY</a:t>
                      </a:r>
                    </a:p>
                  </a:txBody>
                  <a:tcPr marL="79088" marR="79088" marT="39544" marB="39544"/>
                </a:tc>
                <a:extLst>
                  <a:ext uri="{0D108BD9-81ED-4DB2-BD59-A6C34878D82A}">
                    <a16:rowId xmlns:a16="http://schemas.microsoft.com/office/drawing/2014/main" val="2386421473"/>
                  </a:ext>
                </a:extLst>
              </a:tr>
              <a:tr h="395439">
                <a:tc>
                  <a:txBody>
                    <a:bodyPr/>
                    <a:lstStyle/>
                    <a:p>
                      <a:r>
                        <a:rPr lang="en-US" sz="1600" dirty="0"/>
                        <a:t>ALTAMOUNT ROAD</a:t>
                      </a:r>
                    </a:p>
                  </a:txBody>
                  <a:tcPr marL="79088" marR="79088" marT="39544" marB="39544"/>
                </a:tc>
                <a:extLst>
                  <a:ext uri="{0D108BD9-81ED-4DB2-BD59-A6C34878D82A}">
                    <a16:rowId xmlns:a16="http://schemas.microsoft.com/office/drawing/2014/main" val="1726684890"/>
                  </a:ext>
                </a:extLst>
              </a:tr>
              <a:tr h="395439">
                <a:tc>
                  <a:txBody>
                    <a:bodyPr/>
                    <a:lstStyle/>
                    <a:p>
                      <a:r>
                        <a:rPr lang="en-US" sz="1600" dirty="0"/>
                        <a:t>MUMBAI CENTRAL</a:t>
                      </a:r>
                    </a:p>
                  </a:txBody>
                  <a:tcPr marL="79088" marR="79088" marT="39544" marB="39544"/>
                </a:tc>
                <a:extLst>
                  <a:ext uri="{0D108BD9-81ED-4DB2-BD59-A6C34878D82A}">
                    <a16:rowId xmlns:a16="http://schemas.microsoft.com/office/drawing/2014/main" val="3142162904"/>
                  </a:ext>
                </a:extLst>
              </a:tr>
              <a:tr h="395439">
                <a:tc>
                  <a:txBody>
                    <a:bodyPr/>
                    <a:lstStyle/>
                    <a:p>
                      <a:r>
                        <a:rPr lang="en-US" sz="1600" dirty="0"/>
                        <a:t>COTTON GREEN</a:t>
                      </a:r>
                    </a:p>
                  </a:txBody>
                  <a:tcPr marL="79088" marR="79088" marT="39544" marB="39544"/>
                </a:tc>
                <a:extLst>
                  <a:ext uri="{0D108BD9-81ED-4DB2-BD59-A6C34878D82A}">
                    <a16:rowId xmlns:a16="http://schemas.microsoft.com/office/drawing/2014/main" val="1802092670"/>
                  </a:ext>
                </a:extLst>
              </a:tr>
              <a:tr h="395439">
                <a:tc>
                  <a:txBody>
                    <a:bodyPr/>
                    <a:lstStyle/>
                    <a:p>
                      <a:r>
                        <a:rPr lang="en-US" sz="1600" dirty="0"/>
                        <a:t>LOWER PAREL</a:t>
                      </a:r>
                    </a:p>
                  </a:txBody>
                  <a:tcPr marL="79088" marR="79088" marT="39544" marB="39544"/>
                </a:tc>
                <a:extLst>
                  <a:ext uri="{0D108BD9-81ED-4DB2-BD59-A6C34878D82A}">
                    <a16:rowId xmlns:a16="http://schemas.microsoft.com/office/drawing/2014/main" val="3770878847"/>
                  </a:ext>
                </a:extLst>
              </a:tr>
              <a:tr h="395439">
                <a:tc>
                  <a:txBody>
                    <a:bodyPr/>
                    <a:lstStyle/>
                    <a:p>
                      <a:r>
                        <a:rPr lang="en-US" sz="1600" dirty="0"/>
                        <a:t>WORLI</a:t>
                      </a:r>
                    </a:p>
                  </a:txBody>
                  <a:tcPr marL="79088" marR="79088" marT="39544" marB="39544"/>
                </a:tc>
                <a:extLst>
                  <a:ext uri="{0D108BD9-81ED-4DB2-BD59-A6C34878D82A}">
                    <a16:rowId xmlns:a16="http://schemas.microsoft.com/office/drawing/2014/main" val="2439347930"/>
                  </a:ext>
                </a:extLst>
              </a:tr>
              <a:tr h="395439">
                <a:tc>
                  <a:txBody>
                    <a:bodyPr/>
                    <a:lstStyle/>
                    <a:p>
                      <a:r>
                        <a:rPr lang="en-US" sz="1600" dirty="0"/>
                        <a:t>CARMICHEAL ROAD</a:t>
                      </a:r>
                    </a:p>
                  </a:txBody>
                  <a:tcPr marL="79088" marR="79088" marT="39544" marB="39544"/>
                </a:tc>
                <a:extLst>
                  <a:ext uri="{0D108BD9-81ED-4DB2-BD59-A6C34878D82A}">
                    <a16:rowId xmlns:a16="http://schemas.microsoft.com/office/drawing/2014/main" val="4105841255"/>
                  </a:ext>
                </a:extLst>
              </a:tr>
              <a:tr h="395439">
                <a:tc>
                  <a:txBody>
                    <a:bodyPr/>
                    <a:lstStyle/>
                    <a:p>
                      <a:r>
                        <a:rPr lang="en-US" sz="1600" dirty="0"/>
                        <a:t>CHURCHGATE</a:t>
                      </a:r>
                    </a:p>
                  </a:txBody>
                  <a:tcPr marL="79088" marR="79088" marT="39544" marB="39544"/>
                </a:tc>
                <a:extLst>
                  <a:ext uri="{0D108BD9-81ED-4DB2-BD59-A6C34878D82A}">
                    <a16:rowId xmlns:a16="http://schemas.microsoft.com/office/drawing/2014/main" val="409583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67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1016A-D908-4137-8F52-C9EC20CD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AVERAGE 1BHK FLAT PRICE/SQ.FEET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2891D8"/>
          </a:solidFill>
          <a:ln w="38100" cap="rnd">
            <a:solidFill>
              <a:srgbClr val="2891D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3F6BA7-7B96-4B86-B081-2D359EE51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8687" y="640080"/>
            <a:ext cx="7025833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6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574F-F5F1-4C03-9950-6AD9824F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750535" cy="5583148"/>
          </a:xfrm>
        </p:spPr>
        <p:txBody>
          <a:bodyPr anchor="ctr">
            <a:normAutofit/>
          </a:bodyPr>
          <a:lstStyle/>
          <a:p>
            <a:r>
              <a:rPr lang="en-US" sz="3800"/>
              <a:t>AVERAGE EXPENDITURE COST IN MUMBAI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>
          <p:pic>
            <p:nvPicPr>
              <p:cNvPr id="7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0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FBA010"/>
          </a:solidFill>
          <a:ln w="34925">
            <a:solidFill>
              <a:srgbClr val="FBA01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A493CAAD-E931-4B5F-99AD-42972E1D8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013" y="866721"/>
            <a:ext cx="7613443" cy="378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7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6AEF-49EB-496E-9532-D2FF8DB1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Include In Neighborhood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49799-C463-4581-8B68-49E1C8D59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GYM</a:t>
            </a:r>
          </a:p>
        </p:txBody>
      </p:sp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D58EDE-C551-4147-B071-633993C2DE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6985" y="3295504"/>
            <a:ext cx="5380186" cy="164854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725A1-BEB8-4EC6-8DFD-06342EF33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VEG-RESTAURANT</a:t>
            </a:r>
          </a:p>
        </p:txBody>
      </p:sp>
      <p:pic>
        <p:nvPicPr>
          <p:cNvPr id="8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C39E59-2D35-430E-B3B1-BD4305223F8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44254"/>
            <a:ext cx="5183188" cy="3298663"/>
          </a:xfrm>
        </p:spPr>
      </p:pic>
    </p:spTree>
    <p:extLst>
      <p:ext uri="{BB962C8B-B14F-4D97-AF65-F5344CB8AC3E}">
        <p14:creationId xmlns:p14="http://schemas.microsoft.com/office/powerpoint/2010/main" val="383844422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SketchyVTI</vt:lpstr>
      <vt:lpstr>Comparing Neighborhood</vt:lpstr>
      <vt:lpstr>DATA COLLECTED FROM WIKIPEDIA</vt:lpstr>
      <vt:lpstr>Cleaned Data Frame</vt:lpstr>
      <vt:lpstr>Map of Mumbai And Bangalore</vt:lpstr>
      <vt:lpstr>Clustering The Neighborhood</vt:lpstr>
      <vt:lpstr>Neighborhood similar to Electronic city</vt:lpstr>
      <vt:lpstr>AVERAGE 1BHK FLAT PRICE/SQ.FEET</vt:lpstr>
      <vt:lpstr>AVERAGE EXPENDITURE COST IN MUMBAI</vt:lpstr>
      <vt:lpstr>Must Include In Neighborhood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325</cp:revision>
  <dcterms:created xsi:type="dcterms:W3CDTF">2020-07-28T14:32:49Z</dcterms:created>
  <dcterms:modified xsi:type="dcterms:W3CDTF">2020-07-28T15:15:42Z</dcterms:modified>
</cp:coreProperties>
</file>