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84" r:id="rId5"/>
    <p:sldId id="286" r:id="rId6"/>
    <p:sldId id="287" r:id="rId7"/>
    <p:sldId id="297" r:id="rId8"/>
    <p:sldId id="261" r:id="rId9"/>
    <p:sldId id="262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BE8"/>
    <a:srgbClr val="282828"/>
    <a:srgbClr val="E9C46A"/>
    <a:srgbClr val="97EFD3"/>
    <a:srgbClr val="F15574"/>
    <a:srgbClr val="ECC4BF"/>
    <a:srgbClr val="C9A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89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720" y="7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RAISIN CLASSIFICATION</a:t>
            </a:r>
          </a:p>
        </p:txBody>
      </p:sp>
      <p:pic>
        <p:nvPicPr>
          <p:cNvPr id="1028" name="Picture 4" descr="GitHub - Careless-Caramel/Raisin-NB: Gaussian Naive Bayes Classification on  raisin dataset.">
            <a:extLst>
              <a:ext uri="{FF2B5EF4-FFF2-40B4-BE49-F238E27FC236}">
                <a16:creationId xmlns:a16="http://schemas.microsoft.com/office/drawing/2014/main" id="{56E762AD-54BA-88A3-0507-0E33A2FE3F11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2" r="2404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6725" y="2509665"/>
            <a:ext cx="1622425" cy="16224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DATATYPE AND MISSING VALUES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887854" cy="630936"/>
          </a:xfrm>
        </p:spPr>
        <p:txBody>
          <a:bodyPr/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ANALYSIS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STANDARDIZATION/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ENGINEERING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68328" y="6400904"/>
            <a:ext cx="1659192" cy="246888"/>
          </a:xfrm>
        </p:spPr>
        <p:txBody>
          <a:bodyPr/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RAISIN DATASET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02" y="1073020"/>
            <a:ext cx="6214188" cy="830425"/>
          </a:xfrm>
        </p:spPr>
        <p:txBody>
          <a:bodyPr/>
          <a:lstStyle/>
          <a:p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 Medium"/>
              </a:rPr>
              <a:t>DISPLAYING &amp; UNDERSTANDING THE DATASET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01" y="2177019"/>
            <a:ext cx="6540759" cy="3449340"/>
          </a:xfrm>
        </p:spPr>
        <p:txBody>
          <a:bodyPr/>
          <a:lstStyle/>
          <a:p>
            <a:r>
              <a:rPr lang="en-IN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#READING THE DATASET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dp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IN" b="0" dirty="0">
                <a:effectLst/>
                <a:latin typeface="Consolas" panose="020B0609020204030204" pitchFamily="49" charset="0"/>
              </a:rPr>
              <a:t>("C:\project\Raisin_Dataset.csv")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print(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dp</a:t>
            </a:r>
            <a:r>
              <a:rPr lang="en-IN" b="0" dirty="0"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chemeClr val="accent3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#CHECKING FIRST 5 DATAS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dp.head</a:t>
            </a:r>
            <a:r>
              <a:rPr lang="en-US" b="0" dirty="0"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b="0" dirty="0">
              <a:solidFill>
                <a:schemeClr val="accent3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#CHECKING LAST 5 DATAS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dp.tail</a:t>
            </a:r>
            <a:r>
              <a:rPr lang="en-US" b="0" dirty="0">
                <a:effectLst/>
                <a:latin typeface="Consolas" panose="020B0609020204030204" pitchFamily="49" charset="0"/>
              </a:rPr>
              <a:t>())</a:t>
            </a:r>
          </a:p>
          <a:p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E5D72B7-2022-FD01-E979-2BA6B959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22" y="3604275"/>
            <a:ext cx="4382278" cy="221919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C5ADD49-EE18-657D-0BF6-A7D14360A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723" y="1088043"/>
            <a:ext cx="4382277" cy="22849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00A199-A49D-D934-FEAA-A0E2D4F510C9}"/>
              </a:ext>
            </a:extLst>
          </p:cNvPr>
          <p:cNvSpPr txBox="1"/>
          <p:nvPr/>
        </p:nvSpPr>
        <p:spPr>
          <a:xfrm>
            <a:off x="9171991" y="6384085"/>
            <a:ext cx="2799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RAISIN DATASET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79918"/>
            <a:ext cx="9912096" cy="373225"/>
          </a:xfrm>
        </p:spPr>
        <p:txBody>
          <a:bodyPr/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RAISIN DATASET 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EACEF-A42D-56B5-C85B-06C44DDC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933060"/>
            <a:ext cx="11000232" cy="5346442"/>
          </a:xfrm>
        </p:spPr>
        <p:txBody>
          <a:bodyPr/>
          <a:lstStyle/>
          <a:p>
            <a:pPr algn="just"/>
            <a:r>
              <a:rPr lang="en-US" sz="1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 that is significantly different from the other data points in a dataset.</a:t>
            </a:r>
          </a:p>
          <a:p>
            <a:pPr algn="just"/>
            <a:r>
              <a:rPr lang="en-US" altLang="zh-CN" sz="1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USED IN DATA SET: IQR METHOD</a:t>
            </a:r>
          </a:p>
          <a:p>
            <a:pPr marL="0" indent="0" algn="just">
              <a:buNone/>
            </a:pPr>
            <a:r>
              <a:rPr lang="en-US" altLang="zh-CN" sz="1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The IQR method is a way to identify outliers in a data set. </a:t>
            </a:r>
          </a:p>
          <a:p>
            <a:pPr marL="0" indent="0" algn="just">
              <a:buNone/>
            </a:pPr>
            <a:r>
              <a:rPr lang="en-US" altLang="zh-CN" sz="1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It is based on the following steps:</a:t>
            </a:r>
          </a:p>
          <a:p>
            <a:pPr marL="0" indent="0" algn="just">
              <a:buNone/>
            </a:pPr>
            <a:r>
              <a:rPr lang="en-US" altLang="zh-CN" sz="1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1).Calculate the IQR by subtracting Q1 from Q3.</a:t>
            </a:r>
          </a:p>
          <a:p>
            <a:pPr marL="0" indent="0" algn="just">
              <a:buNone/>
            </a:pPr>
            <a:r>
              <a:rPr lang="en-US" altLang="zh-CN" sz="1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2).Identify any values that are less than Q1 - 1.5IQR or greater than Q3 + 1.5IQR. These values are considered to be outliers.</a:t>
            </a:r>
          </a:p>
          <a:p>
            <a:pPr marL="0" indent="0" algn="just">
              <a:buNone/>
            </a:pP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#FINDING OUTLIERS USING IQR METHOD</a:t>
            </a:r>
          </a:p>
          <a:p>
            <a:pPr marL="0" indent="0" algn="just">
              <a:buNone/>
            </a:pPr>
            <a:r>
              <a:rPr lang="en-IN" sz="1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outlier(</a:t>
            </a:r>
            <a:r>
              <a:rPr lang="en-IN" sz="1400" b="0" dirty="0" err="1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ft):</a:t>
            </a:r>
          </a:p>
          <a:p>
            <a:pPr marL="0" indent="0" algn="just">
              <a:buNone/>
            </a:pPr>
            <a:r>
              <a:rPr lang="en-IN" sz="1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400" b="0" dirty="0" err="1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[ft] = </a:t>
            </a:r>
            <a:r>
              <a:rPr lang="en-IN" sz="1400" b="0" dirty="0" err="1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pd.to_numeric</a:t>
            </a:r>
            <a:r>
              <a:rPr lang="en-IN" sz="1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b="0" dirty="0" err="1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[ft])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q1 = </a:t>
            </a:r>
            <a:r>
              <a:rPr lang="en-IN" sz="1400" b="0" dirty="0" err="1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[ft].quantile(0.25)</a:t>
            </a:r>
          </a:p>
          <a:p>
            <a:pPr marL="0" indent="0" algn="just">
              <a:buNone/>
            </a:pPr>
            <a:r>
              <a:rPr lang="en-IN" sz="1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q3 = </a:t>
            </a:r>
            <a:r>
              <a:rPr lang="en-IN" sz="1400" b="0" dirty="0" err="1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[ft].quantile(0.75)</a:t>
            </a:r>
          </a:p>
          <a:p>
            <a:pPr marL="0" indent="0" algn="just">
              <a:buNone/>
            </a:pPr>
            <a:r>
              <a:rPr lang="en-IN" sz="1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400" b="0" dirty="0" err="1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iqr</a:t>
            </a:r>
            <a:r>
              <a:rPr lang="en-IN" sz="1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q3 - q1</a:t>
            </a:r>
          </a:p>
          <a:p>
            <a:pPr marL="0" indent="0" algn="just">
              <a:buNone/>
            </a:pPr>
            <a:r>
              <a:rPr lang="en-IN" sz="1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outliers = </a:t>
            </a:r>
            <a:r>
              <a:rPr lang="en-IN" sz="1400" b="0" dirty="0" err="1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[ft][(</a:t>
            </a:r>
            <a:r>
              <a:rPr lang="en-IN" sz="1400" b="0" dirty="0" err="1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[ft]&lt;q11.5*</a:t>
            </a:r>
            <a:r>
              <a:rPr lang="en-IN" sz="1400" b="0" dirty="0" err="1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iqr</a:t>
            </a:r>
            <a:r>
              <a:rPr lang="en-IN" sz="1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)|(</a:t>
            </a:r>
            <a:r>
              <a:rPr lang="en-IN" sz="1400" b="0" dirty="0" err="1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[ft]&gt;q3+1.5 * </a:t>
            </a:r>
            <a:r>
              <a:rPr lang="en-IN" sz="1400" b="0" dirty="0" err="1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iqr</a:t>
            </a:r>
            <a:r>
              <a:rPr lang="en-IN" sz="1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0" indent="0" algn="just">
              <a:buNone/>
            </a:pPr>
            <a:r>
              <a:rPr lang="en-IN" sz="1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list(</a:t>
            </a:r>
            <a:r>
              <a:rPr lang="en-IN" sz="1400" b="0" dirty="0" err="1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outliers.index</a:t>
            </a:r>
            <a:r>
              <a:rPr lang="en-IN" sz="1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altLang="zh-CN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 IN RAISIN DATASET, ALL THE COLUMN CONTAINS OUTLIERS EXCEPT THE CLASS COLUMN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4131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478" y="512064"/>
            <a:ext cx="4688570" cy="1014984"/>
          </a:xfrm>
        </p:spPr>
        <p:txBody>
          <a:bodyPr/>
          <a:lstStyle/>
          <a:p>
            <a:r>
              <a:rPr lang="en-US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RAISIN DATASET CLASSIFICATION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1E8431-3086-0F1B-B59B-0A8D29298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213" y="1716444"/>
            <a:ext cx="5025012" cy="41608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B5C340-7ABB-DAE1-2BAB-D411888D8414}"/>
              </a:ext>
            </a:extLst>
          </p:cNvPr>
          <p:cNvSpPr txBox="1"/>
          <p:nvPr/>
        </p:nvSpPr>
        <p:spPr>
          <a:xfrm>
            <a:off x="195944" y="512064"/>
            <a:ext cx="541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VISUALLY CHECK FOR MISSING VALUES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EBC65F-1362-33CF-DDE2-D95DA1A6F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23" y="1716443"/>
            <a:ext cx="4878355" cy="41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612485"/>
          </a:xfrm>
        </p:spPr>
        <p:txBody>
          <a:bodyPr/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A114D53-FAB3-91E5-14AB-5B375DA26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066800"/>
              </p:ext>
            </p:extLst>
          </p:nvPr>
        </p:nvGraphicFramePr>
        <p:xfrm>
          <a:off x="857250" y="1561408"/>
          <a:ext cx="10477500" cy="440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30791226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546931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23344751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6185759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706485337"/>
                    </a:ext>
                  </a:extLst>
                </a:gridCol>
              </a:tblGrid>
              <a:tr h="734088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n>
                          <a:solidFill>
                            <a:srgbClr val="C95B3A"/>
                          </a:solidFill>
                        </a:ln>
                        <a:solidFill>
                          <a:schemeClr val="tx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PRECISION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RECALL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F1 SCORE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SUPPORT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0243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124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2728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115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63532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/>
                      <a:r>
                        <a:rPr lang="en-IN" sz="17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239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2588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/>
                      <a:r>
                        <a:rPr lang="en-IN" sz="17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macro </a:t>
                      </a:r>
                      <a:r>
                        <a:rPr lang="en-IN" sz="1700" b="0" i="0" kern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239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21205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/>
                      <a:r>
                        <a:rPr lang="en-IN" sz="17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weighted </a:t>
                      </a:r>
                      <a:r>
                        <a:rPr lang="en-IN" sz="1700" b="0" i="0" kern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239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27603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RAISIN DATASET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612485"/>
          </a:xfrm>
        </p:spPr>
        <p:txBody>
          <a:bodyPr/>
          <a:lstStyle/>
          <a:p>
            <a:r>
              <a:rPr lang="en-IN" sz="3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A114D53-FAB3-91E5-14AB-5B375DA26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30844"/>
              </p:ext>
            </p:extLst>
          </p:nvPr>
        </p:nvGraphicFramePr>
        <p:xfrm>
          <a:off x="857250" y="1561408"/>
          <a:ext cx="10477500" cy="440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30791226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546931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23344751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6185759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706485337"/>
                    </a:ext>
                  </a:extLst>
                </a:gridCol>
              </a:tblGrid>
              <a:tr h="734088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n>
                          <a:solidFill>
                            <a:srgbClr val="C95B3A"/>
                          </a:solidFill>
                        </a:ln>
                        <a:solidFill>
                          <a:schemeClr val="tx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PRECISION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RECALL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F1 SCORE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SUPPORT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0243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0.95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76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2728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0.94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63532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/>
                      <a:r>
                        <a:rPr lang="en-IN" sz="17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159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2588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/>
                      <a:r>
                        <a:rPr lang="en-IN" sz="17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macro </a:t>
                      </a:r>
                      <a:r>
                        <a:rPr lang="en-IN" sz="1700" b="0" i="0" kern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159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21205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/>
                      <a:r>
                        <a:rPr lang="en-IN" sz="17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weighted </a:t>
                      </a:r>
                      <a:r>
                        <a:rPr lang="en-IN" sz="1700" b="0" i="0" kern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159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27603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RAISIN DATASET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7104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{30EB0C9B-F13B-4DFF-9FFA-553D087D2C4C}tf11429527_win32</Template>
  <TotalTime>70</TotalTime>
  <Words>360</Words>
  <Application>Microsoft Office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DM Sans Medium</vt:lpstr>
      <vt:lpstr>Karla</vt:lpstr>
      <vt:lpstr>Times New Roman</vt:lpstr>
      <vt:lpstr>Univers Condensed Light</vt:lpstr>
      <vt:lpstr>Office Theme</vt:lpstr>
      <vt:lpstr>RAISIN CLASSIFICATION</vt:lpstr>
      <vt:lpstr>EXPLORATORY DATA ANALYSIS</vt:lpstr>
      <vt:lpstr>DISPLAYING &amp; UNDERSTANDING THE DATASET </vt:lpstr>
      <vt:lpstr>OUTLIERS</vt:lpstr>
      <vt:lpstr>CORRELATION MATRIX</vt:lpstr>
      <vt:lpstr>RANDOM FOREST ALGORITHM</vt:lpstr>
      <vt:lpstr>SUPPORT VECTOR MACHINE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RAISIN CLASSIFICATION</dc:title>
  <dc:creator>Ran San</dc:creator>
  <cp:lastModifiedBy>Ran San</cp:lastModifiedBy>
  <cp:revision>6</cp:revision>
  <dcterms:created xsi:type="dcterms:W3CDTF">2023-10-27T11:56:26Z</dcterms:created>
  <dcterms:modified xsi:type="dcterms:W3CDTF">2024-06-20T16:02:33Z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