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4" r:id="rId5"/>
    <p:sldId id="275" r:id="rId6"/>
    <p:sldId id="276" r:id="rId7"/>
    <p:sldId id="277" r:id="rId8"/>
    <p:sldId id="278" r:id="rId9"/>
    <p:sldId id="279" r:id="rId10"/>
    <p:sldId id="282" r:id="rId11"/>
    <p:sldId id="280" r:id="rId12"/>
    <p:sldId id="281"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M B" userId="f006d44536e6bb65" providerId="LiveId" clId="{641CD257-4327-4A3E-A605-63C803F776FE}"/>
    <pc:docChg chg="modSld">
      <pc:chgData name="Ranjan M B" userId="f006d44536e6bb65" providerId="LiveId" clId="{641CD257-4327-4A3E-A605-63C803F776FE}" dt="2025-04-24T19:09:37.208" v="1" actId="20577"/>
      <pc:docMkLst>
        <pc:docMk/>
      </pc:docMkLst>
      <pc:sldChg chg="modSp mod">
        <pc:chgData name="Ranjan M B" userId="f006d44536e6bb65" providerId="LiveId" clId="{641CD257-4327-4A3E-A605-63C803F776FE}" dt="2025-04-24T19:09:37.208" v="1" actId="20577"/>
        <pc:sldMkLst>
          <pc:docMk/>
          <pc:sldMk cId="0" sldId="256"/>
        </pc:sldMkLst>
        <pc:spChg chg="mod">
          <ac:chgData name="Ranjan M B" userId="f006d44536e6bb65" providerId="LiveId" clId="{641CD257-4327-4A3E-A605-63C803F776FE}" dt="2025-04-24T19:09:37.208" v="1" actId="20577"/>
          <ac:spMkLst>
            <pc:docMk/>
            <pc:sldMk cId="0" sldId="256"/>
            <ac:spMk id="91" creationId="{00000000-0000-0000-0000-000000000000}"/>
          </ac:spMkLst>
        </pc:spChg>
      </pc:sldChg>
    </pc:docChg>
  </pc:docChgLst>
  <pc:docChgLst>
    <pc:chgData name="Ranjan M B" userId="f006d44536e6bb65" providerId="LiveId" clId="{088FA047-B27F-414A-843C-93AB91BFDAFA}"/>
    <pc:docChg chg="custSel modSld">
      <pc:chgData name="Ranjan M B" userId="f006d44536e6bb65" providerId="LiveId" clId="{088FA047-B27F-414A-843C-93AB91BFDAFA}" dt="2025-05-16T06:19:24.360" v="46" actId="20577"/>
      <pc:docMkLst>
        <pc:docMk/>
      </pc:docMkLst>
      <pc:sldChg chg="modSp mod">
        <pc:chgData name="Ranjan M B" userId="f006d44536e6bb65" providerId="LiveId" clId="{088FA047-B27F-414A-843C-93AB91BFDAFA}" dt="2025-05-16T06:19:24.360" v="46" actId="20577"/>
        <pc:sldMkLst>
          <pc:docMk/>
          <pc:sldMk cId="0" sldId="256"/>
        </pc:sldMkLst>
        <pc:spChg chg="mod">
          <ac:chgData name="Ranjan M B" userId="f006d44536e6bb65" providerId="LiveId" clId="{088FA047-B27F-414A-843C-93AB91BFDAFA}" dt="2025-05-16T06:15:56.368" v="34" actId="20577"/>
          <ac:spMkLst>
            <pc:docMk/>
            <pc:sldMk cId="0" sldId="256"/>
            <ac:spMk id="87" creationId="{00000000-0000-0000-0000-000000000000}"/>
          </ac:spMkLst>
        </pc:spChg>
        <pc:spChg chg="mod">
          <ac:chgData name="Ranjan M B" userId="f006d44536e6bb65" providerId="LiveId" clId="{088FA047-B27F-414A-843C-93AB91BFDAFA}" dt="2025-05-16T06:19:24.360" v="46" actId="20577"/>
          <ac:spMkLst>
            <pc:docMk/>
            <pc:sldMk cId="0" sldId="256"/>
            <ac:spMk id="90" creationId="{00000000-0000-0000-0000-000000000000}"/>
          </ac:spMkLst>
        </pc:spChg>
        <pc:spChg chg="mod">
          <ac:chgData name="Ranjan M B" userId="f006d44536e6bb65" providerId="LiveId" clId="{088FA047-B27F-414A-843C-93AB91BFDAFA}" dt="2025-05-13T18:30:48.059" v="9" actId="20577"/>
          <ac:spMkLst>
            <pc:docMk/>
            <pc:sldMk cId="0" sldId="256"/>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author/37085860762" TargetMode="External"/><Relationship Id="rId13" Type="http://schemas.openxmlformats.org/officeDocument/2006/relationships/hyperlink" Target="https://ieeexplore.ieee.org/author/37089735216" TargetMode="External"/><Relationship Id="rId18" Type="http://schemas.openxmlformats.org/officeDocument/2006/relationships/hyperlink" Target="https://ieeexplore.ieee.org/author/37088555175" TargetMode="External"/><Relationship Id="rId26" Type="http://schemas.openxmlformats.org/officeDocument/2006/relationships/hyperlink" Target="https://ieeexplore.ieee.org/author/37089747148" TargetMode="External"/><Relationship Id="rId3" Type="http://schemas.openxmlformats.org/officeDocument/2006/relationships/hyperlink" Target="https://ieeexplore.ieee.org/author/417810819021297" TargetMode="External"/><Relationship Id="rId21" Type="http://schemas.openxmlformats.org/officeDocument/2006/relationships/hyperlink" Target="https://ieeexplore.ieee.org/author/37088232677" TargetMode="External"/><Relationship Id="rId7" Type="http://schemas.openxmlformats.org/officeDocument/2006/relationships/hyperlink" Target="https://ieeexplore.ieee.org/author/37284270400" TargetMode="External"/><Relationship Id="rId12" Type="http://schemas.openxmlformats.org/officeDocument/2006/relationships/hyperlink" Target="https://ieeexplore.ieee.org/author/37089720699" TargetMode="External"/><Relationship Id="rId17" Type="http://schemas.openxmlformats.org/officeDocument/2006/relationships/hyperlink" Target="https://ieeexplore.ieee.org/author/37089785310" TargetMode="External"/><Relationship Id="rId25" Type="http://schemas.openxmlformats.org/officeDocument/2006/relationships/hyperlink" Target="https://ieeexplore.ieee.org/author/37086827985" TargetMode="External"/><Relationship Id="rId2" Type="http://schemas.openxmlformats.org/officeDocument/2006/relationships/notesSlide" Target="../notesSlides/notesSlide5.xml"/><Relationship Id="rId16" Type="http://schemas.openxmlformats.org/officeDocument/2006/relationships/hyperlink" Target="https://ieeexplore.ieee.org/author/37089464895" TargetMode="External"/><Relationship Id="rId20" Type="http://schemas.openxmlformats.org/officeDocument/2006/relationships/hyperlink" Target="https://ieeexplore.ieee.org/author/37087499509" TargetMode="External"/><Relationship Id="rId29" Type="http://schemas.openxmlformats.org/officeDocument/2006/relationships/hyperlink" Target="https://ieeexplore.ieee.org/author/37887658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6346823" TargetMode="External"/><Relationship Id="rId11" Type="http://schemas.openxmlformats.org/officeDocument/2006/relationships/hyperlink" Target="https://ieeexplore.ieee.org/author/37289264200" TargetMode="External"/><Relationship Id="rId24" Type="http://schemas.openxmlformats.org/officeDocument/2006/relationships/hyperlink" Target="https://ieeexplore.ieee.org/author/493409809284664" TargetMode="External"/><Relationship Id="rId5" Type="http://schemas.openxmlformats.org/officeDocument/2006/relationships/hyperlink" Target="https://ieeexplore.ieee.org/author/37088414844" TargetMode="External"/><Relationship Id="rId15" Type="http://schemas.openxmlformats.org/officeDocument/2006/relationships/hyperlink" Target="https://ieeexplore.ieee.org/author/37089663033" TargetMode="External"/><Relationship Id="rId23" Type="http://schemas.openxmlformats.org/officeDocument/2006/relationships/hyperlink" Target="https://ieeexplore.ieee.org/author/192367962355873" TargetMode="External"/><Relationship Id="rId28" Type="http://schemas.openxmlformats.org/officeDocument/2006/relationships/hyperlink" Target="https://ieeexplore.ieee.org/author/37089708731" TargetMode="External"/><Relationship Id="rId10" Type="http://schemas.openxmlformats.org/officeDocument/2006/relationships/hyperlink" Target="https://ieeexplore.ieee.org/author/37089482167" TargetMode="External"/><Relationship Id="rId19" Type="http://schemas.openxmlformats.org/officeDocument/2006/relationships/hyperlink" Target="https://ieeexplore.ieee.org/author/37089724669" TargetMode="External"/><Relationship Id="rId4" Type="http://schemas.openxmlformats.org/officeDocument/2006/relationships/hyperlink" Target="https://ieeexplore.ieee.org/author/37061549900" TargetMode="External"/><Relationship Id="rId9" Type="http://schemas.openxmlformats.org/officeDocument/2006/relationships/hyperlink" Target="https://ieeexplore.ieee.org/author/37089485202" TargetMode="External"/><Relationship Id="rId14" Type="http://schemas.openxmlformats.org/officeDocument/2006/relationships/hyperlink" Target="https://ieeexplore.ieee.org/author/37430715900" TargetMode="External"/><Relationship Id="rId22" Type="http://schemas.openxmlformats.org/officeDocument/2006/relationships/hyperlink" Target="https://ieeexplore.ieee.org/author/370706743479015" TargetMode="External"/><Relationship Id="rId27" Type="http://schemas.openxmlformats.org/officeDocument/2006/relationships/hyperlink" Target="https://ieeexplore.ieee.org/author/3708554459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a:t>PSCS385-</a:t>
            </a:r>
            <a:r>
              <a:rPr lang="en-US" sz="2400"/>
              <a:t>Detection </a:t>
            </a:r>
            <a:r>
              <a:rPr lang="en-US" sz="2400" dirty="0"/>
              <a:t>of face-swap based deep fake videos </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2062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CIT-G25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20053248"/>
              </p:ext>
            </p:extLst>
          </p:nvPr>
        </p:nvGraphicFramePr>
        <p:xfrm>
          <a:off x="530760" y="2214713"/>
          <a:ext cx="5418675" cy="292613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61309">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20211CIT0133</a:t>
                      </a:r>
                    </a:p>
                    <a:p>
                      <a:pPr marL="0" marR="0" lvl="1" indent="0" algn="ctr" rtl="0">
                        <a:spcBef>
                          <a:spcPts val="0"/>
                        </a:spcBef>
                        <a:spcAft>
                          <a:spcPts val="0"/>
                        </a:spcAft>
                        <a:buNone/>
                      </a:pP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20211CIT0134</a:t>
                      </a:r>
                      <a:r>
                        <a:rPr lang="en-US" sz="1800" b="1" u="none" strike="noStrike" cap="none" baseline="0">
                          <a:solidFill>
                            <a:srgbClr val="17365D"/>
                          </a:solidFill>
                        </a:rPr>
                        <a:t>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a:solidFill>
                            <a:srgbClr val="17365D"/>
                          </a:solidFill>
                        </a:rPr>
                        <a:t>MANISH</a:t>
                      </a:r>
                    </a:p>
                    <a:p>
                      <a:pPr marL="0" marR="0" lvl="0" indent="0" algn="ctr" rtl="0">
                        <a:spcBef>
                          <a:spcPts val="0"/>
                        </a:spcBef>
                        <a:spcAft>
                          <a:spcPts val="0"/>
                        </a:spcAft>
                        <a:buNone/>
                      </a:pP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a:solidFill>
                            <a:srgbClr val="17365D"/>
                          </a:solidFill>
                        </a:rPr>
                        <a:t>RANJAN M B</a:t>
                      </a:r>
                      <a:endParaRPr lang="en-GB"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20211CIT0010</a:t>
                      </a:r>
                    </a:p>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JAMPULA VISHNU VARDHAN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61309">
                <a:tc>
                  <a:txBody>
                    <a:bodyPr/>
                    <a:lstStyle/>
                    <a:p>
                      <a:pPr marL="0" marR="0" lvl="0" indent="0" algn="ctr" rtl="0">
                        <a:spcBef>
                          <a:spcPts val="0"/>
                        </a:spcBef>
                        <a:spcAft>
                          <a:spcPts val="0"/>
                        </a:spcAft>
                        <a:buFont typeface="+mj-lt"/>
                        <a:buNone/>
                      </a:pPr>
                      <a:r>
                        <a:rPr lang="en-US" sz="1800" b="1" u="none" strike="noStrike" cap="none">
                          <a:solidFill>
                            <a:schemeClr val="bg2">
                              <a:lumMod val="50000"/>
                            </a:schemeClr>
                          </a:solidFill>
                        </a:rPr>
                        <a:t>20211CIT0030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SHREEJIT S SHETTY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20211CIT0138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Harsha Vardhan P</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61309">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a:t>
            </a:r>
            <a:r>
              <a:rPr lang="en-GB" sz="1800" b="1">
                <a:solidFill>
                  <a:srgbClr val="17365D"/>
                </a:solidFill>
                <a:latin typeface="Cambria" panose="02040503050406030204" pitchFamily="18" charset="0"/>
                <a:ea typeface="Cambria" panose="02040503050406030204" pitchFamily="18" charset="0"/>
                <a:cs typeface="Verdana"/>
                <a:sym typeface="Verdana"/>
              </a:rPr>
              <a:t>  Mohana SD</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 Ass</a:t>
            </a:r>
            <a:r>
              <a:rPr lang="en-GB" sz="1800" b="1">
                <a:solidFill>
                  <a:srgbClr val="17365D"/>
                </a:solidFill>
                <a:latin typeface="Cambria" panose="02040503050406030204" pitchFamily="18" charset="0"/>
                <a:ea typeface="Cambria" panose="02040503050406030204" pitchFamily="18" charset="0"/>
                <a:cs typeface="Verdana"/>
                <a:sym typeface="Verdana"/>
              </a:rPr>
              <a:t>is</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tant Professor </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PIP4004 University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0350" y="4826001"/>
            <a:ext cx="12249915" cy="1269999"/>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a:solidFill>
                  <a:schemeClr val="tx1"/>
                </a:solidFill>
                <a:latin typeface="Cambria" panose="02040503050406030204" pitchFamily="18" charset="0"/>
                <a:ea typeface="Cambria" panose="02040503050406030204" pitchFamily="18" charset="0"/>
                <a:cs typeface="Verdana"/>
                <a:sym typeface="Verdana"/>
              </a:rPr>
              <a:t>: Btech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a:solidFill>
                  <a:schemeClr val="accent1"/>
                </a:solidFill>
                <a:latin typeface="Cambria" panose="02040503050406030204" pitchFamily="18" charset="0"/>
                <a:ea typeface="Cambria" panose="02040503050406030204" pitchFamily="18" charset="0"/>
                <a:cs typeface="Verdana"/>
                <a:sym typeface="Verdana"/>
              </a:rPr>
              <a:t>Dr</a:t>
            </a:r>
            <a:r>
              <a:rPr lang="en-US" sz="2000" b="1">
                <a:solidFill>
                  <a:schemeClr val="tx1"/>
                </a:solidFill>
                <a:latin typeface="Cambria" panose="02040503050406030204" pitchFamily="18" charset="0"/>
                <a:ea typeface="Cambria" panose="02040503050406030204" pitchFamily="18" charset="0"/>
                <a:cs typeface="Verdana"/>
                <a:sym typeface="Verdana"/>
              </a:rPr>
              <a:t>. S P Ananda Raj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Dr.Sharmasth Vali Y</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dirty="0">
                <a:solidFill>
                  <a:schemeClr val="tx1"/>
                </a:solidFill>
                <a:latin typeface="Cambria" panose="02040503050406030204" pitchFamily="18" charset="0"/>
                <a:ea typeface="Cambria" panose="02040503050406030204" pitchFamily="18" charset="0"/>
                <a:cs typeface="Verdana"/>
                <a:sym typeface="Verdana"/>
              </a:rPr>
              <a:t>: Dr. Sampath A K / Dr. Abdul Khadar A / Mr. Md Ziaur Rahman</a:t>
            </a:r>
          </a:p>
          <a:p>
            <a:pPr marL="0" marR="0" lvl="0" indent="0" rtl="0">
              <a:spcBef>
                <a:spcPts val="0"/>
              </a:spcBef>
              <a:spcAft>
                <a:spcPts val="0"/>
              </a:spcAft>
              <a:buClr>
                <a:srgbClr val="17365D"/>
              </a:buClr>
              <a:buSzPct val="100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FB37-9287-EF2C-142B-1B77C427A302}"/>
              </a:ext>
            </a:extLst>
          </p:cNvPr>
          <p:cNvSpPr>
            <a:spLocks noGrp="1"/>
          </p:cNvSpPr>
          <p:nvPr>
            <p:ph type="title"/>
          </p:nvPr>
        </p:nvSpPr>
        <p:spPr/>
        <p:txBody>
          <a:bodyPr/>
          <a:lstStyle/>
          <a:p>
            <a:r>
              <a:rPr lang="en-US"/>
              <a:t>Proposed Methodologies :</a:t>
            </a:r>
          </a:p>
        </p:txBody>
      </p:sp>
      <p:sp>
        <p:nvSpPr>
          <p:cNvPr id="3" name="Text Placeholder 2">
            <a:extLst>
              <a:ext uri="{FF2B5EF4-FFF2-40B4-BE49-F238E27FC236}">
                <a16:creationId xmlns:a16="http://schemas.microsoft.com/office/drawing/2014/main" id="{55719503-4E36-EE01-D593-B4260B6D8F57}"/>
              </a:ext>
            </a:extLst>
          </p:cNvPr>
          <p:cNvSpPr>
            <a:spLocks noGrp="1"/>
          </p:cNvSpPr>
          <p:nvPr>
            <p:ph type="body" idx="1"/>
          </p:nvPr>
        </p:nvSpPr>
        <p:spPr>
          <a:xfrm>
            <a:off x="812800" y="973394"/>
            <a:ext cx="10668000" cy="5122607"/>
          </a:xfrm>
        </p:spPr>
        <p:txBody>
          <a:bodyPr>
            <a:noAutofit/>
          </a:bodyPr>
          <a:lstStyle/>
          <a:p>
            <a:pPr marL="76200" indent="0">
              <a:buNone/>
            </a:pPr>
            <a:r>
              <a:rPr lang="en-US" sz="1600" b="1">
                <a:latin typeface="Times New Roman" panose="02020603050405020304" pitchFamily="18" charset="0"/>
                <a:cs typeface="Times New Roman" panose="02020603050405020304" pitchFamily="18" charset="0"/>
              </a:rPr>
              <a:t>3. User Authentication</a:t>
            </a:r>
            <a:endParaRPr lang="en-US" sz="1600">
              <a:latin typeface="Times New Roman" panose="02020603050405020304" pitchFamily="18" charset="0"/>
              <a:cs typeface="Times New Roman" panose="02020603050405020304" pitchFamily="18" charset="0"/>
            </a:endParaRPr>
          </a:p>
          <a:p>
            <a:pPr marL="76200" indent="0">
              <a:buNone/>
            </a:pPr>
            <a:r>
              <a:rPr lang="en-US" sz="1600" b="1">
                <a:latin typeface="Times New Roman" panose="02020603050405020304" pitchFamily="18" charset="0"/>
                <a:cs typeface="Times New Roman" panose="02020603050405020304" pitchFamily="18" charset="0"/>
              </a:rPr>
              <a:t>Firebase Authentication:</a:t>
            </a:r>
          </a:p>
          <a:p>
            <a:pPr marL="76200" indent="0">
              <a:buNone/>
            </a:pPr>
            <a:r>
              <a:rPr lang="en-US" sz="1600">
                <a:latin typeface="Times New Roman" panose="02020603050405020304" pitchFamily="18" charset="0"/>
                <a:cs typeface="Times New Roman" panose="02020603050405020304" pitchFamily="18" charset="0"/>
              </a:rPr>
              <a:t>Leverage Firebase for secure and reliable user authentication.</a:t>
            </a:r>
          </a:p>
          <a:p>
            <a:pPr marL="76200" indent="0">
              <a:buNone/>
            </a:pPr>
            <a:r>
              <a:rPr lang="en-US" sz="1600">
                <a:latin typeface="Times New Roman" panose="02020603050405020304" pitchFamily="18" charset="0"/>
                <a:cs typeface="Times New Roman" panose="02020603050405020304" pitchFamily="18" charset="0"/>
              </a:rPr>
              <a:t>Handle user registration and login processes.</a:t>
            </a:r>
          </a:p>
          <a:p>
            <a:pPr marL="76200" indent="0">
              <a:buNone/>
            </a:pPr>
            <a:r>
              <a:rPr lang="en-US" sz="1600" b="1">
                <a:latin typeface="Times New Roman" panose="02020603050405020304" pitchFamily="18" charset="0"/>
                <a:cs typeface="Times New Roman" panose="02020603050405020304" pitchFamily="18" charset="0"/>
              </a:rPr>
              <a:t>Firestore Integration:</a:t>
            </a:r>
          </a:p>
          <a:p>
            <a:pPr marL="76200" indent="0">
              <a:buNone/>
            </a:pPr>
            <a:r>
              <a:rPr lang="en-US" sz="1600">
                <a:latin typeface="Times New Roman" panose="02020603050405020304" pitchFamily="18" charset="0"/>
                <a:cs typeface="Times New Roman" panose="02020603050405020304" pitchFamily="18" charset="0"/>
              </a:rPr>
              <a:t>Store user data, including hashed passwords, in Firestore.</a:t>
            </a:r>
          </a:p>
          <a:p>
            <a:pPr marL="76200" indent="0">
              <a:buNone/>
            </a:pPr>
            <a:r>
              <a:rPr lang="en-US" sz="1600">
                <a:latin typeface="Times New Roman" panose="02020603050405020304" pitchFamily="18" charset="0"/>
                <a:cs typeface="Times New Roman" panose="02020603050405020304" pitchFamily="18" charset="0"/>
              </a:rPr>
              <a:t>Use Django's check_password to verify passwords against stored hashes.</a:t>
            </a:r>
          </a:p>
          <a:p>
            <a:pPr marL="76200" indent="0">
              <a:buNone/>
            </a:pPr>
            <a:endParaRPr lang="en-US" sz="1600">
              <a:latin typeface="Times New Roman" panose="02020603050405020304" pitchFamily="18" charset="0"/>
              <a:cs typeface="Times New Roman" panose="02020603050405020304" pitchFamily="18" charset="0"/>
            </a:endParaRPr>
          </a:p>
          <a:p>
            <a:pPr marL="76200" indent="0">
              <a:buNone/>
            </a:pPr>
            <a:r>
              <a:rPr lang="en-US" sz="1600" b="1">
                <a:latin typeface="Times New Roman" panose="02020603050405020304" pitchFamily="18" charset="0"/>
                <a:cs typeface="Times New Roman" panose="02020603050405020304" pitchFamily="18" charset="0"/>
              </a:rPr>
              <a:t>4. Result Visualization</a:t>
            </a:r>
          </a:p>
          <a:p>
            <a:pPr marL="76200" indent="0">
              <a:buNone/>
            </a:pPr>
            <a:r>
              <a:rPr lang="en-US" sz="1600" b="1">
                <a:latin typeface="Times New Roman" panose="02020603050405020304" pitchFamily="18" charset="0"/>
                <a:cs typeface="Times New Roman" panose="02020603050405020304" pitchFamily="18" charset="0"/>
              </a:rPr>
              <a:t>Pie Chart Representation:</a:t>
            </a:r>
          </a:p>
          <a:p>
            <a:pPr marL="76200" indent="0">
              <a:buNone/>
            </a:pPr>
            <a:r>
              <a:rPr lang="en-US" sz="1600">
                <a:latin typeface="Times New Roman" panose="02020603050405020304" pitchFamily="18" charset="0"/>
                <a:cs typeface="Times New Roman" panose="02020603050405020304" pitchFamily="18" charset="0"/>
              </a:rPr>
              <a:t>Visualize prediction confidence using a clear pie chart.</a:t>
            </a:r>
          </a:p>
          <a:p>
            <a:pPr marL="76200" indent="0">
              <a:buNone/>
            </a:pPr>
            <a:r>
              <a:rPr lang="en-US" sz="1600">
                <a:latin typeface="Times New Roman" panose="02020603050405020304" pitchFamily="18" charset="0"/>
                <a:cs typeface="Times New Roman" panose="02020603050405020304" pitchFamily="18" charset="0"/>
              </a:rPr>
              <a:t>Use distinct colors to differentiate between REAL and FAKE predictions.</a:t>
            </a:r>
          </a:p>
          <a:p>
            <a:pPr marL="76200" indent="0">
              <a:buNone/>
            </a:pPr>
            <a:r>
              <a:rPr lang="en-US" sz="1600" b="1">
                <a:latin typeface="Times New Roman" panose="02020603050405020304" pitchFamily="18" charset="0"/>
                <a:cs typeface="Times New Roman" panose="02020603050405020304" pitchFamily="18" charset="0"/>
              </a:rPr>
              <a:t>Image Display:</a:t>
            </a:r>
          </a:p>
          <a:p>
            <a:pPr marL="76200" indent="0">
              <a:buNone/>
            </a:pPr>
            <a:r>
              <a:rPr lang="en-US" sz="1600">
                <a:latin typeface="Times New Roman" panose="02020603050405020304" pitchFamily="18" charset="0"/>
                <a:cs typeface="Times New Roman" panose="02020603050405020304" pitchFamily="18" charset="0"/>
              </a:rPr>
              <a:t>Showcase preprocessed frames and cropped faces to aid in interpretation.</a:t>
            </a:r>
          </a:p>
          <a:p>
            <a:pPr marL="76200" indent="0">
              <a:buNone/>
            </a:pPr>
            <a:r>
              <a:rPr lang="en-US" sz="1600">
                <a:latin typeface="Times New Roman" panose="02020603050405020304" pitchFamily="18" charset="0"/>
                <a:cs typeface="Times New Roman" panose="02020603050405020304" pitchFamily="18" charset="0"/>
              </a:rPr>
              <a:t>Provide visual context for the model's analysis.</a:t>
            </a:r>
          </a:p>
        </p:txBody>
      </p:sp>
    </p:spTree>
    <p:extLst>
      <p:ext uri="{BB962C8B-B14F-4D97-AF65-F5344CB8AC3E}">
        <p14:creationId xmlns:p14="http://schemas.microsoft.com/office/powerpoint/2010/main" val="297789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2" y="1151164"/>
            <a:ext cx="9976757" cy="468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54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Details :</a:t>
            </a:r>
            <a:endParaRPr lang="en-IN" dirty="0"/>
          </a:p>
        </p:txBody>
      </p:sp>
      <p:sp>
        <p:nvSpPr>
          <p:cNvPr id="3" name="Text Placeholder 2"/>
          <p:cNvSpPr>
            <a:spLocks noGrp="1"/>
          </p:cNvSpPr>
          <p:nvPr>
            <p:ph type="body" idx="1"/>
          </p:nvPr>
        </p:nvSpPr>
        <p:spPr/>
        <p:txBody>
          <a:bodyPr numCol="2">
            <a:normAutofit fontScale="32500" lnSpcReduction="20000"/>
          </a:bodyPr>
          <a:lstStyle/>
          <a:p>
            <a:pPr marL="76200" indent="0">
              <a:buNone/>
            </a:pPr>
            <a:r>
              <a:rPr lang="en-US" b="1" dirty="0">
                <a:latin typeface="Times New Roman" pitchFamily="18" charset="0"/>
                <a:cs typeface="Times New Roman" pitchFamily="18" charset="0"/>
              </a:rPr>
              <a:t>                             </a:t>
            </a:r>
            <a:r>
              <a:rPr lang="en-US" sz="6400" b="1" u="sng" dirty="0">
                <a:latin typeface="Times New Roman" pitchFamily="18" charset="0"/>
                <a:cs typeface="Times New Roman" pitchFamily="18" charset="0"/>
              </a:rPr>
              <a:t>Hardware requirements                              </a:t>
            </a:r>
            <a:endParaRPr lang="en-US" b="1" u="sng" dirty="0">
              <a:latin typeface="Times New Roman" pitchFamily="18" charset="0"/>
              <a:cs typeface="Times New Roman" pitchFamily="18" charset="0"/>
            </a:endParaRPr>
          </a:p>
          <a:p>
            <a:pPr marL="76200" indent="0">
              <a:buNone/>
            </a:pPr>
            <a:endParaRPr lang="en-US" sz="2200" b="1" u="sng" dirty="0">
              <a:latin typeface="Times New Roman" pitchFamily="18" charset="0"/>
              <a:cs typeface="Times New Roman" pitchFamily="18" charset="0"/>
            </a:endParaRPr>
          </a:p>
          <a:p>
            <a:r>
              <a:rPr lang="en-IN" sz="5500" b="1" dirty="0">
                <a:latin typeface="Times New Roman" pitchFamily="18" charset="0"/>
                <a:cs typeface="Times New Roman" pitchFamily="18" charset="0"/>
              </a:rPr>
              <a:t>GPU</a:t>
            </a:r>
            <a:r>
              <a:rPr lang="en-IN" sz="5500" dirty="0">
                <a:latin typeface="Times New Roman" pitchFamily="18" charset="0"/>
                <a:cs typeface="Times New Roman" pitchFamily="18" charset="0"/>
              </a:rPr>
              <a:t>: NVIDIA RTX 30XX series or higher (e.g., RTX 3090, A100)</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CPU</a:t>
            </a:r>
            <a:r>
              <a:rPr lang="en-IN" sz="5500" dirty="0">
                <a:latin typeface="Times New Roman" pitchFamily="18" charset="0"/>
                <a:cs typeface="Times New Roman" pitchFamily="18" charset="0"/>
              </a:rPr>
              <a:t>: Intel i7/i9 or AMD Ryzen 7/9 series.</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RAM</a:t>
            </a:r>
            <a:r>
              <a:rPr lang="en-IN" sz="5500" dirty="0">
                <a:latin typeface="Times New Roman" pitchFamily="18" charset="0"/>
                <a:cs typeface="Times New Roman" pitchFamily="18" charset="0"/>
              </a:rPr>
              <a:t>: 32GB or more.</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Storage</a:t>
            </a:r>
            <a:r>
              <a:rPr lang="en-IN" sz="5500" dirty="0">
                <a:latin typeface="Times New Roman" pitchFamily="18" charset="0"/>
                <a:cs typeface="Times New Roman" pitchFamily="18" charset="0"/>
              </a:rPr>
              <a:t>: SSD (1TB+), optional external storage (4TB+)</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Networking</a:t>
            </a:r>
            <a:r>
              <a:rPr lang="en-IN" sz="5500" dirty="0">
                <a:latin typeface="Times New Roman" pitchFamily="18" charset="0"/>
                <a:cs typeface="Times New Roman" pitchFamily="18" charset="0"/>
              </a:rPr>
              <a:t>: High-speed internet (for cloud computing)</a:t>
            </a:r>
            <a:endParaRPr lang="en-US" sz="5500" b="1" u="sng" dirty="0">
              <a:latin typeface="Times New Roman" pitchFamily="18" charset="0"/>
              <a:cs typeface="Times New Roman" pitchFamily="18" charset="0"/>
            </a:endParaRPr>
          </a:p>
          <a:p>
            <a:pPr marL="76200" indent="0">
              <a:buNone/>
            </a:pPr>
            <a:r>
              <a:rPr lang="en-US" b="1" dirty="0">
                <a:latin typeface="Times New Roman" pitchFamily="18" charset="0"/>
                <a:cs typeface="Times New Roman" pitchFamily="18" charset="0"/>
              </a:rPr>
              <a:t>                   </a:t>
            </a:r>
          </a:p>
          <a:p>
            <a:pPr marL="76200" indent="0">
              <a:buNone/>
            </a:pPr>
            <a:r>
              <a:rPr lang="en-US" sz="6200" b="1" dirty="0">
                <a:latin typeface="Times New Roman" pitchFamily="18" charset="0"/>
                <a:cs typeface="Times New Roman" pitchFamily="18" charset="0"/>
              </a:rPr>
              <a:t>              </a:t>
            </a:r>
          </a:p>
          <a:p>
            <a:pPr marL="76200" indent="0">
              <a:buNone/>
            </a:pPr>
            <a:endParaRPr lang="en-US" sz="6200" b="1" dirty="0">
              <a:latin typeface="Times New Roman" pitchFamily="18" charset="0"/>
              <a:cs typeface="Times New Roman" pitchFamily="18" charset="0"/>
            </a:endParaRPr>
          </a:p>
          <a:p>
            <a:pPr marL="76200" indent="0">
              <a:buNone/>
            </a:pPr>
            <a:r>
              <a:rPr lang="en-US" sz="6200" b="1" dirty="0">
                <a:latin typeface="Times New Roman" pitchFamily="18" charset="0"/>
                <a:cs typeface="Times New Roman" pitchFamily="18" charset="0"/>
              </a:rPr>
              <a:t>                </a:t>
            </a:r>
            <a:r>
              <a:rPr lang="en-US" sz="6200" b="1" u="sng" dirty="0">
                <a:latin typeface="Times New Roman" pitchFamily="18" charset="0"/>
                <a:cs typeface="Times New Roman" pitchFamily="18" charset="0"/>
              </a:rPr>
              <a:t>Software Requirements</a:t>
            </a:r>
          </a:p>
          <a:p>
            <a:pPr marL="76200" indent="0">
              <a:buNone/>
            </a:pPr>
            <a:r>
              <a:rPr lang="en-US" b="1" u="sng" dirty="0">
                <a:latin typeface="Times New Roman" pitchFamily="18" charset="0"/>
                <a:cs typeface="Times New Roman" pitchFamily="18" charset="0"/>
              </a:rPr>
              <a:t>                                                  </a:t>
            </a:r>
          </a:p>
          <a:p>
            <a:r>
              <a:rPr lang="en-IN" sz="3400" b="1" dirty="0"/>
              <a:t>Operating System</a:t>
            </a:r>
            <a:r>
              <a:rPr lang="en-IN" sz="3400" dirty="0"/>
              <a:t>: Linux (Ubuntu 20.04+) or Windows 10/11</a:t>
            </a:r>
          </a:p>
          <a:p>
            <a:pPr marL="76200" indent="0">
              <a:buNone/>
            </a:pPr>
            <a:endParaRPr lang="en-IN" sz="3400" dirty="0"/>
          </a:p>
          <a:p>
            <a:r>
              <a:rPr lang="en-IN" sz="3400" b="1" dirty="0"/>
              <a:t>Deep Learning Frameworks</a:t>
            </a:r>
            <a:r>
              <a:rPr lang="en-IN" sz="3400" dirty="0"/>
              <a:t>: Tensor Flow or PyTorch</a:t>
            </a:r>
          </a:p>
          <a:p>
            <a:pPr marL="76200" indent="0">
              <a:buNone/>
            </a:pPr>
            <a:endParaRPr lang="en-IN" sz="3400" dirty="0"/>
          </a:p>
          <a:p>
            <a:r>
              <a:rPr lang="en-IN" sz="3400" b="1" dirty="0"/>
              <a:t>Libraries</a:t>
            </a:r>
            <a:r>
              <a:rPr lang="en-IN" sz="3400" dirty="0"/>
              <a:t>: OpenCV (video processing),librosa (audio processing),Hugging Face Transformers (for temporal analysis),Scikit-learn (evaluation, metrics),NumPy &amp; Pandas (data handling)</a:t>
            </a:r>
          </a:p>
          <a:p>
            <a:pPr marL="76200" indent="0">
              <a:buNone/>
            </a:pPr>
            <a:endParaRPr lang="en-IN" sz="3400" dirty="0"/>
          </a:p>
          <a:p>
            <a:r>
              <a:rPr lang="en-IN" sz="3400" b="1" dirty="0"/>
              <a:t>Self-Supervised Learning Libraries</a:t>
            </a:r>
            <a:r>
              <a:rPr lang="en-IN" sz="3400" dirty="0"/>
              <a:t>: SimCLR or BYOL</a:t>
            </a:r>
          </a:p>
          <a:p>
            <a:pPr marL="76200" indent="0">
              <a:buNone/>
            </a:pPr>
            <a:endParaRPr lang="en-IN" sz="3400" dirty="0"/>
          </a:p>
          <a:p>
            <a:r>
              <a:rPr lang="en-IN" sz="3400" b="1" dirty="0"/>
              <a:t>Data Augmentation/Pre processing</a:t>
            </a:r>
            <a:r>
              <a:rPr lang="en-IN" sz="3400" dirty="0"/>
              <a:t>: Albumentations, Speech-to-Text API</a:t>
            </a:r>
          </a:p>
          <a:p>
            <a:pPr marL="76200" indent="0">
              <a:buNone/>
            </a:pPr>
            <a:endParaRPr lang="en-IN" sz="3400" dirty="0"/>
          </a:p>
          <a:p>
            <a:r>
              <a:rPr lang="en-IN" sz="3400" b="1" dirty="0"/>
              <a:t>GANs</a:t>
            </a:r>
            <a:r>
              <a:rPr lang="en-IN" sz="3400" dirty="0"/>
              <a:t>: CycleGAN, StyleGAN, custom GAN implementations</a:t>
            </a:r>
          </a:p>
          <a:p>
            <a:pPr marL="76200" indent="0">
              <a:buNone/>
            </a:pPr>
            <a:endParaRPr lang="en-IN" sz="3400" dirty="0"/>
          </a:p>
          <a:p>
            <a:r>
              <a:rPr lang="en-IN" sz="3400" b="1" dirty="0"/>
              <a:t>Deployment</a:t>
            </a:r>
            <a:r>
              <a:rPr lang="en-IN" sz="3400" dirty="0"/>
              <a:t>: Flask/ FastAPI,  Dockers</a:t>
            </a:r>
          </a:p>
          <a:p>
            <a:pPr marL="76200" indent="0">
              <a:buNone/>
            </a:pPr>
            <a:endParaRPr lang="en-IN" sz="3400" dirty="0"/>
          </a:p>
          <a:p>
            <a:r>
              <a:rPr lang="en-IN" sz="3400" b="1" dirty="0"/>
              <a:t>Visualization</a:t>
            </a:r>
            <a:r>
              <a:rPr lang="en-IN" sz="3400" dirty="0"/>
              <a:t>: Tensor Board, Visdom, Matplotlib, Seaborn</a:t>
            </a:r>
            <a:endParaRPr lang="en-US" sz="3400"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p:txBody>
      </p:sp>
    </p:spTree>
    <p:extLst>
      <p:ext uri="{BB962C8B-B14F-4D97-AF65-F5344CB8AC3E}">
        <p14:creationId xmlns:p14="http://schemas.microsoft.com/office/powerpoint/2010/main" val="386085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876693"/>
            <a:ext cx="11544300" cy="493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IN" sz="1600" b="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 </a:t>
            </a:r>
            <a:r>
              <a:rPr lang="en-IN" sz="1700">
                <a:solidFill>
                  <a:srgbClr val="0000FF"/>
                </a:solidFill>
                <a:hlinkClick r:id="rId3">
                  <a:extLst>
                    <a:ext uri="{A12FA001-AC4F-418D-AE19-62706E023703}">
                      <ahyp:hlinkClr xmlns:ahyp="http://schemas.microsoft.com/office/drawing/2018/hyperlinkcolor" val="tx"/>
                    </a:ext>
                  </a:extLst>
                </a:hlinkClick>
              </a:rPr>
              <a:t>Deepak</a:t>
            </a:r>
            <a:r>
              <a:rPr lang="en-IN" sz="1700"/>
              <a:t> </a:t>
            </a:r>
            <a:r>
              <a:rPr lang="en-IN" sz="1700" dirty="0" err="1">
                <a:hlinkClick r:id="rId3"/>
              </a:rPr>
              <a:t>Dagar</a:t>
            </a:r>
            <a:r>
              <a:rPr lang="en-IN" sz="1700" dirty="0"/>
              <a:t>; </a:t>
            </a:r>
            <a:r>
              <a:rPr lang="en-IN" sz="1700" dirty="0">
                <a:hlinkClick r:id="rId4"/>
              </a:rPr>
              <a:t>Dinesh Kumar </a:t>
            </a:r>
            <a:r>
              <a:rPr lang="en-IN" sz="1700" dirty="0" err="1">
                <a:hlinkClick r:id="rId4"/>
              </a:rPr>
              <a:t>Vishwakarma</a:t>
            </a:r>
            <a:r>
              <a:rPr lang="en-US" sz="1700" dirty="0">
                <a:latin typeface="Cambria" panose="02040503050406030204" pitchFamily="18" charset="0"/>
                <a:ea typeface="Cambria" panose="02040503050406030204" pitchFamily="18" charset="0"/>
              </a:rPr>
              <a:t> ,</a:t>
            </a:r>
            <a:r>
              <a:rPr lang="en-IN" sz="1700" dirty="0"/>
              <a:t>A Diverse Manipulation </a:t>
            </a:r>
            <a:r>
              <a:rPr lang="en-IN" sz="1700" dirty="0" err="1"/>
              <a:t>Deepfake</a:t>
            </a:r>
            <a:r>
              <a:rPr lang="en-IN" sz="1700" dirty="0"/>
              <a:t> Video Dataset,</a:t>
            </a:r>
            <a:r>
              <a:rPr lang="en-IN" sz="1700" dirty="0">
                <a:hlinkClick r:id="rId3"/>
              </a:rPr>
              <a:t> </a:t>
            </a:r>
            <a:r>
              <a:rPr lang="en-IN" sz="1700" dirty="0"/>
              <a:t>2020</a:t>
            </a:r>
            <a:endParaRPr lang="en-US" sz="1700" dirty="0">
              <a:latin typeface="Cambria" panose="02040503050406030204" pitchFamily="18" charset="0"/>
              <a:ea typeface="Cambria" panose="02040503050406030204" pitchFamily="18" charset="0"/>
            </a:endParaRPr>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[2]</a:t>
            </a:r>
            <a:r>
              <a:rPr lang="en-IN" sz="1700">
                <a:solidFill>
                  <a:srgbClr val="0000FF"/>
                </a:solidFill>
                <a:hlinkClick r:id="rId5">
                  <a:extLst>
                    <a:ext uri="{A12FA001-AC4F-418D-AE19-62706E023703}">
                      <ahyp:hlinkClr xmlns:ahyp="http://schemas.microsoft.com/office/drawing/2018/hyperlinkcolor" val="tx"/>
                    </a:ext>
                  </a:extLst>
                </a:hlinkClick>
              </a:rPr>
              <a:t>Anis </a:t>
            </a:r>
            <a:r>
              <a:rPr lang="en-IN" sz="1700" dirty="0" err="1">
                <a:solidFill>
                  <a:srgbClr val="0000FF"/>
                </a:solidFill>
                <a:hlinkClick r:id="rId5">
                  <a:extLst>
                    <a:ext uri="{A12FA001-AC4F-418D-AE19-62706E023703}">
                      <ahyp:hlinkClr xmlns:ahyp="http://schemas.microsoft.com/office/drawing/2018/hyperlinkcolor" val="tx"/>
                    </a:ext>
                  </a:extLst>
                </a:hlinkClick>
              </a:rPr>
              <a:t>Trabelsi</a:t>
            </a:r>
            <a:r>
              <a:rPr lang="en-IN" sz="1700" dirty="0"/>
              <a:t>; </a:t>
            </a:r>
            <a:r>
              <a:rPr lang="en-IN" sz="1700" dirty="0">
                <a:hlinkClick r:id="rId6"/>
              </a:rPr>
              <a:t>Marc Michel Pic</a:t>
            </a:r>
            <a:r>
              <a:rPr lang="en-IN" sz="1700" dirty="0"/>
              <a:t>; </a:t>
            </a:r>
            <a:r>
              <a:rPr lang="en-IN" sz="1700" u="sng" dirty="0">
                <a:hlinkClick r:id="rId7"/>
              </a:rPr>
              <a:t>Jean-Luc </a:t>
            </a:r>
            <a:r>
              <a:rPr lang="en-IN" sz="1700" u="sng" dirty="0" err="1">
                <a:hlinkClick r:id="rId7"/>
              </a:rPr>
              <a:t>Dugelay</a:t>
            </a:r>
            <a:r>
              <a:rPr lang="en-IN" sz="1700" u="sng" dirty="0"/>
              <a:t>,</a:t>
            </a:r>
            <a:r>
              <a:rPr lang="en-US" sz="1700" dirty="0"/>
              <a:t>Improving </a:t>
            </a:r>
            <a:r>
              <a:rPr lang="en-US" sz="1700" dirty="0" err="1"/>
              <a:t>Deepfake</a:t>
            </a:r>
            <a:r>
              <a:rPr lang="en-US" sz="1700" dirty="0"/>
              <a:t> Detection by Mixing Top Solutions of the DFDC ,2019</a:t>
            </a:r>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[3]</a:t>
            </a:r>
            <a:r>
              <a:rPr lang="en-IN" sz="1700">
                <a:solidFill>
                  <a:srgbClr val="0000FF"/>
                </a:solidFill>
                <a:hlinkClick r:id="rId8">
                  <a:extLst>
                    <a:ext uri="{A12FA001-AC4F-418D-AE19-62706E023703}">
                      <ahyp:hlinkClr xmlns:ahyp="http://schemas.microsoft.com/office/drawing/2018/hyperlinkcolor" val="tx"/>
                    </a:ext>
                  </a:extLst>
                </a:hlinkClick>
              </a:rPr>
              <a:t>Jixin </a:t>
            </a:r>
            <a:r>
              <a:rPr lang="en-IN" sz="1700" dirty="0">
                <a:solidFill>
                  <a:srgbClr val="0000FF"/>
                </a:solidFill>
                <a:hlinkClick r:id="rId8">
                  <a:extLst>
                    <a:ext uri="{A12FA001-AC4F-418D-AE19-62706E023703}">
                      <ahyp:hlinkClr xmlns:ahyp="http://schemas.microsoft.com/office/drawing/2018/hyperlinkcolor" val="tx"/>
                    </a:ext>
                  </a:extLst>
                </a:hlinkClick>
              </a:rPr>
              <a:t>Zhang</a:t>
            </a:r>
            <a:r>
              <a:rPr lang="en-IN" sz="1700" dirty="0"/>
              <a:t>; </a:t>
            </a:r>
            <a:r>
              <a:rPr lang="en-IN" sz="1700" dirty="0" err="1">
                <a:hlinkClick r:id="rId9"/>
              </a:rPr>
              <a:t>Ke</a:t>
            </a:r>
            <a:r>
              <a:rPr lang="en-IN" sz="1700" dirty="0">
                <a:hlinkClick r:id="rId9"/>
              </a:rPr>
              <a:t> Cheng</a:t>
            </a:r>
            <a:r>
              <a:rPr lang="en-IN" sz="1700" dirty="0"/>
              <a:t>; </a:t>
            </a:r>
            <a:r>
              <a:rPr lang="en-IN" sz="1700" dirty="0" err="1">
                <a:hlinkClick r:id="rId10"/>
              </a:rPr>
              <a:t>Giuliano</a:t>
            </a:r>
            <a:r>
              <a:rPr lang="en-IN" sz="1700" dirty="0">
                <a:hlinkClick r:id="rId10"/>
              </a:rPr>
              <a:t> </a:t>
            </a:r>
            <a:r>
              <a:rPr lang="en-IN" sz="1700" dirty="0" err="1">
                <a:hlinkClick r:id="rId10"/>
              </a:rPr>
              <a:t>Sovernigo</a:t>
            </a:r>
            <a:r>
              <a:rPr lang="en-IN" sz="1700" dirty="0"/>
              <a:t>; </a:t>
            </a:r>
            <a:r>
              <a:rPr lang="en-IN" sz="1700" dirty="0" err="1">
                <a:hlinkClick r:id="rId11"/>
              </a:rPr>
              <a:t>Xiaodong</a:t>
            </a:r>
            <a:r>
              <a:rPr lang="en-IN" sz="1700" dirty="0">
                <a:hlinkClick r:id="rId11"/>
              </a:rPr>
              <a:t> Lin</a:t>
            </a:r>
            <a:r>
              <a:rPr lang="en-IN" sz="1700" dirty="0"/>
              <a:t>,</a:t>
            </a:r>
            <a:r>
              <a:rPr lang="en-US" sz="1700" dirty="0"/>
              <a:t> A Heterogeneous Feature Ensemble Learning based </a:t>
            </a:r>
            <a:r>
              <a:rPr lang="en-US" sz="1700" dirty="0" err="1"/>
              <a:t>Deepfake</a:t>
            </a:r>
            <a:r>
              <a:rPr lang="en-US" sz="1700" dirty="0"/>
              <a:t> Detection Method,2022</a:t>
            </a:r>
            <a:endParaRPr lang="en-IN" sz="1700" dirty="0"/>
          </a:p>
          <a:p>
            <a:pPr marL="152400" indent="0">
              <a:spcBef>
                <a:spcPts val="0"/>
              </a:spcBef>
              <a:buNone/>
            </a:pPr>
            <a:r>
              <a:rPr lang="fi-FI" sz="1700" b="1">
                <a:solidFill>
                  <a:schemeClr val="tx1"/>
                </a:solidFill>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[4]</a:t>
            </a:r>
            <a:r>
              <a:rPr lang="fi-FI" sz="1700">
                <a:solidFill>
                  <a:srgbClr val="0000FF"/>
                </a:solidFill>
                <a:hlinkClick r:id="rId12">
                  <a:extLst>
                    <a:ext uri="{A12FA001-AC4F-418D-AE19-62706E023703}">
                      <ahyp:hlinkClr xmlns:ahyp="http://schemas.microsoft.com/office/drawing/2018/hyperlinkcolor" val="tx"/>
                    </a:ext>
                  </a:extLst>
                </a:hlinkClick>
              </a:rPr>
              <a:t>Shan </a:t>
            </a:r>
            <a:r>
              <a:rPr lang="fi-FI" sz="1700" dirty="0">
                <a:solidFill>
                  <a:srgbClr val="0000FF"/>
                </a:solidFill>
                <a:hlinkClick r:id="rId12">
                  <a:extLst>
                    <a:ext uri="{A12FA001-AC4F-418D-AE19-62706E023703}">
                      <ahyp:hlinkClr xmlns:ahyp="http://schemas.microsoft.com/office/drawing/2018/hyperlinkcolor" val="tx"/>
                    </a:ext>
                  </a:extLst>
                </a:hlinkClick>
              </a:rPr>
              <a:t>Jia</a:t>
            </a:r>
            <a:r>
              <a:rPr lang="fi-FI" sz="1700" dirty="0"/>
              <a:t>; </a:t>
            </a:r>
            <a:r>
              <a:rPr lang="fi-FI" sz="1700" dirty="0">
                <a:hlinkClick r:id="rId13"/>
              </a:rPr>
              <a:t>Xin Li</a:t>
            </a:r>
            <a:r>
              <a:rPr lang="fi-FI" sz="1700" dirty="0"/>
              <a:t>; </a:t>
            </a:r>
            <a:r>
              <a:rPr lang="fi-FI" sz="1700" dirty="0">
                <a:hlinkClick r:id="rId14"/>
              </a:rPr>
              <a:t>Siwei Lyu</a:t>
            </a:r>
            <a:r>
              <a:rPr lang="fi-FI" sz="1700" dirty="0"/>
              <a:t>,</a:t>
            </a:r>
            <a:r>
              <a:rPr lang="en-US" sz="1700" dirty="0"/>
              <a:t> Model Attribution of Face-Swap </a:t>
            </a:r>
            <a:r>
              <a:rPr lang="en-US" sz="1700" dirty="0" err="1"/>
              <a:t>Deepfake</a:t>
            </a:r>
            <a:r>
              <a:rPr lang="en-US" sz="1700" dirty="0"/>
              <a:t> Videos,2021</a:t>
            </a:r>
            <a:endParaRPr lang="fi-FI" sz="1700" dirty="0"/>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[5]</a:t>
            </a:r>
            <a:r>
              <a:rPr lang="en-IN" sz="1700">
                <a:solidFill>
                  <a:srgbClr val="0000FF"/>
                </a:solidFill>
                <a:hlinkClick r:id="rId15">
                  <a:extLst>
                    <a:ext uri="{A12FA001-AC4F-418D-AE19-62706E023703}">
                      <ahyp:hlinkClr xmlns:ahyp="http://schemas.microsoft.com/office/drawing/2018/hyperlinkcolor" val="tx"/>
                    </a:ext>
                  </a:extLst>
                </a:hlinkClick>
              </a:rPr>
              <a:t>Siddharth </a:t>
            </a:r>
            <a:r>
              <a:rPr lang="en-IN" sz="1700" dirty="0" err="1">
                <a:solidFill>
                  <a:srgbClr val="0000FF"/>
                </a:solidFill>
                <a:hlinkClick r:id="rId15">
                  <a:extLst>
                    <a:ext uri="{A12FA001-AC4F-418D-AE19-62706E023703}">
                      <ahyp:hlinkClr xmlns:ahyp="http://schemas.microsoft.com/office/drawing/2018/hyperlinkcolor" val="tx"/>
                    </a:ext>
                  </a:extLst>
                </a:hlinkClick>
              </a:rPr>
              <a:t>Yadav</a:t>
            </a:r>
            <a:r>
              <a:rPr lang="en-IN" sz="1700" dirty="0"/>
              <a:t>; </a:t>
            </a:r>
            <a:r>
              <a:rPr lang="en-IN" sz="1700" dirty="0" err="1">
                <a:hlinkClick r:id="rId16"/>
              </a:rPr>
              <a:t>Sahithi</a:t>
            </a:r>
            <a:r>
              <a:rPr lang="en-IN" sz="1700" dirty="0">
                <a:hlinkClick r:id="rId16"/>
              </a:rPr>
              <a:t> </a:t>
            </a:r>
            <a:r>
              <a:rPr lang="en-IN" sz="1700" dirty="0" err="1">
                <a:hlinkClick r:id="rId16"/>
              </a:rPr>
              <a:t>Bommareddy</a:t>
            </a:r>
            <a:r>
              <a:rPr lang="en-IN" sz="1700" dirty="0"/>
              <a:t>; </a:t>
            </a:r>
            <a:r>
              <a:rPr lang="en-IN" sz="1700" dirty="0">
                <a:hlinkClick r:id="rId4"/>
              </a:rPr>
              <a:t>Dinesh Kumar </a:t>
            </a:r>
            <a:r>
              <a:rPr lang="en-IN" sz="1700" dirty="0" err="1">
                <a:hlinkClick r:id="rId4"/>
              </a:rPr>
              <a:t>Vishwakarma</a:t>
            </a:r>
            <a:r>
              <a:rPr lang="en-IN" sz="1700" dirty="0"/>
              <a:t>,</a:t>
            </a:r>
            <a:r>
              <a:rPr lang="en-US" sz="1700" dirty="0"/>
              <a:t> Robust and Generalized </a:t>
            </a:r>
            <a:r>
              <a:rPr lang="en-US" sz="1700" dirty="0" err="1"/>
              <a:t>DeepFake</a:t>
            </a:r>
            <a:r>
              <a:rPr lang="en-US" sz="1700" dirty="0"/>
              <a:t> Detection,2020</a:t>
            </a:r>
            <a:endParaRPr lang="en-IN" sz="1700" dirty="0"/>
          </a:p>
          <a:p>
            <a:pPr marL="152400" indent="0">
              <a:spcBef>
                <a:spcPts val="0"/>
              </a:spcBef>
              <a:buNone/>
            </a:pPr>
            <a:r>
              <a:rPr lang="en-IN" sz="1700" b="1">
                <a:solidFill>
                  <a:schemeClr val="tx1"/>
                </a:solidFill>
                <a:latin typeface="Times New Roman" panose="02020603050405020304" pitchFamily="18" charset="0"/>
                <a:cs typeface="Times New Roman" panose="02020603050405020304" pitchFamily="18" charset="0"/>
                <a:hlinkClick r:id="rId17">
                  <a:extLst>
                    <a:ext uri="{A12FA001-AC4F-418D-AE19-62706E023703}">
                      <ahyp:hlinkClr xmlns:ahyp="http://schemas.microsoft.com/office/drawing/2018/hyperlinkcolor" val="tx"/>
                    </a:ext>
                  </a:extLst>
                </a:hlinkClick>
              </a:rPr>
              <a:t>[6]</a:t>
            </a:r>
            <a:r>
              <a:rPr lang="en-IN" sz="1800">
                <a:solidFill>
                  <a:srgbClr val="0000FF"/>
                </a:solidFill>
                <a:hlinkClick r:id="rId17">
                  <a:extLst>
                    <a:ext uri="{A12FA001-AC4F-418D-AE19-62706E023703}">
                      <ahyp:hlinkClr xmlns:ahyp="http://schemas.microsoft.com/office/drawing/2018/hyperlinkcolor" val="tx"/>
                    </a:ext>
                  </a:extLst>
                </a:hlinkClick>
              </a:rPr>
              <a:t>Qasim </a:t>
            </a:r>
            <a:r>
              <a:rPr lang="en-IN" sz="1800" dirty="0" err="1">
                <a:solidFill>
                  <a:srgbClr val="0000FF"/>
                </a:solidFill>
                <a:hlinkClick r:id="rId17">
                  <a:extLst>
                    <a:ext uri="{A12FA001-AC4F-418D-AE19-62706E023703}">
                      <ahyp:hlinkClr xmlns:ahyp="http://schemas.microsoft.com/office/drawing/2018/hyperlinkcolor" val="tx"/>
                    </a:ext>
                  </a:extLst>
                </a:hlinkClick>
              </a:rPr>
              <a:t>Jaleel</a:t>
            </a:r>
            <a:r>
              <a:rPr lang="en-IN" sz="1800" dirty="0"/>
              <a:t>; </a:t>
            </a:r>
            <a:r>
              <a:rPr lang="en-IN" sz="1800" dirty="0" err="1">
                <a:hlinkClick r:id="rId18"/>
              </a:rPr>
              <a:t>Israa</a:t>
            </a:r>
            <a:r>
              <a:rPr lang="en-IN" sz="1800" dirty="0">
                <a:hlinkClick r:id="rId18"/>
              </a:rPr>
              <a:t> </a:t>
            </a:r>
            <a:r>
              <a:rPr lang="en-IN" sz="1800" dirty="0" err="1">
                <a:hlinkClick r:id="rId18"/>
              </a:rPr>
              <a:t>Hadi</a:t>
            </a:r>
            <a:r>
              <a:rPr lang="en-IN" sz="1800" dirty="0">
                <a:hlinkClick r:id="rId18"/>
              </a:rPr>
              <a:t> Ali</a:t>
            </a:r>
            <a:r>
              <a:rPr lang="en-IN" sz="1800" dirty="0"/>
              <a:t>,</a:t>
            </a:r>
            <a:r>
              <a:rPr lang="en-US" sz="1800" dirty="0"/>
              <a:t> Facial Behavior Analysis-Based </a:t>
            </a:r>
            <a:r>
              <a:rPr lang="en-US" sz="1800" dirty="0" err="1"/>
              <a:t>Deepfake</a:t>
            </a:r>
            <a:r>
              <a:rPr lang="en-US" sz="1800" dirty="0"/>
              <a:t> Video Detection using GAN Discriminator,2022</a:t>
            </a:r>
            <a:endParaRPr lang="en-IN" sz="1800" dirty="0"/>
          </a:p>
          <a:p>
            <a:pPr marL="76200" indent="0">
              <a:buNone/>
            </a:pPr>
            <a:r>
              <a:rPr lang="fr-FR" sz="1800">
                <a:solidFill>
                  <a:srgbClr val="0000FF"/>
                </a:solidFill>
                <a:hlinkClick r:id="rId19">
                  <a:extLst>
                    <a:ext uri="{A12FA001-AC4F-418D-AE19-62706E023703}">
                      <ahyp:hlinkClr xmlns:ahyp="http://schemas.microsoft.com/office/drawing/2018/hyperlinkcolor" val="tx"/>
                    </a:ext>
                  </a:extLst>
                </a:hlinkClick>
              </a:rPr>
              <a:t> </a:t>
            </a:r>
            <a:r>
              <a:rPr lang="fr-FR" sz="1700" b="1">
                <a:solidFill>
                  <a:schemeClr val="tx1"/>
                </a:solidFill>
                <a:latin typeface="Times New Roman" panose="02020603050405020304" pitchFamily="18" charset="0"/>
                <a:cs typeface="Times New Roman" panose="02020603050405020304" pitchFamily="18" charset="0"/>
                <a:hlinkClick r:id="rId19">
                  <a:extLst>
                    <a:ext uri="{A12FA001-AC4F-418D-AE19-62706E023703}">
                      <ahyp:hlinkClr xmlns:ahyp="http://schemas.microsoft.com/office/drawing/2018/hyperlinkcolor" val="tx"/>
                    </a:ext>
                  </a:extLst>
                </a:hlinkClick>
              </a:rPr>
              <a:t>[7]</a:t>
            </a:r>
            <a:r>
              <a:rPr lang="fr-FR" sz="1800">
                <a:solidFill>
                  <a:srgbClr val="0000FF"/>
                </a:solidFill>
                <a:hlinkClick r:id="rId19">
                  <a:extLst>
                    <a:ext uri="{A12FA001-AC4F-418D-AE19-62706E023703}">
                      <ahyp:hlinkClr xmlns:ahyp="http://schemas.microsoft.com/office/drawing/2018/hyperlinkcolor" val="tx"/>
                    </a:ext>
                  </a:extLst>
                </a:hlinkClick>
              </a:rPr>
              <a:t>Sio </a:t>
            </a:r>
            <a:r>
              <a:rPr lang="fr-FR" sz="1800" dirty="0" err="1">
                <a:solidFill>
                  <a:srgbClr val="0000FF"/>
                </a:solidFill>
                <a:hlinkClick r:id="rId19">
                  <a:extLst>
                    <a:ext uri="{A12FA001-AC4F-418D-AE19-62706E023703}">
                      <ahyp:hlinkClr xmlns:ahyp="http://schemas.microsoft.com/office/drawing/2018/hyperlinkcolor" val="tx"/>
                    </a:ext>
                  </a:extLst>
                </a:hlinkClick>
              </a:rPr>
              <a:t>Jurnalis</a:t>
            </a:r>
            <a:r>
              <a:rPr lang="fr-FR" sz="1800" dirty="0">
                <a:solidFill>
                  <a:srgbClr val="0000FF"/>
                </a:solidFill>
                <a:hlinkClick r:id="rId19">
                  <a:extLst>
                    <a:ext uri="{A12FA001-AC4F-418D-AE19-62706E023703}">
                      <ahyp:hlinkClr xmlns:ahyp="http://schemas.microsoft.com/office/drawing/2018/hyperlinkcolor" val="tx"/>
                    </a:ext>
                  </a:extLst>
                </a:hlinkClick>
              </a:rPr>
              <a:t> </a:t>
            </a:r>
            <a:r>
              <a:rPr lang="fr-FR" sz="1800" dirty="0" err="1">
                <a:solidFill>
                  <a:srgbClr val="0000FF"/>
                </a:solidFill>
                <a:hlinkClick r:id="rId19">
                  <a:extLst>
                    <a:ext uri="{A12FA001-AC4F-418D-AE19-62706E023703}">
                      <ahyp:hlinkClr xmlns:ahyp="http://schemas.microsoft.com/office/drawing/2018/hyperlinkcolor" val="tx"/>
                    </a:ext>
                  </a:extLst>
                </a:hlinkClick>
              </a:rPr>
              <a:t>Pipin</a:t>
            </a:r>
            <a:r>
              <a:rPr lang="fr-FR" sz="1800" dirty="0"/>
              <a:t>; </a:t>
            </a:r>
            <a:r>
              <a:rPr lang="fr-FR" sz="1800" dirty="0" err="1">
                <a:hlinkClick r:id="rId20"/>
              </a:rPr>
              <a:t>Ronsen</a:t>
            </a:r>
            <a:r>
              <a:rPr lang="fr-FR" sz="1800" dirty="0">
                <a:hlinkClick r:id="rId20"/>
              </a:rPr>
              <a:t> Purba</a:t>
            </a:r>
            <a:r>
              <a:rPr lang="fr-FR" sz="1800" dirty="0"/>
              <a:t>; </a:t>
            </a:r>
            <a:r>
              <a:rPr lang="fr-FR" sz="1800" dirty="0">
                <a:hlinkClick r:id="rId21"/>
              </a:rPr>
              <a:t>Muhammad Fermi </a:t>
            </a:r>
            <a:r>
              <a:rPr lang="fr-FR" sz="1800" dirty="0" err="1">
                <a:hlinkClick r:id="rId21"/>
              </a:rPr>
              <a:t>Pasha</a:t>
            </a:r>
            <a:r>
              <a:rPr lang="fr-FR" sz="1800" dirty="0"/>
              <a:t>,</a:t>
            </a:r>
            <a:r>
              <a:rPr lang="en-US" sz="1800" dirty="0"/>
              <a:t> </a:t>
            </a:r>
            <a:r>
              <a:rPr lang="en-US" sz="1800" dirty="0" err="1"/>
              <a:t>Deepfake</a:t>
            </a:r>
            <a:r>
              <a:rPr lang="en-US" sz="1800" dirty="0"/>
              <a:t> Video Detection Using Spatiotemporal Convolutional Network and Photo Response Non Uniformity,2021</a:t>
            </a:r>
            <a:endParaRPr lang="fr-FR" sz="1800" dirty="0"/>
          </a:p>
          <a:p>
            <a:pPr marL="76200" indent="0">
              <a:buNone/>
            </a:pPr>
            <a:r>
              <a:rPr lang="en-IN" sz="1700" b="1">
                <a:solidFill>
                  <a:schemeClr val="tx1"/>
                </a:solidFill>
                <a:latin typeface="Times New Roman" panose="02020603050405020304" pitchFamily="18" charset="0"/>
                <a:cs typeface="Times New Roman" panose="02020603050405020304" pitchFamily="18" charset="0"/>
                <a:hlinkClick r:id="rId22">
                  <a:extLst>
                    <a:ext uri="{A12FA001-AC4F-418D-AE19-62706E023703}">
                      <ahyp:hlinkClr xmlns:ahyp="http://schemas.microsoft.com/office/drawing/2018/hyperlinkcolor" val="tx"/>
                    </a:ext>
                  </a:extLst>
                </a:hlinkClick>
              </a:rPr>
              <a:t> [8]</a:t>
            </a:r>
            <a:r>
              <a:rPr lang="en-IN" sz="1800">
                <a:solidFill>
                  <a:srgbClr val="0000FF"/>
                </a:solidFill>
                <a:hlinkClick r:id="rId22">
                  <a:extLst>
                    <a:ext uri="{A12FA001-AC4F-418D-AE19-62706E023703}">
                      <ahyp:hlinkClr xmlns:ahyp="http://schemas.microsoft.com/office/drawing/2018/hyperlinkcolor" val="tx"/>
                    </a:ext>
                  </a:extLst>
                </a:hlinkClick>
              </a:rPr>
              <a:t>Reva </a:t>
            </a:r>
            <a:r>
              <a:rPr lang="en-IN" sz="1800" dirty="0" err="1">
                <a:solidFill>
                  <a:srgbClr val="0000FF"/>
                </a:solidFill>
                <a:hlinkClick r:id="rId22">
                  <a:extLst>
                    <a:ext uri="{A12FA001-AC4F-418D-AE19-62706E023703}">
                      <ahyp:hlinkClr xmlns:ahyp="http://schemas.microsoft.com/office/drawing/2018/hyperlinkcolor" val="tx"/>
                    </a:ext>
                  </a:extLst>
                </a:hlinkClick>
              </a:rPr>
              <a:t>Chinchalkar</a:t>
            </a:r>
            <a:r>
              <a:rPr lang="en-IN" sz="1800" dirty="0"/>
              <a:t>; </a:t>
            </a:r>
            <a:r>
              <a:rPr lang="en-IN" sz="1800" dirty="0" err="1">
                <a:hlinkClick r:id="rId23"/>
              </a:rPr>
              <a:t>Rachita</a:t>
            </a:r>
            <a:r>
              <a:rPr lang="en-IN" sz="1800" dirty="0">
                <a:hlinkClick r:id="rId23"/>
              </a:rPr>
              <a:t> </a:t>
            </a:r>
            <a:r>
              <a:rPr lang="en-IN" sz="1800" dirty="0" err="1">
                <a:hlinkClick r:id="rId23"/>
              </a:rPr>
              <a:t>Sinha</a:t>
            </a:r>
            <a:r>
              <a:rPr lang="en-IN" sz="1800" dirty="0"/>
              <a:t>; </a:t>
            </a:r>
            <a:r>
              <a:rPr lang="en-IN" sz="1800" dirty="0">
                <a:hlinkClick r:id="rId24"/>
              </a:rPr>
              <a:t>Manish Kumar</a:t>
            </a:r>
            <a:r>
              <a:rPr lang="en-IN" sz="1800" dirty="0"/>
              <a:t>; </a:t>
            </a:r>
            <a:r>
              <a:rPr lang="en-IN" sz="1800" dirty="0" err="1">
                <a:hlinkClick r:id="rId25"/>
              </a:rPr>
              <a:t>Neeraj</a:t>
            </a:r>
            <a:r>
              <a:rPr lang="en-IN" sz="1800" dirty="0">
                <a:hlinkClick r:id="rId25"/>
              </a:rPr>
              <a:t> </a:t>
            </a:r>
            <a:r>
              <a:rPr lang="en-IN" sz="1800" dirty="0" err="1">
                <a:hlinkClick r:id="rId25"/>
              </a:rPr>
              <a:t>Chauhan</a:t>
            </a:r>
            <a:r>
              <a:rPr lang="en-IN" sz="1800" dirty="0"/>
              <a:t>; </a:t>
            </a:r>
            <a:r>
              <a:rPr lang="en-IN" sz="1800" dirty="0" err="1">
                <a:hlinkClick r:id="rId26"/>
              </a:rPr>
              <a:t>Shubhangi</a:t>
            </a:r>
            <a:r>
              <a:rPr lang="en-IN" sz="1800" dirty="0">
                <a:hlinkClick r:id="rId26"/>
              </a:rPr>
              <a:t> </a:t>
            </a:r>
            <a:r>
              <a:rPr lang="en-IN" sz="1800" dirty="0" err="1">
                <a:hlinkClick r:id="rId26"/>
              </a:rPr>
              <a:t>Deokar</a:t>
            </a:r>
            <a:r>
              <a:rPr lang="en-IN" sz="1800" dirty="0"/>
              <a:t>; </a:t>
            </a:r>
            <a:r>
              <a:rPr lang="en-IN" sz="1800" dirty="0" err="1">
                <a:hlinkClick r:id="rId27"/>
              </a:rPr>
              <a:t>Sudhanshu</a:t>
            </a:r>
            <a:r>
              <a:rPr lang="en-IN" sz="1800" dirty="0">
                <a:hlinkClick r:id="rId27"/>
              </a:rPr>
              <a:t> </a:t>
            </a:r>
            <a:r>
              <a:rPr lang="en-IN" sz="1800" dirty="0" err="1">
                <a:hlinkClick r:id="rId27"/>
              </a:rPr>
              <a:t>Gonge</a:t>
            </a:r>
            <a:r>
              <a:rPr lang="en-IN" sz="1800" dirty="0"/>
              <a:t>,</a:t>
            </a:r>
            <a:r>
              <a:rPr lang="en-US" sz="1800" dirty="0"/>
              <a:t> Detecting </a:t>
            </a:r>
            <a:r>
              <a:rPr lang="en-US" sz="1800" dirty="0" err="1"/>
              <a:t>Deepfakes</a:t>
            </a:r>
            <a:r>
              <a:rPr lang="en-US" sz="1800" dirty="0"/>
              <a:t> using CNN and LSTM,2022</a:t>
            </a:r>
            <a:endParaRPr lang="en-IN" sz="1800" dirty="0"/>
          </a:p>
          <a:p>
            <a:pPr marL="76200" indent="0">
              <a:buNone/>
            </a:pPr>
            <a:r>
              <a:rPr lang="en-IN" sz="1700" b="1">
                <a:solidFill>
                  <a:schemeClr val="tx1"/>
                </a:solidFill>
                <a:latin typeface="Times New Roman" panose="02020603050405020304" pitchFamily="18" charset="0"/>
                <a:cs typeface="Times New Roman" panose="02020603050405020304" pitchFamily="18" charset="0"/>
                <a:hlinkClick r:id="rId28">
                  <a:extLst>
                    <a:ext uri="{A12FA001-AC4F-418D-AE19-62706E023703}">
                      <ahyp:hlinkClr xmlns:ahyp="http://schemas.microsoft.com/office/drawing/2018/hyperlinkcolor" val="tx"/>
                    </a:ext>
                  </a:extLst>
                </a:hlinkClick>
              </a:rPr>
              <a:t> [9]</a:t>
            </a:r>
            <a:r>
              <a:rPr lang="en-IN" sz="1800">
                <a:solidFill>
                  <a:srgbClr val="0000FF"/>
                </a:solidFill>
                <a:hlinkClick r:id="rId28">
                  <a:extLst>
                    <a:ext uri="{A12FA001-AC4F-418D-AE19-62706E023703}">
                      <ahyp:hlinkClr xmlns:ahyp="http://schemas.microsoft.com/office/drawing/2018/hyperlinkcolor" val="tx"/>
                    </a:ext>
                  </a:extLst>
                </a:hlinkClick>
              </a:rPr>
              <a:t>Lalitha </a:t>
            </a:r>
            <a:r>
              <a:rPr lang="en-IN" sz="1800" dirty="0">
                <a:solidFill>
                  <a:srgbClr val="0000FF"/>
                </a:solidFill>
                <a:hlinkClick r:id="rId28">
                  <a:extLst>
                    <a:ext uri="{A12FA001-AC4F-418D-AE19-62706E023703}">
                      <ahyp:hlinkClr xmlns:ahyp="http://schemas.microsoft.com/office/drawing/2018/hyperlinkcolor" val="tx"/>
                    </a:ext>
                  </a:extLst>
                </a:hlinkClick>
              </a:rPr>
              <a:t>S</a:t>
            </a:r>
            <a:r>
              <a:rPr lang="en-IN" sz="1800" dirty="0"/>
              <a:t>; </a:t>
            </a:r>
            <a:r>
              <a:rPr lang="en-IN" sz="1800" u="sng" dirty="0" err="1">
                <a:hlinkClick r:id="rId29"/>
              </a:rPr>
              <a:t>Kavitha</a:t>
            </a:r>
            <a:r>
              <a:rPr lang="en-IN" sz="1800" u="sng" dirty="0">
                <a:hlinkClick r:id="rId29"/>
              </a:rPr>
              <a:t> </a:t>
            </a:r>
            <a:r>
              <a:rPr lang="en-IN" sz="1800" u="sng" dirty="0" err="1">
                <a:hlinkClick r:id="rId29"/>
              </a:rPr>
              <a:t>Sooda</a:t>
            </a:r>
            <a:r>
              <a:rPr lang="en-IN" sz="1800" u="sng" dirty="0"/>
              <a:t>,</a:t>
            </a:r>
            <a:r>
              <a:rPr lang="en-US" sz="1800" dirty="0"/>
              <a:t> </a:t>
            </a:r>
            <a:r>
              <a:rPr lang="en-US" sz="1800" dirty="0" err="1"/>
              <a:t>DeepFake</a:t>
            </a:r>
            <a:r>
              <a:rPr lang="en-US" sz="1800" dirty="0"/>
              <a:t> Detection Through Key Video Frame Extraction using GAN,2021</a:t>
            </a:r>
          </a:p>
          <a:p>
            <a:endParaRPr lang="en-US" sz="1800" b="1" dirty="0"/>
          </a:p>
          <a:p>
            <a:endParaRPr lang="en-US" sz="1800" b="1" dirty="0"/>
          </a:p>
          <a:p>
            <a:pPr marL="152400" indent="0">
              <a:spcBef>
                <a:spcPts val="0"/>
              </a:spcBef>
              <a:buNone/>
            </a:pPr>
            <a:endParaRPr lang="en-US" sz="1700" b="1" dirty="0"/>
          </a:p>
          <a:p>
            <a:pPr marL="152400" indent="0">
              <a:spcBef>
                <a:spcPts val="0"/>
              </a:spcBef>
              <a:buNone/>
            </a:pPr>
            <a:endParaRPr lang="en-US" b="1" dirty="0"/>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665843" y="653144"/>
            <a:ext cx="10668000" cy="4310742"/>
          </a:xfrm>
          <a:prstGeom prst="rect">
            <a:avLst/>
          </a:prstGeom>
          <a:noFill/>
          <a:ln>
            <a:noFill/>
          </a:ln>
        </p:spPr>
        <p:txBody>
          <a:bodyPr spcFirstLastPara="1" wrap="square" lIns="91425" tIns="45700" rIns="91425" bIns="45700" anchor="t" anchorCtr="0">
            <a:noAutofit/>
          </a:bodyPr>
          <a:lstStyle/>
          <a:p>
            <a:pPr marL="152400" lvl="0" indent="0" algn="just">
              <a:lnSpc>
                <a:spcPct val="200000"/>
              </a:lnSpc>
              <a:spcBef>
                <a:spcPts val="0"/>
              </a:spcBef>
              <a:buNone/>
            </a:pPr>
            <a:endParaRPr lang="en-US" sz="1400" dirty="0">
              <a:latin typeface="Cambria" panose="02040503050406030204" pitchFamily="18" charset="0"/>
              <a:ea typeface="Cambria" panose="02040503050406030204" pitchFamily="18" charset="0"/>
            </a:endParaRPr>
          </a:p>
          <a:p>
            <a:pPr marL="152400" lvl="0" indent="0" algn="just">
              <a:lnSpc>
                <a:spcPct val="200000"/>
              </a:lnSpc>
              <a:spcBef>
                <a:spcPts val="0"/>
              </a:spcBef>
              <a:buNone/>
            </a:pPr>
            <a:r>
              <a:rPr lang="en-US" sz="1800" dirty="0">
                <a:latin typeface="Times New Roman" pitchFamily="18" charset="0"/>
                <a:ea typeface="Cambria" panose="02040503050406030204" pitchFamily="18" charset="0"/>
                <a:cs typeface="Times New Roman" pitchFamily="18" charset="0"/>
              </a:rPr>
              <a:t>The rise of deep fake technology, particularly face-swap videos, has raised significant concerns regarding the spread of misinformation and the invasion of privacy. These highly realistic forgeries pose a challenge to current detection methods, which often fail to accurately identify them. This project aims to address this issue by developing a straightforward and effective AI/ML-based solution to detect face-swap deep fake videos. By analyzing visual and auditory inconsistencies, such as mismatches in facial movements, lighting, and audio-visual synchronization, the proposed system seeks to enhance the accuracy and reliability of deep fake detection. The ultimate goal is to provide a robust tool that can be deployed to mitigate the harmful effects of deep fakes, thereby safeguarding digital integrity and privacy.</a:t>
            </a:r>
            <a:endParaRPr sz="1800" dirty="0">
              <a:latin typeface="Times New Roman" pitchFamily="18" charset="0"/>
              <a:ea typeface="Cambria"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US"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Survey :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70706" y="861712"/>
            <a:ext cx="10603061" cy="3975754"/>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Here’s a literature survey based on the papers that we have researched: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1. This paper likely explores advanced techniques for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focusing on the challenges posed by increasingly realistic synthetic media.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2. This paper probably investigates the role of deep learning architectures, such as convolutional neural networks (CNNs), in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3. This research likely focuses on the ethical and societal implications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technology, alongside technical detection methods. It may propose a multi-modal approach that combines visual, auditory, and behavioral cues to improve detection rates.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4. This paper might present a comparative analysis of existing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detection techniques, highlighting their strengths and weaknesses. It could introduce a hybrid model that integrates traditional image processing methods with deep learning to enhance detection performance. The study may also emphasize the need for robust datasets to train and test detection systems.</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5. This research likely explores the use of generative adversarial networks (GANs) in creating and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It may propose a GAN-based detection system that identifies inconsistencies in synthetic media by analyzing pixel-level details. The paper could also discuss the adversarial nature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creation and detection.</a:t>
            </a:r>
          </a:p>
          <a:p>
            <a:pPr marL="342900" lvl="0" indent="-190500" algn="just">
              <a:lnSpc>
                <a:spcPct val="200000"/>
              </a:lnSpc>
              <a:spcBef>
                <a:spcPts val="0"/>
              </a:spcBef>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6471" y="898072"/>
            <a:ext cx="10668000" cy="4953000"/>
          </a:xfrm>
        </p:spPr>
        <p:txBody>
          <a:bodyPr>
            <a:normAutofit fontScale="25000" lnSpcReduction="20000"/>
          </a:bodyPr>
          <a:lstStyle/>
          <a:p>
            <a:pPr marL="342900" lvl="0" indent="-190500" algn="just">
              <a:lnSpc>
                <a:spcPct val="200000"/>
              </a:lnSpc>
              <a:spcBef>
                <a:spcPts val="0"/>
              </a:spcBef>
              <a:buNone/>
            </a:pPr>
            <a:r>
              <a:rPr lang="en-US" sz="3600" dirty="0">
                <a:latin typeface="Cambria" panose="02040503050406030204" pitchFamily="18" charset="0"/>
                <a:ea typeface="Cambria" panose="02040503050406030204" pitchFamily="18" charset="0"/>
              </a:rPr>
              <a:t>6</a:t>
            </a:r>
            <a:r>
              <a:rPr lang="en-US" sz="5200" dirty="0">
                <a:latin typeface="Cambria" panose="02040503050406030204" pitchFamily="18" charset="0"/>
                <a:ea typeface="Cambria" panose="02040503050406030204" pitchFamily="18" charset="0"/>
              </a:rPr>
              <a:t>. This paper probably focuses on the role of audio-visual synchronization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method to analyze mismatches between lip movements and speech patterns to identify fake videos. The study could also highlight the importance of multi-modal approaches in improving detection accuracy.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7. This research likely addresses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low-quality or compressed videos. It may propose a lightweight detection model that can operate efficiently on resource-constrained devices. The paper could also discuss the trade-offs between detection accuracy and computational complexity.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8. This paper might explore the use of explainable AI (XAI) techniques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model that not only detects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but also provides interpretable insights into the decision-making process. The study could emphasize the importance of transparency in building trust in detection systems.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9. This research likely investigates the role of temporal analysis in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It may propose a method that analyzes frame-by-frame inconsistencies in videos to identify synthetic content. The paper could also discuss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real-time streaming applications.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10. This paper probably focuses on the use of transfer learning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pre-trained model that can be fine-tuned for specific datasets or scenarios. The study could also highlight the benefits of transfer learning in reducing the need for large annotated datasets.</a:t>
            </a:r>
          </a:p>
          <a:p>
            <a:endParaRPr lang="en-IN" dirty="0"/>
          </a:p>
        </p:txBody>
      </p:sp>
    </p:spTree>
    <p:extLst>
      <p:ext uri="{BB962C8B-B14F-4D97-AF65-F5344CB8AC3E}">
        <p14:creationId xmlns:p14="http://schemas.microsoft.com/office/powerpoint/2010/main" val="61289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IN" dirty="0"/>
          </a:p>
        </p:txBody>
      </p:sp>
      <p:sp>
        <p:nvSpPr>
          <p:cNvPr id="3" name="Text Placeholder 2"/>
          <p:cNvSpPr>
            <a:spLocks noGrp="1"/>
          </p:cNvSpPr>
          <p:nvPr>
            <p:ph type="body" idx="1"/>
          </p:nvPr>
        </p:nvSpPr>
        <p:spPr/>
        <p:txBody>
          <a:bodyPr>
            <a:normAutofit/>
          </a:bodyPr>
          <a:lstStyle/>
          <a:p>
            <a:pPr marL="76200" indent="0" algn="just">
              <a:buNone/>
            </a:pPr>
            <a:r>
              <a:rPr lang="en-US" sz="1800">
                <a:latin typeface="Times New Roman" pitchFamily="18" charset="0"/>
                <a:cs typeface="Times New Roman" pitchFamily="18" charset="0"/>
              </a:rPr>
              <a:t>1. Develop an AI/ML-Based Deepfake Detection System</a:t>
            </a:r>
          </a:p>
          <a:p>
            <a:pPr marL="76200" indent="0" algn="just">
              <a:buNone/>
            </a:pPr>
            <a:r>
              <a:rPr lang="en-US" sz="1800">
                <a:latin typeface="Times New Roman" pitchFamily="18" charset="0"/>
                <a:cs typeface="Times New Roman" pitchFamily="18" charset="0"/>
              </a:rPr>
              <a:t>Objective: Build a robust and accurate deepfake detection system using the Deepware Scanner API to analyze uploaded videos and determine their authenticity.</a:t>
            </a:r>
          </a:p>
          <a:p>
            <a:pPr marL="76200" indent="0" algn="just">
              <a:buNone/>
            </a:pPr>
            <a:r>
              <a:rPr lang="en-US" sz="1800">
                <a:latin typeface="Times New Roman" pitchFamily="18" charset="0"/>
                <a:cs typeface="Times New Roman" pitchFamily="18" charset="0"/>
              </a:rPr>
              <a:t>2. Create a User-Friendly Mobile Application</a:t>
            </a:r>
          </a:p>
          <a:p>
            <a:pPr marL="76200" indent="0" algn="just">
              <a:buNone/>
            </a:pPr>
            <a:r>
              <a:rPr lang="en-US" sz="1800">
                <a:latin typeface="Times New Roman" pitchFamily="18" charset="0"/>
                <a:cs typeface="Times New Roman" pitchFamily="18" charset="0"/>
              </a:rPr>
              <a:t>Objective: Design and develop a cross-platform mobile app (Android) with an intuitive user interface for seamless video upload, analysis, and result visualization.</a:t>
            </a:r>
          </a:p>
          <a:p>
            <a:pPr marL="76200" indent="0" algn="just">
              <a:buNone/>
            </a:pPr>
            <a:r>
              <a:rPr lang="en-US" sz="1800">
                <a:latin typeface="Times New Roman" pitchFamily="18" charset="0"/>
                <a:cs typeface="Times New Roman" pitchFamily="18" charset="0"/>
              </a:rPr>
              <a:t>3. Implement Secure User Authentication</a:t>
            </a:r>
          </a:p>
          <a:p>
            <a:pPr marL="76200" indent="0" algn="just">
              <a:buNone/>
            </a:pPr>
            <a:r>
              <a:rPr lang="en-US" sz="1800">
                <a:latin typeface="Times New Roman" pitchFamily="18" charset="0"/>
                <a:cs typeface="Times New Roman" pitchFamily="18" charset="0"/>
              </a:rPr>
              <a:t>Objective: Integrate Firebase Authentication to provide secure login and signup functionality for users.</a:t>
            </a:r>
          </a:p>
          <a:p>
            <a:pPr marL="76200" indent="0" algn="just">
              <a:buNone/>
            </a:pPr>
            <a:r>
              <a:rPr lang="en-US" sz="1800">
                <a:latin typeface="Times New Roman" pitchFamily="18" charset="0"/>
                <a:cs typeface="Times New Roman" pitchFamily="18" charset="0"/>
              </a:rPr>
              <a:t>4. Support Multiple Video Formats</a:t>
            </a:r>
          </a:p>
          <a:p>
            <a:pPr marL="76200" indent="0" algn="just">
              <a:buNone/>
            </a:pPr>
            <a:r>
              <a:rPr lang="en-US" sz="1800">
                <a:latin typeface="Times New Roman" pitchFamily="18" charset="0"/>
                <a:cs typeface="Times New Roman" pitchFamily="18" charset="0"/>
              </a:rPr>
              <a:t>Objective: Enable the app to accept and process all video formats (e.g., MP4, AVI, MOV) for deepfake detection.</a:t>
            </a:r>
          </a:p>
          <a:p>
            <a:pPr marL="76200" indent="0" algn="just">
              <a:buNone/>
            </a:pPr>
            <a:r>
              <a:rPr lang="en-US" sz="1800">
                <a:latin typeface="Times New Roman" pitchFamily="18" charset="0"/>
                <a:cs typeface="Times New Roman" pitchFamily="18" charset="0"/>
              </a:rPr>
              <a:t>5. Provide Detailed Analysis and Visualization</a:t>
            </a:r>
          </a:p>
          <a:p>
            <a:pPr marL="76200" indent="0" algn="just">
              <a:buNone/>
            </a:pPr>
            <a:r>
              <a:rPr lang="en-US" sz="1800">
                <a:latin typeface="Times New Roman" pitchFamily="18" charset="0"/>
                <a:cs typeface="Times New Roman" pitchFamily="18" charset="0"/>
              </a:rPr>
              <a:t>Objective: Display the results of deepfake detection in a user-friendly format, including confidence scores, graphs, and visualizations.</a:t>
            </a:r>
          </a:p>
          <a:p>
            <a:pPr marL="76200" indent="0" algn="just">
              <a:buNone/>
            </a:pP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42279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a:xfrm>
            <a:off x="566964" y="1064343"/>
            <a:ext cx="11058071" cy="4953000"/>
          </a:xfrm>
        </p:spPr>
        <p:txBody>
          <a:bodyPr>
            <a:noAutofit/>
          </a:bodyPr>
          <a:lstStyle/>
          <a:p>
            <a:pPr marL="76200" indent="0" algn="just">
              <a:buNone/>
            </a:pPr>
            <a:r>
              <a:rPr lang="en-US" sz="1800">
                <a:latin typeface="Times New Roman" pitchFamily="18" charset="0"/>
                <a:cs typeface="Times New Roman" pitchFamily="18" charset="0"/>
              </a:rPr>
              <a:t>6. Integrate Cloud Storage for Video Management</a:t>
            </a:r>
          </a:p>
          <a:p>
            <a:pPr marL="76200" indent="0" algn="just">
              <a:buNone/>
            </a:pPr>
            <a:r>
              <a:rPr lang="en-US" sz="1800">
                <a:latin typeface="Times New Roman" pitchFamily="18" charset="0"/>
                <a:cs typeface="Times New Roman" pitchFamily="18" charset="0"/>
              </a:rPr>
              <a:t>Objective: Use Cloudinary as an alternative to Firebase Storage for uploading, storing, and managing user videos.</a:t>
            </a:r>
          </a:p>
          <a:p>
            <a:pPr marL="76200" indent="0" algn="just">
              <a:buNone/>
            </a:pPr>
            <a:r>
              <a:rPr lang="en-US" sz="1800">
                <a:latin typeface="Times New Roman" pitchFamily="18" charset="0"/>
                <a:cs typeface="Times New Roman" pitchFamily="18" charset="0"/>
              </a:rPr>
              <a:t>7. Ensure Cost-Effective Development</a:t>
            </a:r>
          </a:p>
          <a:p>
            <a:pPr marL="76200" indent="0" algn="just">
              <a:buNone/>
            </a:pPr>
            <a:r>
              <a:rPr lang="en-US" sz="1800">
                <a:latin typeface="Times New Roman" pitchFamily="18" charset="0"/>
                <a:cs typeface="Times New Roman" pitchFamily="18" charset="0"/>
              </a:rPr>
              <a:t>Objective: Utilize free and open-source tools (e.g., React Native, Firebase, Cloudinary) to build the app without incurring significant costs.</a:t>
            </a:r>
          </a:p>
          <a:p>
            <a:pPr marL="76200" indent="0" algn="just">
              <a:buNone/>
            </a:pPr>
            <a:r>
              <a:rPr lang="en-US" sz="1800">
                <a:latin typeface="Times New Roman" pitchFamily="18" charset="0"/>
                <a:cs typeface="Times New Roman" pitchFamily="18" charset="0"/>
              </a:rPr>
              <a:t>8. Deploy the App on Google Play Store</a:t>
            </a:r>
          </a:p>
          <a:p>
            <a:pPr marL="76200" indent="0" algn="just">
              <a:buNone/>
            </a:pPr>
            <a:r>
              <a:rPr lang="en-US" sz="1800">
                <a:latin typeface="Times New Roman" pitchFamily="18" charset="0"/>
                <a:cs typeface="Times New Roman" pitchFamily="18" charset="0"/>
              </a:rPr>
              <a:t>Objective: Prepare the app for deployment on the Google Play Store by generating a signed APK and following Play Store guidelines.</a:t>
            </a:r>
          </a:p>
          <a:p>
            <a:pPr marL="76200" indent="0" algn="just">
              <a:buNone/>
            </a:pPr>
            <a:r>
              <a:rPr lang="en-US" sz="1800">
                <a:latin typeface="Times New Roman" pitchFamily="18" charset="0"/>
                <a:cs typeface="Times New Roman" pitchFamily="18" charset="0"/>
              </a:rPr>
              <a:t>9. Ensure Scalability and Future Enhancements</a:t>
            </a:r>
          </a:p>
          <a:p>
            <a:pPr marL="76200" indent="0" algn="just">
              <a:buNone/>
            </a:pPr>
            <a:r>
              <a:rPr lang="en-US" sz="1800">
                <a:latin typeface="Times New Roman" pitchFamily="18" charset="0"/>
                <a:cs typeface="Times New Roman" pitchFamily="18" charset="0"/>
              </a:rPr>
              <a:t>Objective: Design the app with a modular architecture to allow for future updates, such as adding new detection models or features.</a:t>
            </a:r>
          </a:p>
          <a:p>
            <a:pPr marL="76200" indent="0" algn="just">
              <a:buNone/>
            </a:pPr>
            <a:r>
              <a:rPr lang="en-US" sz="1800">
                <a:latin typeface="Times New Roman" pitchFamily="18" charset="0"/>
                <a:cs typeface="Times New Roman" pitchFamily="18" charset="0"/>
              </a:rPr>
              <a:t>10. Educate Users About Deepfake Technology</a:t>
            </a:r>
          </a:p>
          <a:p>
            <a:pPr marL="76200" indent="0" algn="just">
              <a:buNone/>
            </a:pPr>
            <a:r>
              <a:rPr lang="en-US" sz="1800">
                <a:latin typeface="Times New Roman" pitchFamily="18" charset="0"/>
                <a:cs typeface="Times New Roman" pitchFamily="18" charset="0"/>
              </a:rPr>
              <a:t>Objective: Include educational content in the app (e.g., FAQs, tutorials) to raise awareness about deepfakes and their potential impact.</a:t>
            </a:r>
          </a:p>
          <a:p>
            <a:pPr marL="76200" indent="0" algn="just">
              <a:buNone/>
            </a:pPr>
            <a:endParaRPr lang="en-US" sz="1800">
              <a:latin typeface="Times New Roman" pitchFamily="18" charset="0"/>
              <a:cs typeface="Times New Roman" pitchFamily="18" charset="0"/>
            </a:endParaRPr>
          </a:p>
          <a:p>
            <a:pPr marL="76200" indent="0" algn="just">
              <a:buNone/>
            </a:pPr>
            <a:endParaRPr lang="en-US" sz="1800">
              <a:latin typeface="Times New Roman" pitchFamily="18" charset="0"/>
              <a:cs typeface="Times New Roman" pitchFamily="18" charset="0"/>
            </a:endParaRPr>
          </a:p>
        </p:txBody>
      </p:sp>
    </p:spTree>
    <p:extLst>
      <p:ext uri="{BB962C8B-B14F-4D97-AF65-F5344CB8AC3E}">
        <p14:creationId xmlns:p14="http://schemas.microsoft.com/office/powerpoint/2010/main" val="266881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Methods &amp; their Drawbacks :</a:t>
            </a:r>
            <a:endParaRPr lang="en-IN" dirty="0"/>
          </a:p>
        </p:txBody>
      </p:sp>
      <p:sp>
        <p:nvSpPr>
          <p:cNvPr id="3" name="Text Placeholder 2"/>
          <p:cNvSpPr>
            <a:spLocks noGrp="1"/>
          </p:cNvSpPr>
          <p:nvPr>
            <p:ph type="body" idx="1"/>
          </p:nvPr>
        </p:nvSpPr>
        <p:spPr/>
        <p:txBody>
          <a:bodyPr>
            <a:normAutofit lnSpcReduction="10000"/>
          </a:bodyPr>
          <a:lstStyle/>
          <a:p>
            <a:pPr marL="76200" indent="0">
              <a:buNone/>
            </a:pPr>
            <a:r>
              <a:rPr lang="en-US" sz="1600" b="1">
                <a:latin typeface="Times New Roman" pitchFamily="18" charset="0"/>
                <a:cs typeface="Times New Roman" pitchFamily="18" charset="0"/>
              </a:rPr>
              <a:t>1. Spatial Artifacts Analysis</a:t>
            </a:r>
          </a:p>
          <a:p>
            <a:pPr marL="76200" indent="0">
              <a:buNone/>
            </a:pPr>
            <a:r>
              <a:rPr lang="en-US" sz="1600" b="1">
                <a:latin typeface="Times New Roman" pitchFamily="18" charset="0"/>
                <a:cs typeface="Times New Roman" pitchFamily="18" charset="0"/>
              </a:rPr>
              <a:t>Method: </a:t>
            </a:r>
            <a:r>
              <a:rPr lang="en-US" sz="1600">
                <a:latin typeface="Times New Roman" pitchFamily="18" charset="0"/>
                <a:cs typeface="Times New Roman" pitchFamily="18" charset="0"/>
              </a:rPr>
              <a:t>This approach examines individual frames of a video for inconsistencies or artifacts that are common in deepfakes but not in real videos. This can include:</a:t>
            </a:r>
          </a:p>
          <a:p>
            <a:pPr marL="76200" indent="0">
              <a:buNone/>
            </a:pPr>
            <a:r>
              <a:rPr lang="en-US" sz="1600">
                <a:latin typeface="Times New Roman" pitchFamily="18" charset="0"/>
                <a:cs typeface="Times New Roman" pitchFamily="18" charset="0"/>
              </a:rPr>
              <a:t>Inconsistencies in facial regions (blurring, warping).</a:t>
            </a:r>
          </a:p>
          <a:p>
            <a:pPr marL="76200" indent="0">
              <a:buNone/>
            </a:pPr>
            <a:r>
              <a:rPr lang="en-US" sz="1600">
                <a:latin typeface="Times New Roman" pitchFamily="18" charset="0"/>
                <a:cs typeface="Times New Roman" pitchFamily="18" charset="0"/>
              </a:rPr>
              <a:t>Noise patterns that don't match the rest of the frame.</a:t>
            </a:r>
          </a:p>
          <a:p>
            <a:pPr marL="76200" indent="0">
              <a:buNone/>
            </a:pPr>
            <a:r>
              <a:rPr lang="en-US" sz="1600">
                <a:latin typeface="Times New Roman" pitchFamily="18" charset="0"/>
                <a:cs typeface="Times New Roman" pitchFamily="18" charset="0"/>
              </a:rPr>
              <a:t>Lack of fine details (e.g., in hair or skin texture).</a:t>
            </a:r>
          </a:p>
          <a:p>
            <a:pPr marL="76200" indent="0">
              <a:buNone/>
            </a:pPr>
            <a:r>
              <a:rPr lang="en-US" sz="1600" b="1">
                <a:latin typeface="Times New Roman" pitchFamily="18" charset="0"/>
                <a:cs typeface="Times New Roman" pitchFamily="18" charset="0"/>
              </a:rPr>
              <a:t>Drawback</a:t>
            </a:r>
            <a:r>
              <a:rPr lang="en-US" sz="1600">
                <a:latin typeface="Times New Roman" pitchFamily="18" charset="0"/>
                <a:cs typeface="Times New Roman" pitchFamily="18" charset="0"/>
              </a:rPr>
              <a:t>: Deepfake technology is constantly improving. Newer deepfakes can generate very realistic images, reducing or eliminating these obvious spatial artifacts. This method can be easily fooled by high-resolution deepfakes or those with post-processing to smooth out artifacts.</a:t>
            </a:r>
          </a:p>
          <a:p>
            <a:pPr marL="76200" indent="0">
              <a:buNone/>
            </a:pPr>
            <a:r>
              <a:rPr lang="en-US" sz="1700" b="1">
                <a:latin typeface="Times New Roman" panose="02020603050405020304" pitchFamily="18" charset="0"/>
                <a:cs typeface="Times New Roman" panose="02020603050405020304" pitchFamily="18" charset="0"/>
              </a:rPr>
              <a:t>2. Temporal Inconsistencies</a:t>
            </a:r>
          </a:p>
          <a:p>
            <a:pPr marL="76200" indent="0">
              <a:buNone/>
            </a:pPr>
            <a:r>
              <a:rPr lang="en-US" sz="1700" b="1">
                <a:latin typeface="Times New Roman" panose="02020603050405020304" pitchFamily="18" charset="0"/>
                <a:cs typeface="Times New Roman" panose="02020603050405020304" pitchFamily="18" charset="0"/>
              </a:rPr>
              <a:t>Method:</a:t>
            </a:r>
            <a:r>
              <a:rPr lang="en-US" sz="1700">
                <a:latin typeface="Times New Roman" panose="02020603050405020304" pitchFamily="18" charset="0"/>
                <a:cs typeface="Times New Roman" panose="02020603050405020304" pitchFamily="18" charset="0"/>
              </a:rPr>
              <a:t> This method focuses on the motion and changes between frames in a video. Deepfakes may have issues with:</a:t>
            </a:r>
          </a:p>
          <a:p>
            <a:pPr marL="76200" indent="0">
              <a:buNone/>
            </a:pPr>
            <a:r>
              <a:rPr lang="en-US" sz="1700">
                <a:latin typeface="Times New Roman" panose="02020603050405020304" pitchFamily="18" charset="0"/>
                <a:cs typeface="Times New Roman" panose="02020603050405020304" pitchFamily="18" charset="0"/>
              </a:rPr>
              <a:t>Unnatural or jerky movements.</a:t>
            </a:r>
          </a:p>
          <a:p>
            <a:pPr marL="76200" indent="0">
              <a:buNone/>
            </a:pPr>
            <a:r>
              <a:rPr lang="en-US" sz="1700">
                <a:latin typeface="Times New Roman" panose="02020603050405020304" pitchFamily="18" charset="0"/>
                <a:cs typeface="Times New Roman" panose="02020603050405020304" pitchFamily="18" charset="0"/>
              </a:rPr>
              <a:t>Discontinuities in lighting or color between frames.</a:t>
            </a:r>
          </a:p>
          <a:p>
            <a:pPr marL="76200" indent="0">
              <a:buNone/>
            </a:pPr>
            <a:r>
              <a:rPr lang="en-US" sz="1700">
                <a:latin typeface="Times New Roman" panose="02020603050405020304" pitchFamily="18" charset="0"/>
                <a:cs typeface="Times New Roman" panose="02020603050405020304" pitchFamily="18" charset="0"/>
              </a:rPr>
              <a:t>Lack of realistic blinking or other subtle facial movements.</a:t>
            </a:r>
          </a:p>
          <a:p>
            <a:pPr marL="76200" indent="0">
              <a:buNone/>
            </a:pPr>
            <a:r>
              <a:rPr lang="en-US" sz="1700" b="1">
                <a:latin typeface="Times New Roman" panose="02020603050405020304" pitchFamily="18" charset="0"/>
                <a:cs typeface="Times New Roman" panose="02020603050405020304" pitchFamily="18" charset="0"/>
              </a:rPr>
              <a:t>Drawback:</a:t>
            </a:r>
            <a:r>
              <a:rPr lang="en-US" sz="1700">
                <a:latin typeface="Times New Roman" panose="02020603050405020304" pitchFamily="18" charset="0"/>
                <a:cs typeface="Times New Roman" panose="02020603050405020304" pitchFamily="18" charset="0"/>
              </a:rPr>
              <a:t> Some deepfake methods are getting better at generating more temporally coherent videos. Additionally, video compression can introduce its own artifacts, making it difficult to distinguish between compression artifacts and deepfake artifacts.</a:t>
            </a:r>
          </a:p>
          <a:p>
            <a:pPr marL="76200" indent="0">
              <a:buNone/>
            </a:pPr>
            <a:endParaRPr lang="en-IN" dirty="0"/>
          </a:p>
        </p:txBody>
      </p:sp>
    </p:spTree>
    <p:extLst>
      <p:ext uri="{BB962C8B-B14F-4D97-AF65-F5344CB8AC3E}">
        <p14:creationId xmlns:p14="http://schemas.microsoft.com/office/powerpoint/2010/main" val="428217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865240"/>
            <a:ext cx="10668000" cy="5319250"/>
          </a:xfrm>
        </p:spPr>
        <p:txBody>
          <a:bodyPr>
            <a:normAutofit/>
          </a:bodyPr>
          <a:lstStyle/>
          <a:p>
            <a:pPr marL="76200" indent="0">
              <a:buNone/>
            </a:pPr>
            <a:r>
              <a:rPr lang="en-US" sz="1600" b="1">
                <a:latin typeface="Times New Roman" pitchFamily="18" charset="0"/>
                <a:cs typeface="Times New Roman" pitchFamily="18" charset="0"/>
              </a:rPr>
              <a:t>3. Facial Landmark Analysis</a:t>
            </a:r>
          </a:p>
          <a:p>
            <a:pPr marL="76200" indent="0">
              <a:buNone/>
            </a:pPr>
            <a:r>
              <a:rPr lang="en-US" sz="1600" b="1">
                <a:latin typeface="Times New Roman" pitchFamily="18" charset="0"/>
                <a:cs typeface="Times New Roman" pitchFamily="18" charset="0"/>
              </a:rPr>
              <a:t>Method: </a:t>
            </a:r>
            <a:r>
              <a:rPr lang="en-US" sz="1600">
                <a:latin typeface="Times New Roman" pitchFamily="18" charset="0"/>
                <a:cs typeface="Times New Roman" pitchFamily="18" charset="0"/>
              </a:rPr>
              <a:t>This technique involves detecting and tracking facial landmarks (eyes, nose, mouth) throughout a video. It then analyzes:</a:t>
            </a:r>
          </a:p>
          <a:p>
            <a:pPr marL="76200" indent="0">
              <a:buNone/>
            </a:pPr>
            <a:r>
              <a:rPr lang="en-US" sz="1600">
                <a:latin typeface="Times New Roman" pitchFamily="18" charset="0"/>
                <a:cs typeface="Times New Roman" pitchFamily="18" charset="0"/>
              </a:rPr>
              <a:t>The movement and relationships between these landmarks.</a:t>
            </a:r>
          </a:p>
          <a:p>
            <a:pPr marL="76200" indent="0">
              <a:buNone/>
            </a:pPr>
            <a:r>
              <a:rPr lang="en-US" sz="1600">
                <a:latin typeface="Times New Roman" pitchFamily="18" charset="0"/>
                <a:cs typeface="Times New Roman" pitchFamily="18" charset="0"/>
              </a:rPr>
              <a:t>Whether the movements are physically plausible.</a:t>
            </a:r>
          </a:p>
          <a:p>
            <a:pPr marL="76200" indent="0">
              <a:buNone/>
            </a:pPr>
            <a:r>
              <a:rPr lang="en-US" sz="1600">
                <a:latin typeface="Times New Roman" pitchFamily="18" charset="0"/>
                <a:cs typeface="Times New Roman" pitchFamily="18" charset="0"/>
              </a:rPr>
              <a:t>Consistency of facial structure.</a:t>
            </a:r>
          </a:p>
          <a:p>
            <a:pPr marL="76200" indent="0">
              <a:buNone/>
            </a:pPr>
            <a:r>
              <a:rPr lang="en-US" sz="1600" b="1">
                <a:latin typeface="Times New Roman" pitchFamily="18" charset="0"/>
                <a:cs typeface="Times New Roman" pitchFamily="18" charset="0"/>
              </a:rPr>
              <a:t>Drawback:</a:t>
            </a:r>
            <a:r>
              <a:rPr lang="en-US" sz="1600">
                <a:latin typeface="Times New Roman" pitchFamily="18" charset="0"/>
                <a:cs typeface="Times New Roman" pitchFamily="18" charset="0"/>
              </a:rPr>
              <a:t> This method is heavily reliant on accurate facial landmark detection. If the deepfake has manipulated the face significantly or if the video quality is poor, landmark detection can fail, leading to inaccurate analysis. It might also struggle with profile views or occluded faces.</a:t>
            </a:r>
          </a:p>
          <a:p>
            <a:pPr marL="76200" indent="0">
              <a:buNone/>
            </a:pPr>
            <a:endParaRPr lang="en-US" sz="1600">
              <a:latin typeface="Times New Roman" pitchFamily="18" charset="0"/>
              <a:cs typeface="Times New Roman" pitchFamily="18" charset="0"/>
            </a:endParaRPr>
          </a:p>
          <a:p>
            <a:pPr marL="76200" indent="0">
              <a:buNone/>
            </a:pPr>
            <a:r>
              <a:rPr lang="en-US" sz="1600" b="1">
                <a:latin typeface="Times New Roman" pitchFamily="18" charset="0"/>
                <a:cs typeface="Times New Roman" pitchFamily="18" charset="0"/>
              </a:rPr>
              <a:t>4. Blood Flow and Skin Texture Analysis</a:t>
            </a:r>
          </a:p>
          <a:p>
            <a:pPr marL="76200" indent="0">
              <a:buNone/>
            </a:pPr>
            <a:r>
              <a:rPr lang="en-US" sz="1600" b="1">
                <a:latin typeface="Times New Roman" pitchFamily="18" charset="0"/>
                <a:cs typeface="Times New Roman" pitchFamily="18" charset="0"/>
              </a:rPr>
              <a:t>Method: </a:t>
            </a:r>
            <a:r>
              <a:rPr lang="en-US" sz="1600">
                <a:latin typeface="Times New Roman" pitchFamily="18" charset="0"/>
                <a:cs typeface="Times New Roman" pitchFamily="18" charset="0"/>
              </a:rPr>
              <a:t>Some advanced techniques attempt to analyze more subtle cues, such as:</a:t>
            </a:r>
          </a:p>
          <a:p>
            <a:pPr marL="76200" indent="0">
              <a:buNone/>
            </a:pPr>
            <a:r>
              <a:rPr lang="en-US" sz="1600">
                <a:latin typeface="Times New Roman" pitchFamily="18" charset="0"/>
                <a:cs typeface="Times New Roman" pitchFamily="18" charset="0"/>
              </a:rPr>
              <a:t>Micro-expressions and subtle changes in skin texture.</a:t>
            </a:r>
          </a:p>
          <a:p>
            <a:pPr marL="76200" indent="0">
              <a:buNone/>
            </a:pPr>
            <a:r>
              <a:rPr lang="en-US" sz="1600">
                <a:latin typeface="Times New Roman" pitchFamily="18" charset="0"/>
                <a:cs typeface="Times New Roman" pitchFamily="18" charset="0"/>
              </a:rPr>
              <a:t>Patterns of blood flow under the skin (which are often not accurately replicated in deepfakes).</a:t>
            </a:r>
          </a:p>
          <a:p>
            <a:pPr marL="76200" indent="0">
              <a:buNone/>
            </a:pPr>
            <a:r>
              <a:rPr lang="en-US" sz="1600" b="1">
                <a:latin typeface="Times New Roman" pitchFamily="18" charset="0"/>
                <a:cs typeface="Times New Roman" pitchFamily="18" charset="0"/>
              </a:rPr>
              <a:t>Drawback</a:t>
            </a:r>
            <a:r>
              <a:rPr lang="en-US" sz="1600">
                <a:latin typeface="Times New Roman" pitchFamily="18" charset="0"/>
                <a:cs typeface="Times New Roman" pitchFamily="18" charset="0"/>
              </a:rPr>
              <a:t>: These methods are often highly complex and require very high-resolution video and specialized sensors or analysis techniques. They may not be practical for real-time detection or for use with typical consumer-grade video.</a:t>
            </a:r>
          </a:p>
          <a:p>
            <a:pPr marL="7620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66741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Methodologies :</a:t>
            </a:r>
            <a:endParaRPr lang="en-IN" dirty="0"/>
          </a:p>
        </p:txBody>
      </p:sp>
      <p:sp>
        <p:nvSpPr>
          <p:cNvPr id="3" name="Text Placeholder 2"/>
          <p:cNvSpPr>
            <a:spLocks noGrp="1"/>
          </p:cNvSpPr>
          <p:nvPr>
            <p:ph type="body" idx="1"/>
          </p:nvPr>
        </p:nvSpPr>
        <p:spPr>
          <a:xfrm>
            <a:off x="762000" y="861025"/>
            <a:ext cx="10668000" cy="5135950"/>
          </a:xfrm>
        </p:spPr>
        <p:txBody>
          <a:bodyPr>
            <a:noAutofit/>
          </a:bodyPr>
          <a:lstStyle/>
          <a:p>
            <a:pPr marL="76200" indent="0" algn="just">
              <a:buNone/>
            </a:pPr>
            <a:r>
              <a:rPr lang="en-US" sz="1600" b="1">
                <a:latin typeface="Times New Roman" pitchFamily="18" charset="0"/>
                <a:cs typeface="Times New Roman" pitchFamily="18" charset="0"/>
              </a:rPr>
              <a:t>1. Video Processing</a:t>
            </a:r>
          </a:p>
          <a:p>
            <a:pPr marL="76200" indent="0" algn="just">
              <a:buNone/>
            </a:pPr>
            <a:r>
              <a:rPr lang="en-US" sz="1600" b="1">
                <a:latin typeface="Times New Roman" pitchFamily="18" charset="0"/>
                <a:cs typeface="Times New Roman" pitchFamily="18" charset="0"/>
              </a:rPr>
              <a:t>Frame Extraction:</a:t>
            </a:r>
          </a:p>
          <a:p>
            <a:pPr marL="76200" indent="0" algn="just">
              <a:buNone/>
            </a:pPr>
            <a:r>
              <a:rPr lang="en-US" sz="1600">
                <a:latin typeface="Times New Roman" pitchFamily="18" charset="0"/>
                <a:cs typeface="Times New Roman" pitchFamily="18" charset="0"/>
              </a:rPr>
              <a:t>Utilize OpenCV to accurately extract frames from uploaded videos.</a:t>
            </a:r>
          </a:p>
          <a:p>
            <a:pPr marL="76200" indent="0" algn="just">
              <a:buNone/>
            </a:pPr>
            <a:r>
              <a:rPr lang="en-US" sz="1600">
                <a:latin typeface="Times New Roman" pitchFamily="18" charset="0"/>
                <a:cs typeface="Times New Roman" pitchFamily="18" charset="0"/>
              </a:rPr>
              <a:t>Ensure consistent frame sampling to maintain temporal information.</a:t>
            </a:r>
          </a:p>
          <a:p>
            <a:pPr marL="76200" indent="0" algn="just">
              <a:buNone/>
            </a:pPr>
            <a:r>
              <a:rPr lang="en-US" sz="1600" b="1">
                <a:latin typeface="Times New Roman" pitchFamily="18" charset="0"/>
                <a:cs typeface="Times New Roman" pitchFamily="18" charset="0"/>
              </a:rPr>
              <a:t>Face Detection:</a:t>
            </a:r>
          </a:p>
          <a:p>
            <a:pPr marL="76200" indent="0" algn="just">
              <a:buNone/>
            </a:pPr>
            <a:r>
              <a:rPr lang="en-US" sz="1600">
                <a:latin typeface="Times New Roman" pitchFamily="18" charset="0"/>
                <a:cs typeface="Times New Roman" pitchFamily="18" charset="0"/>
              </a:rPr>
              <a:t>Employ the face_recognition library for robust face detection.</a:t>
            </a:r>
          </a:p>
          <a:p>
            <a:pPr marL="76200" indent="0" algn="just">
              <a:buNone/>
            </a:pPr>
            <a:r>
              <a:rPr lang="en-US" sz="1600">
                <a:latin typeface="Times New Roman" pitchFamily="18" charset="0"/>
                <a:cs typeface="Times New Roman" pitchFamily="18" charset="0"/>
              </a:rPr>
              <a:t>Crop faces with padding to provide context for the model.</a:t>
            </a:r>
          </a:p>
          <a:p>
            <a:pPr marL="76200" indent="0" algn="just">
              <a:buNone/>
            </a:pPr>
            <a:r>
              <a:rPr lang="en-US" sz="1600" b="1">
                <a:latin typeface="Times New Roman" pitchFamily="18" charset="0"/>
                <a:cs typeface="Times New Roman" pitchFamily="18" charset="0"/>
              </a:rPr>
              <a:t>2. Deepfake Detection Model</a:t>
            </a:r>
          </a:p>
          <a:p>
            <a:pPr marL="76200" indent="0" algn="just">
              <a:buNone/>
            </a:pPr>
            <a:r>
              <a:rPr lang="en-US" sz="1600" b="1">
                <a:latin typeface="Times New Roman" pitchFamily="18" charset="0"/>
                <a:cs typeface="Times New Roman" pitchFamily="18" charset="0"/>
              </a:rPr>
              <a:t>Model Architecture:</a:t>
            </a:r>
          </a:p>
          <a:p>
            <a:pPr marL="76200" indent="0" algn="just">
              <a:buNone/>
            </a:pPr>
            <a:r>
              <a:rPr lang="en-US" sz="1600">
                <a:latin typeface="Times New Roman" pitchFamily="18" charset="0"/>
                <a:cs typeface="Times New Roman" pitchFamily="18" charset="0"/>
              </a:rPr>
              <a:t>Use a ResNeXt-50 backbone with an LSTM for sequence analysis.</a:t>
            </a:r>
          </a:p>
          <a:p>
            <a:pPr marL="76200" indent="0" algn="just">
              <a:buNone/>
            </a:pPr>
            <a:r>
              <a:rPr lang="en-US" sz="1600">
                <a:latin typeface="Times New Roman" pitchFamily="18" charset="0"/>
                <a:cs typeface="Times New Roman" pitchFamily="18" charset="0"/>
              </a:rPr>
              <a:t>This architecture captures both spatial and temporal features.</a:t>
            </a:r>
          </a:p>
          <a:p>
            <a:pPr marL="76200" indent="0" algn="just">
              <a:buNone/>
            </a:pPr>
            <a:r>
              <a:rPr lang="en-US" sz="1600" b="1">
                <a:latin typeface="Times New Roman" pitchFamily="18" charset="0"/>
                <a:cs typeface="Times New Roman" pitchFamily="18" charset="0"/>
              </a:rPr>
              <a:t>Prediction Mechanism:</a:t>
            </a:r>
          </a:p>
          <a:p>
            <a:pPr marL="76200" indent="0" algn="just">
              <a:buNone/>
            </a:pPr>
            <a:r>
              <a:rPr lang="en-US" sz="1600">
                <a:latin typeface="Times New Roman" pitchFamily="18" charset="0"/>
                <a:cs typeface="Times New Roman" pitchFamily="18" charset="0"/>
              </a:rPr>
              <a:t>Apply Softmax to the model's output to obtain confidence scores.</a:t>
            </a:r>
          </a:p>
          <a:p>
            <a:pPr marL="76200" indent="0" algn="just">
              <a:buNone/>
            </a:pPr>
            <a:r>
              <a:rPr lang="en-US" sz="1600">
                <a:latin typeface="Times New Roman" pitchFamily="18" charset="0"/>
                <a:cs typeface="Times New Roman" pitchFamily="18" charset="0"/>
              </a:rPr>
              <a:t>Return both the binary prediction (REAL/FAKE) and confidence level.</a:t>
            </a:r>
          </a:p>
          <a:p>
            <a:pPr marL="76200" indent="0" algn="just">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85493980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TotalTime>
  <Words>2015</Words>
  <Application>Microsoft Office PowerPoint</Application>
  <PresentationFormat>Widescreen</PresentationFormat>
  <Paragraphs>170</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Times New Roman</vt:lpstr>
      <vt:lpstr>Verdana</vt:lpstr>
      <vt:lpstr>Bioinformatics</vt:lpstr>
      <vt:lpstr>PSCS385-Detection of face-swap based deep fake videos </vt:lpstr>
      <vt:lpstr>Abstract</vt:lpstr>
      <vt:lpstr>Literature Survey : </vt:lpstr>
      <vt:lpstr>PowerPoint Presentation</vt:lpstr>
      <vt:lpstr>Objectives :</vt:lpstr>
      <vt:lpstr>PowerPoint Presentation</vt:lpstr>
      <vt:lpstr>Existing Methods &amp; their Drawbacks :</vt:lpstr>
      <vt:lpstr>PowerPoint Presentation</vt:lpstr>
      <vt:lpstr>Proposed Methodologies :</vt:lpstr>
      <vt:lpstr>Proposed Methodologies :</vt:lpstr>
      <vt:lpstr>Architecture Diagram :</vt:lpstr>
      <vt:lpstr>Hardware and Software Details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Ranjan M B</cp:lastModifiedBy>
  <cp:revision>59</cp:revision>
  <dcterms:modified xsi:type="dcterms:W3CDTF">2025-05-16T06:19:32Z</dcterms:modified>
</cp:coreProperties>
</file>