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4" r:id="rId5"/>
    <p:sldId id="275" r:id="rId6"/>
    <p:sldId id="276" r:id="rId7"/>
    <p:sldId id="277" r:id="rId8"/>
    <p:sldId id="278" r:id="rId9"/>
    <p:sldId id="279" r:id="rId10"/>
    <p:sldId id="282" r:id="rId11"/>
    <p:sldId id="280" r:id="rId12"/>
    <p:sldId id="281" r:id="rId13"/>
    <p:sldId id="270" r:id="rId14"/>
    <p:sldId id="26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380B2-6CF6-4A9F-A4CC-55D554AEE814}" v="4" dt="2025-02-20T18:22:06.114"/>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M B" userId="f006d44536e6bb65" providerId="LiveId" clId="{562380B2-6CF6-4A9F-A4CC-55D554AEE814}"/>
    <pc:docChg chg="undo custSel addSld modSld">
      <pc:chgData name="Ranjan M B" userId="f006d44536e6bb65" providerId="LiveId" clId="{562380B2-6CF6-4A9F-A4CC-55D554AEE814}" dt="2025-02-20T18:50:27.981" v="61" actId="20577"/>
      <pc:docMkLst>
        <pc:docMk/>
      </pc:docMkLst>
      <pc:sldChg chg="modSp mod">
        <pc:chgData name="Ranjan M B" userId="f006d44536e6bb65" providerId="LiveId" clId="{562380B2-6CF6-4A9F-A4CC-55D554AEE814}" dt="2025-02-20T18:50:27.981" v="61" actId="20577"/>
        <pc:sldMkLst>
          <pc:docMk/>
          <pc:sldMk cId="0" sldId="256"/>
        </pc:sldMkLst>
        <pc:spChg chg="mod">
          <ac:chgData name="Ranjan M B" userId="f006d44536e6bb65" providerId="LiveId" clId="{562380B2-6CF6-4A9F-A4CC-55D554AEE814}" dt="2025-02-20T18:49:13.821" v="57" actId="5793"/>
          <ac:spMkLst>
            <pc:docMk/>
            <pc:sldMk cId="0" sldId="256"/>
            <ac:spMk id="8" creationId="{00000000-0000-0000-0000-000000000000}"/>
          </ac:spMkLst>
        </pc:spChg>
        <pc:spChg chg="mod">
          <ac:chgData name="Ranjan M B" userId="f006d44536e6bb65" providerId="LiveId" clId="{562380B2-6CF6-4A9F-A4CC-55D554AEE814}" dt="2025-02-20T18:50:27.981" v="61" actId="20577"/>
          <ac:spMkLst>
            <pc:docMk/>
            <pc:sldMk cId="0" sldId="256"/>
            <ac:spMk id="88" creationId="{00000000-0000-0000-0000-000000000000}"/>
          </ac:spMkLst>
        </pc:spChg>
        <pc:graphicFrameChg chg="modGraphic">
          <ac:chgData name="Ranjan M B" userId="f006d44536e6bb65" providerId="LiveId" clId="{562380B2-6CF6-4A9F-A4CC-55D554AEE814}" dt="2025-02-20T18:49:05.480" v="55" actId="20577"/>
          <ac:graphicFrameMkLst>
            <pc:docMk/>
            <pc:sldMk cId="0" sldId="256"/>
            <ac:graphicFrameMk id="89" creationId="{00000000-0000-0000-0000-000000000000}"/>
          </ac:graphicFrameMkLst>
        </pc:graphicFrameChg>
      </pc:sldChg>
      <pc:sldChg chg="addSp modSp mod">
        <pc:chgData name="Ranjan M B" userId="f006d44536e6bb65" providerId="LiveId" clId="{562380B2-6CF6-4A9F-A4CC-55D554AEE814}" dt="2025-02-20T18:22:42.953" v="10" actId="27636"/>
        <pc:sldMkLst>
          <pc:docMk/>
          <pc:sldMk cId="4227952980" sldId="275"/>
        </pc:sldMkLst>
        <pc:spChg chg="mod">
          <ac:chgData name="Ranjan M B" userId="f006d44536e6bb65" providerId="LiveId" clId="{562380B2-6CF6-4A9F-A4CC-55D554AEE814}" dt="2025-02-20T18:22:42.953" v="10" actId="27636"/>
          <ac:spMkLst>
            <pc:docMk/>
            <pc:sldMk cId="4227952980" sldId="275"/>
            <ac:spMk id="3" creationId="{00000000-0000-0000-0000-000000000000}"/>
          </ac:spMkLst>
        </pc:spChg>
        <pc:spChg chg="add mod">
          <ac:chgData name="Ranjan M B" userId="f006d44536e6bb65" providerId="LiveId" clId="{562380B2-6CF6-4A9F-A4CC-55D554AEE814}" dt="2025-02-20T18:22:05.861" v="4" actId="1076"/>
          <ac:spMkLst>
            <pc:docMk/>
            <pc:sldMk cId="4227952980" sldId="275"/>
            <ac:spMk id="4" creationId="{7460DDE6-C48E-64A0-F7E0-F08DAD6DE1C7}"/>
          </ac:spMkLst>
        </pc:spChg>
        <pc:spChg chg="add">
          <ac:chgData name="Ranjan M B" userId="f006d44536e6bb65" providerId="LiveId" clId="{562380B2-6CF6-4A9F-A4CC-55D554AEE814}" dt="2025-02-20T18:21:54.392" v="2"/>
          <ac:spMkLst>
            <pc:docMk/>
            <pc:sldMk cId="4227952980" sldId="275"/>
            <ac:spMk id="5" creationId="{8BD93521-D722-42AA-08C3-1CCDA5B95A84}"/>
          </ac:spMkLst>
        </pc:spChg>
        <pc:spChg chg="add">
          <ac:chgData name="Ranjan M B" userId="f006d44536e6bb65" providerId="LiveId" clId="{562380B2-6CF6-4A9F-A4CC-55D554AEE814}" dt="2025-02-20T18:21:54.392" v="2"/>
          <ac:spMkLst>
            <pc:docMk/>
            <pc:sldMk cId="4227952980" sldId="275"/>
            <ac:spMk id="6" creationId="{FE36D961-8864-91AA-C563-3CFED166C916}"/>
          </ac:spMkLst>
        </pc:spChg>
        <pc:spChg chg="add">
          <ac:chgData name="Ranjan M B" userId="f006d44536e6bb65" providerId="LiveId" clId="{562380B2-6CF6-4A9F-A4CC-55D554AEE814}" dt="2025-02-20T18:21:54.392" v="2"/>
          <ac:spMkLst>
            <pc:docMk/>
            <pc:sldMk cId="4227952980" sldId="275"/>
            <ac:spMk id="7" creationId="{731EBF7D-0D3E-3308-BED0-8173852D90CB}"/>
          </ac:spMkLst>
        </pc:spChg>
        <pc:spChg chg="add">
          <ac:chgData name="Ranjan M B" userId="f006d44536e6bb65" providerId="LiveId" clId="{562380B2-6CF6-4A9F-A4CC-55D554AEE814}" dt="2025-02-20T18:21:54.392" v="2"/>
          <ac:spMkLst>
            <pc:docMk/>
            <pc:sldMk cId="4227952980" sldId="275"/>
            <ac:spMk id="8" creationId="{1F0B9DDE-E067-F5C0-9164-CBD9C4C90550}"/>
          </ac:spMkLst>
        </pc:spChg>
        <pc:spChg chg="add">
          <ac:chgData name="Ranjan M B" userId="f006d44536e6bb65" providerId="LiveId" clId="{562380B2-6CF6-4A9F-A4CC-55D554AEE814}" dt="2025-02-20T18:21:54.392" v="2"/>
          <ac:spMkLst>
            <pc:docMk/>
            <pc:sldMk cId="4227952980" sldId="275"/>
            <ac:spMk id="9" creationId="{AF4F46EE-BF40-4B3E-9343-A114DDCD078C}"/>
          </ac:spMkLst>
        </pc:spChg>
        <pc:spChg chg="add">
          <ac:chgData name="Ranjan M B" userId="f006d44536e6bb65" providerId="LiveId" clId="{562380B2-6CF6-4A9F-A4CC-55D554AEE814}" dt="2025-02-20T18:21:54.392" v="2"/>
          <ac:spMkLst>
            <pc:docMk/>
            <pc:sldMk cId="4227952980" sldId="275"/>
            <ac:spMk id="10" creationId="{4192DB73-FF12-CB79-C9A6-F266522F967A}"/>
          </ac:spMkLst>
        </pc:spChg>
      </pc:sldChg>
      <pc:sldChg chg="modSp mod">
        <pc:chgData name="Ranjan M B" userId="f006d44536e6bb65" providerId="LiveId" clId="{562380B2-6CF6-4A9F-A4CC-55D554AEE814}" dt="2025-02-20T18:23:22.827" v="13" actId="1076"/>
        <pc:sldMkLst>
          <pc:docMk/>
          <pc:sldMk cId="2668815951" sldId="276"/>
        </pc:sldMkLst>
        <pc:spChg chg="mod">
          <ac:chgData name="Ranjan M B" userId="f006d44536e6bb65" providerId="LiveId" clId="{562380B2-6CF6-4A9F-A4CC-55D554AEE814}" dt="2025-02-20T18:23:22.827" v="13" actId="1076"/>
          <ac:spMkLst>
            <pc:docMk/>
            <pc:sldMk cId="2668815951" sldId="276"/>
            <ac:spMk id="5" creationId="{00000000-0000-0000-0000-000000000000}"/>
          </ac:spMkLst>
        </pc:spChg>
      </pc:sldChg>
      <pc:sldChg chg="modSp mod">
        <pc:chgData name="Ranjan M B" userId="f006d44536e6bb65" providerId="LiveId" clId="{562380B2-6CF6-4A9F-A4CC-55D554AEE814}" dt="2025-02-20T18:46:34.050" v="36" actId="20577"/>
        <pc:sldMkLst>
          <pc:docMk/>
          <pc:sldMk cId="854939803" sldId="279"/>
        </pc:sldMkLst>
        <pc:spChg chg="mod">
          <ac:chgData name="Ranjan M B" userId="f006d44536e6bb65" providerId="LiveId" clId="{562380B2-6CF6-4A9F-A4CC-55D554AEE814}" dt="2025-02-20T18:46:34.050" v="36" actId="20577"/>
          <ac:spMkLst>
            <pc:docMk/>
            <pc:sldMk cId="854939803" sldId="279"/>
            <ac:spMk id="3" creationId="{00000000-0000-0000-0000-000000000000}"/>
          </ac:spMkLst>
        </pc:spChg>
      </pc:sldChg>
      <pc:sldChg chg="modSp new mod">
        <pc:chgData name="Ranjan M B" userId="f006d44536e6bb65" providerId="LiveId" clId="{562380B2-6CF6-4A9F-A4CC-55D554AEE814}" dt="2025-02-20T18:47:36.818" v="53" actId="20577"/>
        <pc:sldMkLst>
          <pc:docMk/>
          <pc:sldMk cId="2977899277" sldId="282"/>
        </pc:sldMkLst>
        <pc:spChg chg="mod">
          <ac:chgData name="Ranjan M B" userId="f006d44536e6bb65" providerId="LiveId" clId="{562380B2-6CF6-4A9F-A4CC-55D554AEE814}" dt="2025-02-20T18:46:48.695" v="38"/>
          <ac:spMkLst>
            <pc:docMk/>
            <pc:sldMk cId="2977899277" sldId="282"/>
            <ac:spMk id="2" creationId="{04CAFB37-9287-EF2C-142B-1B77C427A302}"/>
          </ac:spMkLst>
        </pc:spChg>
        <pc:spChg chg="mod">
          <ac:chgData name="Ranjan M B" userId="f006d44536e6bb65" providerId="LiveId" clId="{562380B2-6CF6-4A9F-A4CC-55D554AEE814}" dt="2025-02-20T18:47:36.818" v="53" actId="20577"/>
          <ac:spMkLst>
            <pc:docMk/>
            <pc:sldMk cId="2977899277" sldId="282"/>
            <ac:spMk id="3" creationId="{55719503-4E36-EE01-D593-B4260B6D8F5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ieeexplore.ieee.org/author/37085860762" TargetMode="External"/><Relationship Id="rId13" Type="http://schemas.openxmlformats.org/officeDocument/2006/relationships/hyperlink" Target="https://ieeexplore.ieee.org/author/37089735216" TargetMode="External"/><Relationship Id="rId18" Type="http://schemas.openxmlformats.org/officeDocument/2006/relationships/hyperlink" Target="https://ieeexplore.ieee.org/author/37088555175" TargetMode="External"/><Relationship Id="rId26" Type="http://schemas.openxmlformats.org/officeDocument/2006/relationships/hyperlink" Target="https://ieeexplore.ieee.org/author/37089747148" TargetMode="External"/><Relationship Id="rId3" Type="http://schemas.openxmlformats.org/officeDocument/2006/relationships/hyperlink" Target="https://ieeexplore.ieee.org/author/417810819021297" TargetMode="External"/><Relationship Id="rId21" Type="http://schemas.openxmlformats.org/officeDocument/2006/relationships/hyperlink" Target="https://ieeexplore.ieee.org/author/37088232677" TargetMode="External"/><Relationship Id="rId7" Type="http://schemas.openxmlformats.org/officeDocument/2006/relationships/hyperlink" Target="https://ieeexplore.ieee.org/author/37284270400" TargetMode="External"/><Relationship Id="rId12" Type="http://schemas.openxmlformats.org/officeDocument/2006/relationships/hyperlink" Target="https://ieeexplore.ieee.org/author/37089720699" TargetMode="External"/><Relationship Id="rId17" Type="http://schemas.openxmlformats.org/officeDocument/2006/relationships/hyperlink" Target="https://ieeexplore.ieee.org/author/37089785310" TargetMode="External"/><Relationship Id="rId25" Type="http://schemas.openxmlformats.org/officeDocument/2006/relationships/hyperlink" Target="https://ieeexplore.ieee.org/author/37086827985" TargetMode="External"/><Relationship Id="rId2" Type="http://schemas.openxmlformats.org/officeDocument/2006/relationships/notesSlide" Target="../notesSlides/notesSlide5.xml"/><Relationship Id="rId16" Type="http://schemas.openxmlformats.org/officeDocument/2006/relationships/hyperlink" Target="https://ieeexplore.ieee.org/author/37089464895" TargetMode="External"/><Relationship Id="rId20" Type="http://schemas.openxmlformats.org/officeDocument/2006/relationships/hyperlink" Target="https://ieeexplore.ieee.org/author/37087499509" TargetMode="External"/><Relationship Id="rId29" Type="http://schemas.openxmlformats.org/officeDocument/2006/relationships/hyperlink" Target="https://ieeexplore.ieee.org/author/37887658600" TargetMode="External"/><Relationship Id="rId1" Type="http://schemas.openxmlformats.org/officeDocument/2006/relationships/slideLayout" Target="../slideLayouts/slideLayout2.xml"/><Relationship Id="rId6" Type="http://schemas.openxmlformats.org/officeDocument/2006/relationships/hyperlink" Target="https://ieeexplore.ieee.org/author/37086346823" TargetMode="External"/><Relationship Id="rId11" Type="http://schemas.openxmlformats.org/officeDocument/2006/relationships/hyperlink" Target="https://ieeexplore.ieee.org/author/37289264200" TargetMode="External"/><Relationship Id="rId24" Type="http://schemas.openxmlformats.org/officeDocument/2006/relationships/hyperlink" Target="https://ieeexplore.ieee.org/author/493409809284664" TargetMode="External"/><Relationship Id="rId5" Type="http://schemas.openxmlformats.org/officeDocument/2006/relationships/hyperlink" Target="https://ieeexplore.ieee.org/author/37088414844" TargetMode="External"/><Relationship Id="rId15" Type="http://schemas.openxmlformats.org/officeDocument/2006/relationships/hyperlink" Target="https://ieeexplore.ieee.org/author/37089663033" TargetMode="External"/><Relationship Id="rId23" Type="http://schemas.openxmlformats.org/officeDocument/2006/relationships/hyperlink" Target="https://ieeexplore.ieee.org/author/192367962355873" TargetMode="External"/><Relationship Id="rId28" Type="http://schemas.openxmlformats.org/officeDocument/2006/relationships/hyperlink" Target="https://ieeexplore.ieee.org/author/37089708731" TargetMode="External"/><Relationship Id="rId10" Type="http://schemas.openxmlformats.org/officeDocument/2006/relationships/hyperlink" Target="https://ieeexplore.ieee.org/author/37089482167" TargetMode="External"/><Relationship Id="rId19" Type="http://schemas.openxmlformats.org/officeDocument/2006/relationships/hyperlink" Target="https://ieeexplore.ieee.org/author/37089724669" TargetMode="External"/><Relationship Id="rId4" Type="http://schemas.openxmlformats.org/officeDocument/2006/relationships/hyperlink" Target="https://ieeexplore.ieee.org/author/37061549900" TargetMode="External"/><Relationship Id="rId9" Type="http://schemas.openxmlformats.org/officeDocument/2006/relationships/hyperlink" Target="https://ieeexplore.ieee.org/author/37089485202" TargetMode="External"/><Relationship Id="rId14" Type="http://schemas.openxmlformats.org/officeDocument/2006/relationships/hyperlink" Target="https://ieeexplore.ieee.org/author/37430715900" TargetMode="External"/><Relationship Id="rId22" Type="http://schemas.openxmlformats.org/officeDocument/2006/relationships/hyperlink" Target="https://ieeexplore.ieee.org/author/370706743479015" TargetMode="External"/><Relationship Id="rId27" Type="http://schemas.openxmlformats.org/officeDocument/2006/relationships/hyperlink" Target="https://ieeexplore.ieee.org/author/3708554459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2400" dirty="0"/>
              <a:t>PSCS385-</a:t>
            </a:r>
            <a:r>
              <a:rPr lang="en-US" sz="2400" dirty="0"/>
              <a:t>Development of AI/ML based solution for detection of face-swap based deep fake videos </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2062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CIT-G25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920053248"/>
              </p:ext>
            </p:extLst>
          </p:nvPr>
        </p:nvGraphicFramePr>
        <p:xfrm>
          <a:off x="530760" y="2214713"/>
          <a:ext cx="5418675" cy="292613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161309">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20211CIT0133</a:t>
                      </a:r>
                    </a:p>
                    <a:p>
                      <a:pPr marL="0" marR="0" lvl="1" indent="0" algn="ctr" rtl="0">
                        <a:spcBef>
                          <a:spcPts val="0"/>
                        </a:spcBef>
                        <a:spcAft>
                          <a:spcPts val="0"/>
                        </a:spcAft>
                        <a:buNone/>
                      </a:pPr>
                      <a:endParaRPr lang="en-US" sz="1800" b="1" u="none" strike="noStrike" cap="none" dirty="0">
                        <a:solidFill>
                          <a:srgbClr val="17365D"/>
                        </a:solidFill>
                      </a:endParaRPr>
                    </a:p>
                    <a:p>
                      <a:pPr marL="0" marR="0" lvl="1" indent="0" algn="ctr" rtl="0">
                        <a:spcBef>
                          <a:spcPts val="0"/>
                        </a:spcBef>
                        <a:spcAft>
                          <a:spcPts val="0"/>
                        </a:spcAft>
                        <a:buNone/>
                      </a:pPr>
                      <a:r>
                        <a:rPr lang="en-US" sz="1800" b="1" u="none" strike="noStrike" cap="none">
                          <a:solidFill>
                            <a:srgbClr val="17365D"/>
                          </a:solidFill>
                        </a:rPr>
                        <a:t>20211CIT0134</a:t>
                      </a:r>
                      <a:r>
                        <a:rPr lang="en-US" sz="1800" b="1" u="none" strike="noStrike" cap="none" baseline="0">
                          <a:solidFill>
                            <a:srgbClr val="17365D"/>
                          </a:solidFill>
                        </a:rPr>
                        <a:t>      </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r>
                        <a:rPr lang="en-GB" sz="1800" b="1" u="none" strike="noStrike" cap="none">
                          <a:solidFill>
                            <a:srgbClr val="17365D"/>
                          </a:solidFill>
                        </a:rPr>
                        <a:t>MANISH</a:t>
                      </a:r>
                    </a:p>
                    <a:p>
                      <a:pPr marL="0" marR="0" lvl="0" indent="0" algn="ctr" rtl="0">
                        <a:spcBef>
                          <a:spcPts val="0"/>
                        </a:spcBef>
                        <a:spcAft>
                          <a:spcPts val="0"/>
                        </a:spcAft>
                        <a:buNone/>
                      </a:pP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a:solidFill>
                            <a:srgbClr val="17365D"/>
                          </a:solidFill>
                        </a:rPr>
                        <a:t>RANJAN M B</a:t>
                      </a:r>
                      <a:endParaRPr lang="en-GB"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20211CIT0010</a:t>
                      </a:r>
                    </a:p>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JAMPULA VISHNU VARDHAN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61309">
                <a:tc>
                  <a:txBody>
                    <a:bodyPr/>
                    <a:lstStyle/>
                    <a:p>
                      <a:pPr marL="0" marR="0" lvl="0" indent="0" algn="ctr" rtl="0">
                        <a:spcBef>
                          <a:spcPts val="0"/>
                        </a:spcBef>
                        <a:spcAft>
                          <a:spcPts val="0"/>
                        </a:spcAft>
                        <a:buFont typeface="+mj-lt"/>
                        <a:buNone/>
                      </a:pPr>
                      <a:r>
                        <a:rPr lang="en-US" sz="1800" b="1" u="none" strike="noStrike" cap="none">
                          <a:solidFill>
                            <a:schemeClr val="bg2">
                              <a:lumMod val="50000"/>
                            </a:schemeClr>
                          </a:solidFill>
                        </a:rPr>
                        <a:t>20211CIT0030   </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SHREEJIT S SHETTY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61309">
                <a:tc>
                  <a:txBody>
                    <a:bodyPr/>
                    <a:lstStyle/>
                    <a:p>
                      <a:pPr marL="0" marR="0" lvl="0" indent="0" algn="ctr" rtl="0">
                        <a:spcBef>
                          <a:spcPts val="0"/>
                        </a:spcBef>
                        <a:spcAft>
                          <a:spcPts val="0"/>
                        </a:spcAft>
                        <a:buNone/>
                      </a:pPr>
                      <a:r>
                        <a:rPr lang="en-US" sz="1800" b="1" u="none" strike="noStrike" cap="none">
                          <a:solidFill>
                            <a:schemeClr val="bg2">
                              <a:lumMod val="50000"/>
                            </a:schemeClr>
                          </a:solidFill>
                        </a:rPr>
                        <a:t>20211CIT0138   </a:t>
                      </a:r>
                      <a:endParaRPr lang="en-US"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a:solidFill>
                            <a:schemeClr val="bg2">
                              <a:lumMod val="50000"/>
                            </a:schemeClr>
                          </a:solidFill>
                        </a:rPr>
                        <a:t>Harsha Vardhan P</a:t>
                      </a: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61309">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chemeClr val="bg2">
                            <a:lumMod val="50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1800" b="1" i="0" u="none" strike="noStrike" cap="none">
                <a:solidFill>
                  <a:srgbClr val="17365D"/>
                </a:solidFill>
                <a:latin typeface="Cambria" panose="02040503050406030204" pitchFamily="18" charset="0"/>
                <a:ea typeface="Cambria" panose="02040503050406030204" pitchFamily="18" charset="0"/>
                <a:cs typeface="Verdana"/>
                <a:sym typeface="Verdana"/>
              </a:rPr>
              <a:t>.</a:t>
            </a:r>
            <a:r>
              <a:rPr lang="en-GB" sz="1800" b="1">
                <a:solidFill>
                  <a:srgbClr val="17365D"/>
                </a:solidFill>
                <a:latin typeface="Cambria" panose="02040503050406030204" pitchFamily="18" charset="0"/>
                <a:ea typeface="Cambria" panose="02040503050406030204" pitchFamily="18" charset="0"/>
                <a:cs typeface="Verdana"/>
                <a:sym typeface="Verdana"/>
              </a:rPr>
              <a:t>  Mohana SD</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0350" y="4826001"/>
            <a:ext cx="12249915" cy="1269999"/>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a:solidFill>
                  <a:schemeClr val="tx1"/>
                </a:solidFill>
                <a:latin typeface="Cambria" panose="02040503050406030204" pitchFamily="18" charset="0"/>
                <a:ea typeface="Cambria" panose="02040503050406030204" pitchFamily="18" charset="0"/>
                <a:cs typeface="Verdana"/>
                <a:sym typeface="Verdana"/>
              </a:rPr>
              <a:t>: Btech </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a:t>
            </a:r>
            <a:r>
              <a:rPr lang="en-US" sz="2000" b="1">
                <a:solidFill>
                  <a:schemeClr val="tx1"/>
                </a:solidFill>
                <a:latin typeface="Cambria" panose="02040503050406030204" pitchFamily="18" charset="0"/>
                <a:ea typeface="Cambria" panose="02040503050406030204" pitchFamily="18" charset="0"/>
                <a:cs typeface="Verdana"/>
                <a:sym typeface="Verdana"/>
              </a:rPr>
              <a:t>. Ananda Raj</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a:solidFill>
                  <a:schemeClr val="tx1"/>
                </a:solidFill>
                <a:latin typeface="Cambria" panose="02040503050406030204" pitchFamily="18" charset="0"/>
                <a:ea typeface="Cambria" panose="02040503050406030204" pitchFamily="18" charset="0"/>
                <a:cs typeface="Verdana"/>
                <a:sym typeface="Verdana"/>
              </a:rPr>
              <a:t>Dr.Sharmasth Vali</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2000" b="1" dirty="0">
                <a:solidFill>
                  <a:schemeClr val="tx1"/>
                </a:solidFill>
                <a:latin typeface="Cambria" panose="02040503050406030204" pitchFamily="18" charset="0"/>
                <a:ea typeface="Cambria" panose="02040503050406030204" pitchFamily="18" charset="0"/>
                <a:cs typeface="Verdana"/>
                <a:sym typeface="Verdana"/>
              </a:rPr>
              <a:t>: Dr. Sampath A K / Dr. Abdul Khadar A / Mr. Md Ziaur Rahman</a:t>
            </a:r>
          </a:p>
          <a:p>
            <a:pPr marL="0" marR="0" lvl="0" indent="0" rtl="0">
              <a:spcBef>
                <a:spcPts val="0"/>
              </a:spcBef>
              <a:spcAft>
                <a:spcPts val="0"/>
              </a:spcAft>
              <a:buClr>
                <a:srgbClr val="17365D"/>
              </a:buClr>
              <a:buSzPct val="100000"/>
              <a:buFont typeface="Arial"/>
              <a:buNone/>
            </a:pP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FB37-9287-EF2C-142B-1B77C427A302}"/>
              </a:ext>
            </a:extLst>
          </p:cNvPr>
          <p:cNvSpPr>
            <a:spLocks noGrp="1"/>
          </p:cNvSpPr>
          <p:nvPr>
            <p:ph type="title"/>
          </p:nvPr>
        </p:nvSpPr>
        <p:spPr/>
        <p:txBody>
          <a:bodyPr/>
          <a:lstStyle/>
          <a:p>
            <a:r>
              <a:rPr lang="en-US"/>
              <a:t>Proposed Methodologies :</a:t>
            </a:r>
          </a:p>
        </p:txBody>
      </p:sp>
      <p:sp>
        <p:nvSpPr>
          <p:cNvPr id="3" name="Text Placeholder 2">
            <a:extLst>
              <a:ext uri="{FF2B5EF4-FFF2-40B4-BE49-F238E27FC236}">
                <a16:creationId xmlns:a16="http://schemas.microsoft.com/office/drawing/2014/main" id="{55719503-4E36-EE01-D593-B4260B6D8F57}"/>
              </a:ext>
            </a:extLst>
          </p:cNvPr>
          <p:cNvSpPr>
            <a:spLocks noGrp="1"/>
          </p:cNvSpPr>
          <p:nvPr>
            <p:ph type="body" idx="1"/>
          </p:nvPr>
        </p:nvSpPr>
        <p:spPr/>
        <p:txBody>
          <a:bodyPr>
            <a:normAutofit fontScale="85000" lnSpcReduction="20000"/>
          </a:bodyPr>
          <a:lstStyle/>
          <a:p>
            <a:pPr marL="76200" indent="0">
              <a:buNone/>
            </a:pPr>
            <a:r>
              <a:rPr lang="en-US"/>
              <a:t>4.Testing:</a:t>
            </a:r>
          </a:p>
          <a:p>
            <a:pPr marL="76200" indent="0">
              <a:buNone/>
            </a:pPr>
            <a:endParaRPr lang="en-US"/>
          </a:p>
          <a:p>
            <a:pPr marL="76200" indent="0">
              <a:buNone/>
            </a:pPr>
            <a:r>
              <a:rPr lang="en-US"/>
              <a:t>Use the trained model to process a new video frame by frame.</a:t>
            </a:r>
          </a:p>
          <a:p>
            <a:pPr marL="76200" indent="0">
              <a:buNone/>
            </a:pPr>
            <a:endParaRPr lang="en-US"/>
          </a:p>
          <a:p>
            <a:pPr marL="76200" indent="0">
              <a:buNone/>
            </a:pPr>
            <a:r>
              <a:rPr lang="en-US"/>
              <a:t>Average predictions to classify the video as Real or Fake.</a:t>
            </a:r>
          </a:p>
          <a:p>
            <a:pPr marL="76200" indent="0">
              <a:buNone/>
            </a:pPr>
            <a:endParaRPr lang="en-US"/>
          </a:p>
          <a:p>
            <a:pPr marL="76200" indent="0">
              <a:buNone/>
            </a:pPr>
            <a:r>
              <a:rPr lang="en-US"/>
              <a:t>5.Results:</a:t>
            </a:r>
          </a:p>
          <a:p>
            <a:pPr marL="76200" indent="0">
              <a:buNone/>
            </a:pPr>
            <a:endParaRPr lang="en-US"/>
          </a:p>
          <a:p>
            <a:pPr marL="76200" indent="0">
              <a:buNone/>
            </a:pPr>
            <a:r>
              <a:rPr lang="en-US"/>
              <a:t>The system outputs whether the video is real or fake based on the model's predictions.</a:t>
            </a:r>
          </a:p>
          <a:p>
            <a:pPr marL="76200" indent="0">
              <a:buNone/>
            </a:pPr>
            <a:endParaRPr lang="en-US"/>
          </a:p>
          <a:p>
            <a:pPr marL="76200" indent="0">
              <a:buNone/>
            </a:pPr>
            <a:r>
              <a:rPr lang="en-US"/>
              <a:t>6.Flexibility:</a:t>
            </a:r>
          </a:p>
          <a:p>
            <a:pPr marL="76200" indent="0">
              <a:buNone/>
            </a:pPr>
            <a:endParaRPr lang="en-US"/>
          </a:p>
          <a:p>
            <a:pPr marL="76200" indent="0">
              <a:buNone/>
            </a:pPr>
            <a:r>
              <a:rPr lang="en-US"/>
              <a:t>Works with any video format.</a:t>
            </a:r>
          </a:p>
          <a:p>
            <a:pPr marL="76200" indent="0">
              <a:buNone/>
            </a:pPr>
            <a:endParaRPr lang="en-US"/>
          </a:p>
          <a:p>
            <a:pPr marL="76200" indent="0">
              <a:buNone/>
            </a:pPr>
            <a:r>
              <a:rPr lang="en-US"/>
              <a:t>Can be improved by adding more data or using advanced techniques.</a:t>
            </a:r>
          </a:p>
        </p:txBody>
      </p:sp>
    </p:spTree>
    <p:extLst>
      <p:ext uri="{BB962C8B-B14F-4D97-AF65-F5344CB8AC3E}">
        <p14:creationId xmlns:p14="http://schemas.microsoft.com/office/powerpoint/2010/main" val="297789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Diagram :</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372" y="1151164"/>
            <a:ext cx="9976757" cy="4686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655462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and Software Details :</a:t>
            </a:r>
            <a:endParaRPr lang="en-IN" dirty="0"/>
          </a:p>
        </p:txBody>
      </p:sp>
      <p:sp>
        <p:nvSpPr>
          <p:cNvPr id="3" name="Text Placeholder 2"/>
          <p:cNvSpPr>
            <a:spLocks noGrp="1"/>
          </p:cNvSpPr>
          <p:nvPr>
            <p:ph type="body" idx="1"/>
          </p:nvPr>
        </p:nvSpPr>
        <p:spPr/>
        <p:txBody>
          <a:bodyPr numCol="2">
            <a:normAutofit fontScale="32500" lnSpcReduction="20000"/>
          </a:bodyPr>
          <a:lstStyle/>
          <a:p>
            <a:pPr marL="76200" indent="0">
              <a:buNone/>
            </a:pPr>
            <a:r>
              <a:rPr lang="en-US" b="1" dirty="0">
                <a:latin typeface="Times New Roman" pitchFamily="18" charset="0"/>
                <a:cs typeface="Times New Roman" pitchFamily="18" charset="0"/>
              </a:rPr>
              <a:t>                             </a:t>
            </a:r>
            <a:r>
              <a:rPr lang="en-US" sz="6400" b="1" u="sng" dirty="0">
                <a:latin typeface="Times New Roman" pitchFamily="18" charset="0"/>
                <a:cs typeface="Times New Roman" pitchFamily="18" charset="0"/>
              </a:rPr>
              <a:t>Hardware requirements                              </a:t>
            </a:r>
            <a:endParaRPr lang="en-US" b="1" u="sng" dirty="0">
              <a:latin typeface="Times New Roman" pitchFamily="18" charset="0"/>
              <a:cs typeface="Times New Roman" pitchFamily="18" charset="0"/>
            </a:endParaRPr>
          </a:p>
          <a:p>
            <a:pPr marL="76200" indent="0">
              <a:buNone/>
            </a:pPr>
            <a:endParaRPr lang="en-US" sz="2200" b="1" u="sng" dirty="0">
              <a:latin typeface="Times New Roman" pitchFamily="18" charset="0"/>
              <a:cs typeface="Times New Roman" pitchFamily="18" charset="0"/>
            </a:endParaRPr>
          </a:p>
          <a:p>
            <a:r>
              <a:rPr lang="en-IN" sz="5500" b="1" dirty="0">
                <a:latin typeface="Times New Roman" pitchFamily="18" charset="0"/>
                <a:cs typeface="Times New Roman" pitchFamily="18" charset="0"/>
              </a:rPr>
              <a:t>GPU</a:t>
            </a:r>
            <a:r>
              <a:rPr lang="en-IN" sz="5500" dirty="0">
                <a:latin typeface="Times New Roman" pitchFamily="18" charset="0"/>
                <a:cs typeface="Times New Roman" pitchFamily="18" charset="0"/>
              </a:rPr>
              <a:t>: NVIDIA RTX 30XX series or higher (e.g., RTX 3090, A100)</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CPU</a:t>
            </a:r>
            <a:r>
              <a:rPr lang="en-IN" sz="5500" dirty="0">
                <a:latin typeface="Times New Roman" pitchFamily="18" charset="0"/>
                <a:cs typeface="Times New Roman" pitchFamily="18" charset="0"/>
              </a:rPr>
              <a:t>: Intel i7/i9 or AMD Ryzen 7/9 series.</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RAM</a:t>
            </a:r>
            <a:r>
              <a:rPr lang="en-IN" sz="5500" dirty="0">
                <a:latin typeface="Times New Roman" pitchFamily="18" charset="0"/>
                <a:cs typeface="Times New Roman" pitchFamily="18" charset="0"/>
              </a:rPr>
              <a:t>: 32GB or more.</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Storage</a:t>
            </a:r>
            <a:r>
              <a:rPr lang="en-IN" sz="5500" dirty="0">
                <a:latin typeface="Times New Roman" pitchFamily="18" charset="0"/>
                <a:cs typeface="Times New Roman" pitchFamily="18" charset="0"/>
              </a:rPr>
              <a:t>: SSD (1TB+), optional external storage (4TB+)</a:t>
            </a:r>
          </a:p>
          <a:p>
            <a:pPr marL="76200" indent="0">
              <a:buNone/>
            </a:pPr>
            <a:endParaRPr lang="en-IN" sz="7400" dirty="0">
              <a:latin typeface="Times New Roman" pitchFamily="18" charset="0"/>
              <a:cs typeface="Times New Roman" pitchFamily="18" charset="0"/>
            </a:endParaRPr>
          </a:p>
          <a:p>
            <a:r>
              <a:rPr lang="en-IN" sz="5500" b="1" dirty="0">
                <a:latin typeface="Times New Roman" pitchFamily="18" charset="0"/>
                <a:cs typeface="Times New Roman" pitchFamily="18" charset="0"/>
              </a:rPr>
              <a:t>Networking</a:t>
            </a:r>
            <a:r>
              <a:rPr lang="en-IN" sz="5500" dirty="0">
                <a:latin typeface="Times New Roman" pitchFamily="18" charset="0"/>
                <a:cs typeface="Times New Roman" pitchFamily="18" charset="0"/>
              </a:rPr>
              <a:t>: High-speed internet (for cloud computing)</a:t>
            </a:r>
            <a:endParaRPr lang="en-US" sz="5500" b="1" u="sng" dirty="0">
              <a:latin typeface="Times New Roman" pitchFamily="18" charset="0"/>
              <a:cs typeface="Times New Roman" pitchFamily="18" charset="0"/>
            </a:endParaRPr>
          </a:p>
          <a:p>
            <a:pPr marL="76200" indent="0">
              <a:buNone/>
            </a:pPr>
            <a:r>
              <a:rPr lang="en-US" b="1" dirty="0">
                <a:latin typeface="Times New Roman" pitchFamily="18" charset="0"/>
                <a:cs typeface="Times New Roman" pitchFamily="18" charset="0"/>
              </a:rPr>
              <a:t>                   </a:t>
            </a:r>
          </a:p>
          <a:p>
            <a:pPr marL="76200" indent="0">
              <a:buNone/>
            </a:pPr>
            <a:r>
              <a:rPr lang="en-US" sz="6200" b="1" dirty="0">
                <a:latin typeface="Times New Roman" pitchFamily="18" charset="0"/>
                <a:cs typeface="Times New Roman" pitchFamily="18" charset="0"/>
              </a:rPr>
              <a:t>              </a:t>
            </a:r>
          </a:p>
          <a:p>
            <a:pPr marL="76200" indent="0">
              <a:buNone/>
            </a:pPr>
            <a:endParaRPr lang="en-US" sz="6200" b="1" dirty="0">
              <a:latin typeface="Times New Roman" pitchFamily="18" charset="0"/>
              <a:cs typeface="Times New Roman" pitchFamily="18" charset="0"/>
            </a:endParaRPr>
          </a:p>
          <a:p>
            <a:pPr marL="76200" indent="0">
              <a:buNone/>
            </a:pPr>
            <a:r>
              <a:rPr lang="en-US" sz="6200" b="1" dirty="0">
                <a:latin typeface="Times New Roman" pitchFamily="18" charset="0"/>
                <a:cs typeface="Times New Roman" pitchFamily="18" charset="0"/>
              </a:rPr>
              <a:t>                </a:t>
            </a:r>
            <a:r>
              <a:rPr lang="en-US" sz="6200" b="1" u="sng" dirty="0">
                <a:latin typeface="Times New Roman" pitchFamily="18" charset="0"/>
                <a:cs typeface="Times New Roman" pitchFamily="18" charset="0"/>
              </a:rPr>
              <a:t>Software Requirements</a:t>
            </a:r>
          </a:p>
          <a:p>
            <a:pPr marL="76200" indent="0">
              <a:buNone/>
            </a:pPr>
            <a:r>
              <a:rPr lang="en-US" b="1" u="sng" dirty="0">
                <a:latin typeface="Times New Roman" pitchFamily="18" charset="0"/>
                <a:cs typeface="Times New Roman" pitchFamily="18" charset="0"/>
              </a:rPr>
              <a:t>                                                  </a:t>
            </a:r>
          </a:p>
          <a:p>
            <a:r>
              <a:rPr lang="en-IN" sz="3400" b="1" dirty="0"/>
              <a:t>Operating System</a:t>
            </a:r>
            <a:r>
              <a:rPr lang="en-IN" sz="3400" dirty="0"/>
              <a:t>: Linux (Ubuntu 20.04+) or Windows 10/11</a:t>
            </a:r>
          </a:p>
          <a:p>
            <a:pPr marL="76200" indent="0">
              <a:buNone/>
            </a:pPr>
            <a:endParaRPr lang="en-IN" sz="3400" dirty="0"/>
          </a:p>
          <a:p>
            <a:r>
              <a:rPr lang="en-IN" sz="3400" b="1" dirty="0"/>
              <a:t>Deep Learning Frameworks</a:t>
            </a:r>
            <a:r>
              <a:rPr lang="en-IN" sz="3400" dirty="0"/>
              <a:t>: Tensor Flow or PyTorch</a:t>
            </a:r>
          </a:p>
          <a:p>
            <a:pPr marL="76200" indent="0">
              <a:buNone/>
            </a:pPr>
            <a:endParaRPr lang="en-IN" sz="3400" dirty="0"/>
          </a:p>
          <a:p>
            <a:r>
              <a:rPr lang="en-IN" sz="3400" b="1" dirty="0"/>
              <a:t>Libraries</a:t>
            </a:r>
            <a:r>
              <a:rPr lang="en-IN" sz="3400" dirty="0"/>
              <a:t>: OpenCV (video processing),librosa (audio processing),Hugging Face Transformers (for temporal analysis),Scikit-learn (evaluation, metrics),NumPy &amp; Pandas (data handling)</a:t>
            </a:r>
          </a:p>
          <a:p>
            <a:pPr marL="76200" indent="0">
              <a:buNone/>
            </a:pPr>
            <a:endParaRPr lang="en-IN" sz="3400" dirty="0"/>
          </a:p>
          <a:p>
            <a:r>
              <a:rPr lang="en-IN" sz="3400" b="1" dirty="0"/>
              <a:t>Self-Supervised Learning Libraries</a:t>
            </a:r>
            <a:r>
              <a:rPr lang="en-IN" sz="3400" dirty="0"/>
              <a:t>: SimCLR or BYOL</a:t>
            </a:r>
          </a:p>
          <a:p>
            <a:pPr marL="76200" indent="0">
              <a:buNone/>
            </a:pPr>
            <a:endParaRPr lang="en-IN" sz="3400" dirty="0"/>
          </a:p>
          <a:p>
            <a:r>
              <a:rPr lang="en-IN" sz="3400" b="1" dirty="0"/>
              <a:t>Data Augmentation/Pre processing</a:t>
            </a:r>
            <a:r>
              <a:rPr lang="en-IN" sz="3400" dirty="0"/>
              <a:t>: Albumentations, Speech-to-Text API</a:t>
            </a:r>
          </a:p>
          <a:p>
            <a:pPr marL="76200" indent="0">
              <a:buNone/>
            </a:pPr>
            <a:endParaRPr lang="en-IN" sz="3400" dirty="0"/>
          </a:p>
          <a:p>
            <a:r>
              <a:rPr lang="en-IN" sz="3400" b="1" dirty="0"/>
              <a:t>GANs</a:t>
            </a:r>
            <a:r>
              <a:rPr lang="en-IN" sz="3400" dirty="0"/>
              <a:t>: CycleGAN, StyleGAN, custom GAN implementations</a:t>
            </a:r>
          </a:p>
          <a:p>
            <a:pPr marL="76200" indent="0">
              <a:buNone/>
            </a:pPr>
            <a:endParaRPr lang="en-IN" sz="3400" dirty="0"/>
          </a:p>
          <a:p>
            <a:r>
              <a:rPr lang="en-IN" sz="3400" b="1" dirty="0"/>
              <a:t>Deployment</a:t>
            </a:r>
            <a:r>
              <a:rPr lang="en-IN" sz="3400" dirty="0"/>
              <a:t>: Flask/ FastAPI,  Dockers</a:t>
            </a:r>
          </a:p>
          <a:p>
            <a:pPr marL="76200" indent="0">
              <a:buNone/>
            </a:pPr>
            <a:endParaRPr lang="en-IN" sz="3400" dirty="0"/>
          </a:p>
          <a:p>
            <a:r>
              <a:rPr lang="en-IN" sz="3400" b="1" dirty="0"/>
              <a:t>Visualization</a:t>
            </a:r>
            <a:r>
              <a:rPr lang="en-IN" sz="3400" dirty="0"/>
              <a:t>: Tensor Board, Visdom, Matplotlib, Seaborn</a:t>
            </a:r>
            <a:endParaRPr lang="en-US" sz="3400"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a:p>
            <a:pPr marL="76200" indent="0">
              <a:buNone/>
            </a:pPr>
            <a:endParaRPr lang="en-US" b="1" u="sng" dirty="0">
              <a:latin typeface="Times New Roman" pitchFamily="18" charset="0"/>
              <a:cs typeface="Times New Roman" pitchFamily="18" charset="0"/>
            </a:endParaRPr>
          </a:p>
        </p:txBody>
      </p:sp>
    </p:spTree>
    <p:extLst>
      <p:ext uri="{BB962C8B-B14F-4D97-AF65-F5344CB8AC3E}">
        <p14:creationId xmlns:p14="http://schemas.microsoft.com/office/powerpoint/2010/main" val="386085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63" y="876693"/>
            <a:ext cx="11544300" cy="493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9890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495300" indent="-342900">
              <a:spcBef>
                <a:spcPts val="0"/>
              </a:spcBef>
              <a:buFont typeface="Arial" pitchFamily="34" charset="0"/>
              <a:buChar char="•"/>
            </a:pPr>
            <a:r>
              <a:rPr lang="en-IN" sz="1700" dirty="0">
                <a:hlinkClick r:id="rId3"/>
              </a:rPr>
              <a:t>Deepak</a:t>
            </a:r>
            <a:r>
              <a:rPr lang="en-IN" sz="1700" dirty="0"/>
              <a:t> </a:t>
            </a:r>
            <a:r>
              <a:rPr lang="en-IN" sz="1700" dirty="0" err="1">
                <a:hlinkClick r:id="rId3"/>
              </a:rPr>
              <a:t>Dagar</a:t>
            </a:r>
            <a:r>
              <a:rPr lang="en-IN" sz="1700" dirty="0"/>
              <a:t>; </a:t>
            </a:r>
            <a:r>
              <a:rPr lang="en-IN" sz="1700" dirty="0">
                <a:hlinkClick r:id="rId4"/>
              </a:rPr>
              <a:t>Dinesh Kumar </a:t>
            </a:r>
            <a:r>
              <a:rPr lang="en-IN" sz="1700" dirty="0" err="1">
                <a:hlinkClick r:id="rId4"/>
              </a:rPr>
              <a:t>Vishwakarma</a:t>
            </a:r>
            <a:r>
              <a:rPr lang="en-US" sz="1700" dirty="0">
                <a:latin typeface="Cambria" panose="02040503050406030204" pitchFamily="18" charset="0"/>
                <a:ea typeface="Cambria" panose="02040503050406030204" pitchFamily="18" charset="0"/>
              </a:rPr>
              <a:t> ,</a:t>
            </a:r>
            <a:r>
              <a:rPr lang="en-IN" sz="1700" dirty="0"/>
              <a:t>A Diverse Manipulation </a:t>
            </a:r>
            <a:r>
              <a:rPr lang="en-IN" sz="1700" dirty="0" err="1"/>
              <a:t>Deepfake</a:t>
            </a:r>
            <a:r>
              <a:rPr lang="en-IN" sz="1700" dirty="0"/>
              <a:t> Video Dataset,</a:t>
            </a:r>
            <a:r>
              <a:rPr lang="en-IN" sz="1700" dirty="0">
                <a:hlinkClick r:id="rId3"/>
              </a:rPr>
              <a:t> </a:t>
            </a:r>
            <a:r>
              <a:rPr lang="en-IN" sz="1700" dirty="0"/>
              <a:t>2020</a:t>
            </a:r>
            <a:endParaRPr lang="en-US" sz="1700" dirty="0">
              <a:latin typeface="Cambria" panose="02040503050406030204" pitchFamily="18" charset="0"/>
              <a:ea typeface="Cambria" panose="02040503050406030204" pitchFamily="18" charset="0"/>
            </a:endParaRPr>
          </a:p>
          <a:p>
            <a:pPr marL="495300" indent="-342900">
              <a:spcBef>
                <a:spcPts val="0"/>
              </a:spcBef>
              <a:buFont typeface="Arial" pitchFamily="34" charset="0"/>
              <a:buChar char="•"/>
            </a:pPr>
            <a:r>
              <a:rPr lang="en-IN" sz="1700" dirty="0" err="1">
                <a:hlinkClick r:id="rId5"/>
              </a:rPr>
              <a:t>Anis</a:t>
            </a:r>
            <a:r>
              <a:rPr lang="en-IN" sz="1700" dirty="0">
                <a:hlinkClick r:id="rId5"/>
              </a:rPr>
              <a:t> </a:t>
            </a:r>
            <a:r>
              <a:rPr lang="en-IN" sz="1700" dirty="0" err="1">
                <a:hlinkClick r:id="rId5"/>
              </a:rPr>
              <a:t>Trabelsi</a:t>
            </a:r>
            <a:r>
              <a:rPr lang="en-IN" sz="1700" dirty="0"/>
              <a:t>; </a:t>
            </a:r>
            <a:r>
              <a:rPr lang="en-IN" sz="1700" dirty="0">
                <a:hlinkClick r:id="rId6"/>
              </a:rPr>
              <a:t>Marc Michel Pic</a:t>
            </a:r>
            <a:r>
              <a:rPr lang="en-IN" sz="1700" dirty="0"/>
              <a:t>; </a:t>
            </a:r>
            <a:r>
              <a:rPr lang="en-IN" sz="1700" u="sng" dirty="0">
                <a:hlinkClick r:id="rId7"/>
              </a:rPr>
              <a:t>Jean-Luc </a:t>
            </a:r>
            <a:r>
              <a:rPr lang="en-IN" sz="1700" u="sng" dirty="0" err="1">
                <a:hlinkClick r:id="rId7"/>
              </a:rPr>
              <a:t>Dugelay</a:t>
            </a:r>
            <a:r>
              <a:rPr lang="en-IN" sz="1700" u="sng" dirty="0"/>
              <a:t>,</a:t>
            </a:r>
            <a:r>
              <a:rPr lang="en-US" sz="1700" dirty="0"/>
              <a:t>Improving </a:t>
            </a:r>
            <a:r>
              <a:rPr lang="en-US" sz="1700" dirty="0" err="1"/>
              <a:t>Deepfake</a:t>
            </a:r>
            <a:r>
              <a:rPr lang="en-US" sz="1700" dirty="0"/>
              <a:t> Detection by Mixing Top Solutions of the DFDC ,2019</a:t>
            </a:r>
          </a:p>
          <a:p>
            <a:pPr marL="495300" indent="-342900">
              <a:spcBef>
                <a:spcPts val="0"/>
              </a:spcBef>
              <a:buFont typeface="Arial" pitchFamily="34" charset="0"/>
              <a:buChar char="•"/>
            </a:pPr>
            <a:r>
              <a:rPr lang="en-IN" sz="1700" dirty="0" err="1">
                <a:hlinkClick r:id="rId8"/>
              </a:rPr>
              <a:t>Jixin</a:t>
            </a:r>
            <a:r>
              <a:rPr lang="en-IN" sz="1700" dirty="0">
                <a:hlinkClick r:id="rId8"/>
              </a:rPr>
              <a:t> Zhang</a:t>
            </a:r>
            <a:r>
              <a:rPr lang="en-IN" sz="1700" dirty="0"/>
              <a:t>; </a:t>
            </a:r>
            <a:r>
              <a:rPr lang="en-IN" sz="1700" dirty="0" err="1">
                <a:hlinkClick r:id="rId9"/>
              </a:rPr>
              <a:t>Ke</a:t>
            </a:r>
            <a:r>
              <a:rPr lang="en-IN" sz="1700" dirty="0">
                <a:hlinkClick r:id="rId9"/>
              </a:rPr>
              <a:t> Cheng</a:t>
            </a:r>
            <a:r>
              <a:rPr lang="en-IN" sz="1700" dirty="0"/>
              <a:t>; </a:t>
            </a:r>
            <a:r>
              <a:rPr lang="en-IN" sz="1700" dirty="0" err="1">
                <a:hlinkClick r:id="rId10"/>
              </a:rPr>
              <a:t>Giuliano</a:t>
            </a:r>
            <a:r>
              <a:rPr lang="en-IN" sz="1700" dirty="0">
                <a:hlinkClick r:id="rId10"/>
              </a:rPr>
              <a:t> </a:t>
            </a:r>
            <a:r>
              <a:rPr lang="en-IN" sz="1700" dirty="0" err="1">
                <a:hlinkClick r:id="rId10"/>
              </a:rPr>
              <a:t>Sovernigo</a:t>
            </a:r>
            <a:r>
              <a:rPr lang="en-IN" sz="1700" dirty="0"/>
              <a:t>; </a:t>
            </a:r>
            <a:r>
              <a:rPr lang="en-IN" sz="1700" dirty="0" err="1">
                <a:hlinkClick r:id="rId11"/>
              </a:rPr>
              <a:t>Xiaodong</a:t>
            </a:r>
            <a:r>
              <a:rPr lang="en-IN" sz="1700" dirty="0">
                <a:hlinkClick r:id="rId11"/>
              </a:rPr>
              <a:t> Lin</a:t>
            </a:r>
            <a:r>
              <a:rPr lang="en-IN" sz="1700" dirty="0"/>
              <a:t>,</a:t>
            </a:r>
            <a:r>
              <a:rPr lang="en-US" sz="1700" dirty="0"/>
              <a:t> A Heterogeneous Feature Ensemble Learning based </a:t>
            </a:r>
            <a:r>
              <a:rPr lang="en-US" sz="1700" dirty="0" err="1"/>
              <a:t>Deepfake</a:t>
            </a:r>
            <a:r>
              <a:rPr lang="en-US" sz="1700" dirty="0"/>
              <a:t> Detection Method,2022</a:t>
            </a:r>
            <a:endParaRPr lang="en-IN" sz="1700" dirty="0"/>
          </a:p>
          <a:p>
            <a:pPr marL="495300" indent="-342900">
              <a:spcBef>
                <a:spcPts val="0"/>
              </a:spcBef>
              <a:buFont typeface="Arial" pitchFamily="34" charset="0"/>
              <a:buChar char="•"/>
            </a:pPr>
            <a:r>
              <a:rPr lang="fi-FI" sz="1700" dirty="0">
                <a:hlinkClick r:id="rId12"/>
              </a:rPr>
              <a:t>Shan Jia</a:t>
            </a:r>
            <a:r>
              <a:rPr lang="fi-FI" sz="1700" dirty="0"/>
              <a:t>; </a:t>
            </a:r>
            <a:r>
              <a:rPr lang="fi-FI" sz="1700" dirty="0">
                <a:hlinkClick r:id="rId13"/>
              </a:rPr>
              <a:t>Xin Li</a:t>
            </a:r>
            <a:r>
              <a:rPr lang="fi-FI" sz="1700" dirty="0"/>
              <a:t>; </a:t>
            </a:r>
            <a:r>
              <a:rPr lang="fi-FI" sz="1700" dirty="0">
                <a:hlinkClick r:id="rId14"/>
              </a:rPr>
              <a:t>Siwei Lyu</a:t>
            </a:r>
            <a:r>
              <a:rPr lang="fi-FI" sz="1700" dirty="0"/>
              <a:t>,</a:t>
            </a:r>
            <a:r>
              <a:rPr lang="en-US" sz="1700" dirty="0"/>
              <a:t> Model Attribution of Face-Swap </a:t>
            </a:r>
            <a:r>
              <a:rPr lang="en-US" sz="1700" dirty="0" err="1"/>
              <a:t>Deepfake</a:t>
            </a:r>
            <a:r>
              <a:rPr lang="en-US" sz="1700" dirty="0"/>
              <a:t> Videos,2021</a:t>
            </a:r>
            <a:endParaRPr lang="fi-FI" sz="1700" dirty="0"/>
          </a:p>
          <a:p>
            <a:pPr marL="495300" indent="-342900">
              <a:spcBef>
                <a:spcPts val="0"/>
              </a:spcBef>
              <a:buFont typeface="Arial" pitchFamily="34" charset="0"/>
              <a:buChar char="•"/>
            </a:pPr>
            <a:r>
              <a:rPr lang="en-IN" sz="1700" dirty="0" err="1">
                <a:hlinkClick r:id="rId15"/>
              </a:rPr>
              <a:t>Siddharth</a:t>
            </a:r>
            <a:r>
              <a:rPr lang="en-IN" sz="1700" dirty="0">
                <a:hlinkClick r:id="rId15"/>
              </a:rPr>
              <a:t> </a:t>
            </a:r>
            <a:r>
              <a:rPr lang="en-IN" sz="1700" dirty="0" err="1">
                <a:hlinkClick r:id="rId15"/>
              </a:rPr>
              <a:t>Yadav</a:t>
            </a:r>
            <a:r>
              <a:rPr lang="en-IN" sz="1700" dirty="0"/>
              <a:t>; </a:t>
            </a:r>
            <a:r>
              <a:rPr lang="en-IN" sz="1700" dirty="0" err="1">
                <a:hlinkClick r:id="rId16"/>
              </a:rPr>
              <a:t>Sahithi</a:t>
            </a:r>
            <a:r>
              <a:rPr lang="en-IN" sz="1700" dirty="0">
                <a:hlinkClick r:id="rId16"/>
              </a:rPr>
              <a:t> </a:t>
            </a:r>
            <a:r>
              <a:rPr lang="en-IN" sz="1700" dirty="0" err="1">
                <a:hlinkClick r:id="rId16"/>
              </a:rPr>
              <a:t>Bommareddy</a:t>
            </a:r>
            <a:r>
              <a:rPr lang="en-IN" sz="1700" dirty="0"/>
              <a:t>; </a:t>
            </a:r>
            <a:r>
              <a:rPr lang="en-IN" sz="1700" dirty="0">
                <a:hlinkClick r:id="rId4"/>
              </a:rPr>
              <a:t>Dinesh Kumar </a:t>
            </a:r>
            <a:r>
              <a:rPr lang="en-IN" sz="1700" dirty="0" err="1">
                <a:hlinkClick r:id="rId4"/>
              </a:rPr>
              <a:t>Vishwakarma</a:t>
            </a:r>
            <a:r>
              <a:rPr lang="en-IN" sz="1700" dirty="0"/>
              <a:t>,</a:t>
            </a:r>
            <a:r>
              <a:rPr lang="en-US" sz="1700" dirty="0"/>
              <a:t> Robust and Generalized </a:t>
            </a:r>
            <a:r>
              <a:rPr lang="en-US" sz="1700" dirty="0" err="1"/>
              <a:t>DeepFake</a:t>
            </a:r>
            <a:r>
              <a:rPr lang="en-US" sz="1700" dirty="0"/>
              <a:t> Detection,2020</a:t>
            </a:r>
            <a:endParaRPr lang="en-IN" sz="1700" dirty="0"/>
          </a:p>
          <a:p>
            <a:pPr marL="495300" indent="-342900">
              <a:spcBef>
                <a:spcPts val="0"/>
              </a:spcBef>
              <a:buFont typeface="Arial" pitchFamily="34" charset="0"/>
              <a:buChar char="•"/>
            </a:pPr>
            <a:r>
              <a:rPr lang="en-IN" sz="1800" dirty="0" err="1">
                <a:hlinkClick r:id="rId17"/>
              </a:rPr>
              <a:t>Qasim</a:t>
            </a:r>
            <a:r>
              <a:rPr lang="en-IN" sz="1800" dirty="0">
                <a:hlinkClick r:id="rId17"/>
              </a:rPr>
              <a:t> </a:t>
            </a:r>
            <a:r>
              <a:rPr lang="en-IN" sz="1800" dirty="0" err="1">
                <a:hlinkClick r:id="rId17"/>
              </a:rPr>
              <a:t>Jaleel</a:t>
            </a:r>
            <a:r>
              <a:rPr lang="en-IN" sz="1800" dirty="0"/>
              <a:t>; </a:t>
            </a:r>
            <a:r>
              <a:rPr lang="en-IN" sz="1800" dirty="0" err="1">
                <a:hlinkClick r:id="rId18"/>
              </a:rPr>
              <a:t>Israa</a:t>
            </a:r>
            <a:r>
              <a:rPr lang="en-IN" sz="1800" dirty="0">
                <a:hlinkClick r:id="rId18"/>
              </a:rPr>
              <a:t> </a:t>
            </a:r>
            <a:r>
              <a:rPr lang="en-IN" sz="1800" dirty="0" err="1">
                <a:hlinkClick r:id="rId18"/>
              </a:rPr>
              <a:t>Hadi</a:t>
            </a:r>
            <a:r>
              <a:rPr lang="en-IN" sz="1800" dirty="0">
                <a:hlinkClick r:id="rId18"/>
              </a:rPr>
              <a:t> Ali</a:t>
            </a:r>
            <a:r>
              <a:rPr lang="en-IN" sz="1800" dirty="0"/>
              <a:t>,</a:t>
            </a:r>
            <a:r>
              <a:rPr lang="en-US" sz="1800" dirty="0"/>
              <a:t> Facial Behavior Analysis-Based </a:t>
            </a:r>
            <a:r>
              <a:rPr lang="en-US" sz="1800" dirty="0" err="1"/>
              <a:t>Deepfake</a:t>
            </a:r>
            <a:r>
              <a:rPr lang="en-US" sz="1800" dirty="0"/>
              <a:t> Video Detection using GAN Discriminator,2022</a:t>
            </a:r>
            <a:endParaRPr lang="en-IN" sz="1800" dirty="0"/>
          </a:p>
          <a:p>
            <a:r>
              <a:rPr lang="fr-FR" sz="1800" dirty="0">
                <a:hlinkClick r:id="rId19"/>
              </a:rPr>
              <a:t>Sio </a:t>
            </a:r>
            <a:r>
              <a:rPr lang="fr-FR" sz="1800" dirty="0" err="1">
                <a:hlinkClick r:id="rId19"/>
              </a:rPr>
              <a:t>Jurnalis</a:t>
            </a:r>
            <a:r>
              <a:rPr lang="fr-FR" sz="1800" dirty="0">
                <a:hlinkClick r:id="rId19"/>
              </a:rPr>
              <a:t> </a:t>
            </a:r>
            <a:r>
              <a:rPr lang="fr-FR" sz="1800" dirty="0" err="1">
                <a:hlinkClick r:id="rId19"/>
              </a:rPr>
              <a:t>Pipin</a:t>
            </a:r>
            <a:r>
              <a:rPr lang="fr-FR" sz="1800" dirty="0"/>
              <a:t>; </a:t>
            </a:r>
            <a:r>
              <a:rPr lang="fr-FR" sz="1800" dirty="0" err="1">
                <a:hlinkClick r:id="rId20"/>
              </a:rPr>
              <a:t>Ronsen</a:t>
            </a:r>
            <a:r>
              <a:rPr lang="fr-FR" sz="1800" dirty="0">
                <a:hlinkClick r:id="rId20"/>
              </a:rPr>
              <a:t> Purba</a:t>
            </a:r>
            <a:r>
              <a:rPr lang="fr-FR" sz="1800" dirty="0"/>
              <a:t>; </a:t>
            </a:r>
            <a:r>
              <a:rPr lang="fr-FR" sz="1800" dirty="0">
                <a:hlinkClick r:id="rId21"/>
              </a:rPr>
              <a:t>Muhammad Fermi </a:t>
            </a:r>
            <a:r>
              <a:rPr lang="fr-FR" sz="1800" dirty="0" err="1">
                <a:hlinkClick r:id="rId21"/>
              </a:rPr>
              <a:t>Pasha</a:t>
            </a:r>
            <a:r>
              <a:rPr lang="fr-FR" sz="1800" dirty="0"/>
              <a:t>,</a:t>
            </a:r>
            <a:r>
              <a:rPr lang="en-US" sz="1800" dirty="0"/>
              <a:t> </a:t>
            </a:r>
            <a:r>
              <a:rPr lang="en-US" sz="1800" dirty="0" err="1"/>
              <a:t>Deepfake</a:t>
            </a:r>
            <a:r>
              <a:rPr lang="en-US" sz="1800" dirty="0"/>
              <a:t> Video Detection Using Spatiotemporal Convolutional Network and Photo Response Non Uniformity,2021</a:t>
            </a:r>
            <a:endParaRPr lang="fr-FR" sz="1800" dirty="0"/>
          </a:p>
          <a:p>
            <a:r>
              <a:rPr lang="en-IN" sz="1800" dirty="0" err="1">
                <a:hlinkClick r:id="rId22"/>
              </a:rPr>
              <a:t>Reva</a:t>
            </a:r>
            <a:r>
              <a:rPr lang="en-IN" sz="1800" dirty="0">
                <a:hlinkClick r:id="rId22"/>
              </a:rPr>
              <a:t> </a:t>
            </a:r>
            <a:r>
              <a:rPr lang="en-IN" sz="1800" dirty="0" err="1">
                <a:hlinkClick r:id="rId22"/>
              </a:rPr>
              <a:t>Chinchalkar</a:t>
            </a:r>
            <a:r>
              <a:rPr lang="en-IN" sz="1800" dirty="0"/>
              <a:t>; </a:t>
            </a:r>
            <a:r>
              <a:rPr lang="en-IN" sz="1800" dirty="0" err="1">
                <a:hlinkClick r:id="rId23"/>
              </a:rPr>
              <a:t>Rachita</a:t>
            </a:r>
            <a:r>
              <a:rPr lang="en-IN" sz="1800" dirty="0">
                <a:hlinkClick r:id="rId23"/>
              </a:rPr>
              <a:t> </a:t>
            </a:r>
            <a:r>
              <a:rPr lang="en-IN" sz="1800" dirty="0" err="1">
                <a:hlinkClick r:id="rId23"/>
              </a:rPr>
              <a:t>Sinha</a:t>
            </a:r>
            <a:r>
              <a:rPr lang="en-IN" sz="1800" dirty="0"/>
              <a:t>; </a:t>
            </a:r>
            <a:r>
              <a:rPr lang="en-IN" sz="1800" dirty="0">
                <a:hlinkClick r:id="rId24"/>
              </a:rPr>
              <a:t>Manish Kumar</a:t>
            </a:r>
            <a:r>
              <a:rPr lang="en-IN" sz="1800" dirty="0"/>
              <a:t>; </a:t>
            </a:r>
            <a:r>
              <a:rPr lang="en-IN" sz="1800" dirty="0" err="1">
                <a:hlinkClick r:id="rId25"/>
              </a:rPr>
              <a:t>Neeraj</a:t>
            </a:r>
            <a:r>
              <a:rPr lang="en-IN" sz="1800" dirty="0">
                <a:hlinkClick r:id="rId25"/>
              </a:rPr>
              <a:t> </a:t>
            </a:r>
            <a:r>
              <a:rPr lang="en-IN" sz="1800" dirty="0" err="1">
                <a:hlinkClick r:id="rId25"/>
              </a:rPr>
              <a:t>Chauhan</a:t>
            </a:r>
            <a:r>
              <a:rPr lang="en-IN" sz="1800" dirty="0"/>
              <a:t>; </a:t>
            </a:r>
            <a:r>
              <a:rPr lang="en-IN" sz="1800" dirty="0" err="1">
                <a:hlinkClick r:id="rId26"/>
              </a:rPr>
              <a:t>Shubhangi</a:t>
            </a:r>
            <a:r>
              <a:rPr lang="en-IN" sz="1800" dirty="0">
                <a:hlinkClick r:id="rId26"/>
              </a:rPr>
              <a:t> </a:t>
            </a:r>
            <a:r>
              <a:rPr lang="en-IN" sz="1800" dirty="0" err="1">
                <a:hlinkClick r:id="rId26"/>
              </a:rPr>
              <a:t>Deokar</a:t>
            </a:r>
            <a:r>
              <a:rPr lang="en-IN" sz="1800" dirty="0"/>
              <a:t>; </a:t>
            </a:r>
            <a:r>
              <a:rPr lang="en-IN" sz="1800" dirty="0" err="1">
                <a:hlinkClick r:id="rId27"/>
              </a:rPr>
              <a:t>Sudhanshu</a:t>
            </a:r>
            <a:r>
              <a:rPr lang="en-IN" sz="1800" dirty="0">
                <a:hlinkClick r:id="rId27"/>
              </a:rPr>
              <a:t> </a:t>
            </a:r>
            <a:r>
              <a:rPr lang="en-IN" sz="1800" dirty="0" err="1">
                <a:hlinkClick r:id="rId27"/>
              </a:rPr>
              <a:t>Gonge</a:t>
            </a:r>
            <a:r>
              <a:rPr lang="en-IN" sz="1800" dirty="0"/>
              <a:t>,</a:t>
            </a:r>
            <a:r>
              <a:rPr lang="en-US" sz="1800" dirty="0"/>
              <a:t> Detecting </a:t>
            </a:r>
            <a:r>
              <a:rPr lang="en-US" sz="1800" dirty="0" err="1"/>
              <a:t>Deepfakes</a:t>
            </a:r>
            <a:r>
              <a:rPr lang="en-US" sz="1800" dirty="0"/>
              <a:t> using CNN and LSTM,2022</a:t>
            </a:r>
            <a:endParaRPr lang="en-IN" sz="1800" dirty="0"/>
          </a:p>
          <a:p>
            <a:r>
              <a:rPr lang="en-IN" sz="1800" dirty="0" err="1">
                <a:hlinkClick r:id="rId28"/>
              </a:rPr>
              <a:t>Lalitha</a:t>
            </a:r>
            <a:r>
              <a:rPr lang="en-IN" sz="1800" dirty="0">
                <a:hlinkClick r:id="rId28"/>
              </a:rPr>
              <a:t> S</a:t>
            </a:r>
            <a:r>
              <a:rPr lang="en-IN" sz="1800" dirty="0"/>
              <a:t>; </a:t>
            </a:r>
            <a:r>
              <a:rPr lang="en-IN" sz="1800" u="sng" dirty="0" err="1">
                <a:hlinkClick r:id="rId29"/>
              </a:rPr>
              <a:t>Kavitha</a:t>
            </a:r>
            <a:r>
              <a:rPr lang="en-IN" sz="1800" u="sng" dirty="0">
                <a:hlinkClick r:id="rId29"/>
              </a:rPr>
              <a:t> </a:t>
            </a:r>
            <a:r>
              <a:rPr lang="en-IN" sz="1800" u="sng" dirty="0" err="1">
                <a:hlinkClick r:id="rId29"/>
              </a:rPr>
              <a:t>Sooda</a:t>
            </a:r>
            <a:r>
              <a:rPr lang="en-IN" sz="1800" u="sng" dirty="0"/>
              <a:t>,</a:t>
            </a:r>
            <a:r>
              <a:rPr lang="en-US" sz="1800" dirty="0"/>
              <a:t> </a:t>
            </a:r>
            <a:r>
              <a:rPr lang="en-US" sz="1800" dirty="0" err="1"/>
              <a:t>DeepFake</a:t>
            </a:r>
            <a:r>
              <a:rPr lang="en-US" sz="1800" dirty="0"/>
              <a:t> Detection Through Key Video Frame Extraction using GAN,2021</a:t>
            </a:r>
          </a:p>
          <a:p>
            <a:endParaRPr lang="en-US" sz="1800" b="1" dirty="0"/>
          </a:p>
          <a:p>
            <a:endParaRPr lang="en-US" sz="1800" b="1" dirty="0"/>
          </a:p>
          <a:p>
            <a:pPr marL="152400" indent="0">
              <a:spcBef>
                <a:spcPts val="0"/>
              </a:spcBef>
              <a:buNone/>
            </a:pPr>
            <a:endParaRPr lang="en-US" sz="1700" b="1" dirty="0"/>
          </a:p>
          <a:p>
            <a:pPr marL="152400" indent="0">
              <a:spcBef>
                <a:spcPts val="0"/>
              </a:spcBef>
              <a:buNone/>
            </a:pPr>
            <a:endParaRPr lang="en-US" b="1" dirty="0"/>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14"/>
          <p:cNvSpPr txBox="1">
            <a:spLocks noGrp="1"/>
          </p:cNvSpPr>
          <p:nvPr>
            <p:ph type="body" idx="1"/>
          </p:nvPr>
        </p:nvSpPr>
        <p:spPr>
          <a:xfrm>
            <a:off x="665843" y="653144"/>
            <a:ext cx="10668000" cy="4310742"/>
          </a:xfrm>
          <a:prstGeom prst="rect">
            <a:avLst/>
          </a:prstGeom>
          <a:noFill/>
          <a:ln>
            <a:noFill/>
          </a:ln>
        </p:spPr>
        <p:txBody>
          <a:bodyPr spcFirstLastPara="1" wrap="square" lIns="91425" tIns="45700" rIns="91425" bIns="45700" anchor="t" anchorCtr="0">
            <a:noAutofit/>
          </a:bodyPr>
          <a:lstStyle/>
          <a:p>
            <a:pPr marL="152400" lvl="0" indent="0" algn="just">
              <a:lnSpc>
                <a:spcPct val="200000"/>
              </a:lnSpc>
              <a:spcBef>
                <a:spcPts val="0"/>
              </a:spcBef>
              <a:buNone/>
            </a:pPr>
            <a:endParaRPr lang="en-US" sz="1400" dirty="0">
              <a:latin typeface="Cambria" panose="02040503050406030204" pitchFamily="18" charset="0"/>
              <a:ea typeface="Cambria" panose="02040503050406030204" pitchFamily="18" charset="0"/>
            </a:endParaRPr>
          </a:p>
          <a:p>
            <a:pPr marL="152400" lvl="0" indent="0" algn="just">
              <a:lnSpc>
                <a:spcPct val="200000"/>
              </a:lnSpc>
              <a:spcBef>
                <a:spcPts val="0"/>
              </a:spcBef>
              <a:buNone/>
            </a:pPr>
            <a:r>
              <a:rPr lang="en-US" sz="1800" dirty="0">
                <a:latin typeface="Times New Roman" pitchFamily="18" charset="0"/>
                <a:ea typeface="Cambria" panose="02040503050406030204" pitchFamily="18" charset="0"/>
                <a:cs typeface="Times New Roman" pitchFamily="18" charset="0"/>
              </a:rPr>
              <a:t>The rise of deep fake technology, particularly face-swap videos, has raised significant concerns regarding the spread of misinformation and the invasion of privacy. These highly realistic forgeries pose a challenge to current detection methods, which often fail to accurately identify them. This project aims to address this issue by developing a straightforward and effective AI/ML-based solution to detect face-swap deep fake videos. By analyzing visual and auditory inconsistencies, such as mismatches in facial movements, lighting, and audio-visual synchronization, the proposed system seeks to enhance the accuracy and reliability of deep fake detection. The ultimate goal is to provide a robust tool that can be deployed to mitigate the harmful effects of deep fakes, thereby safeguarding digital integrity and privacy.</a:t>
            </a:r>
            <a:endParaRPr sz="1800" dirty="0">
              <a:latin typeface="Times New Roman" pitchFamily="18" charset="0"/>
              <a:ea typeface="Cambria" panose="02040503050406030204" pitchFamily="18" charset="0"/>
              <a:cs typeface="Times New Roman" pitchFamily="18" charset="0"/>
            </a:endParaRPr>
          </a:p>
        </p:txBody>
      </p:sp>
      <p:sp>
        <p:nvSpPr>
          <p:cNvPr id="2" name="Title 1"/>
          <p:cNvSpPr>
            <a:spLocks noGrp="1"/>
          </p:cNvSpPr>
          <p:nvPr>
            <p:ph type="title"/>
          </p:nvPr>
        </p:nvSpPr>
        <p:spPr/>
        <p:txBody>
          <a:bodyPr/>
          <a:lstStyle/>
          <a:p>
            <a:r>
              <a:rPr lang="en-US" dirty="0"/>
              <a:t>Abstract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Literature Survey :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70706" y="861712"/>
            <a:ext cx="10603061" cy="3975754"/>
          </a:xfrm>
          <a:prstGeom prst="rect">
            <a:avLst/>
          </a:prstGeom>
          <a:noFill/>
          <a:ln>
            <a:noFill/>
          </a:ln>
        </p:spPr>
        <p:txBody>
          <a:bodyPr spcFirstLastPara="1" wrap="square" lIns="91425" tIns="45700" rIns="91425" bIns="45700" anchor="t" anchorCtr="0">
            <a:noAutofit/>
          </a:bodyPr>
          <a:lstStyle/>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Here’s a literature survey based on the papers that we have researched: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1. This paper likely explores advanced techniques for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focusing on the challenges posed by increasingly realistic synthetic media.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2. This paper probably investigates the role of deep learning architectures, such as convolutional neural networks (CNNs), in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3. This research likely focuses on the ethical and societal implications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technology, alongside technical detection methods. It may propose a multi-modal approach that combines visual, auditory, and behavioral cues to improve detection rates. </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4. This paper might present a comparative analysis of existing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detection techniques, highlighting their strengths and weaknesses. It could introduce a hybrid model that integrates traditional image processing methods with deep learning to enhance detection performance. The study may also emphasize the need for robust datasets to train and test detection systems.</a:t>
            </a:r>
          </a:p>
          <a:p>
            <a:pPr marL="342900" lvl="0" indent="-190500" algn="just">
              <a:lnSpc>
                <a:spcPct val="200000"/>
              </a:lnSpc>
              <a:spcBef>
                <a:spcPts val="0"/>
              </a:spcBef>
              <a:buNone/>
            </a:pPr>
            <a:r>
              <a:rPr lang="en-US" sz="1400" dirty="0">
                <a:latin typeface="Times New Roman" pitchFamily="18" charset="0"/>
                <a:ea typeface="Cambria" panose="02040503050406030204" pitchFamily="18" charset="0"/>
                <a:cs typeface="Times New Roman" pitchFamily="18" charset="0"/>
              </a:rPr>
              <a:t>5. This research likely explores the use of generative adversarial networks (GANs) in creating and detecting </a:t>
            </a:r>
            <a:r>
              <a:rPr lang="en-US" sz="1400" dirty="0" err="1">
                <a:latin typeface="Times New Roman" pitchFamily="18" charset="0"/>
                <a:ea typeface="Cambria" panose="02040503050406030204" pitchFamily="18" charset="0"/>
                <a:cs typeface="Times New Roman" pitchFamily="18" charset="0"/>
              </a:rPr>
              <a:t>deepfakes</a:t>
            </a:r>
            <a:r>
              <a:rPr lang="en-US" sz="1400" dirty="0">
                <a:latin typeface="Times New Roman" pitchFamily="18" charset="0"/>
                <a:ea typeface="Cambria" panose="02040503050406030204" pitchFamily="18" charset="0"/>
                <a:cs typeface="Times New Roman" pitchFamily="18" charset="0"/>
              </a:rPr>
              <a:t>. It may propose a GAN-based detection system that identifies inconsistencies in synthetic media by analyzing pixel-level details. The paper could also discuss the adversarial nature of </a:t>
            </a:r>
            <a:r>
              <a:rPr lang="en-US" sz="1400" dirty="0" err="1">
                <a:latin typeface="Times New Roman" pitchFamily="18" charset="0"/>
                <a:ea typeface="Cambria" panose="02040503050406030204" pitchFamily="18" charset="0"/>
                <a:cs typeface="Times New Roman" pitchFamily="18" charset="0"/>
              </a:rPr>
              <a:t>deepfake</a:t>
            </a:r>
            <a:r>
              <a:rPr lang="en-US" sz="1400" dirty="0">
                <a:latin typeface="Times New Roman" pitchFamily="18" charset="0"/>
                <a:ea typeface="Cambria" panose="02040503050406030204" pitchFamily="18" charset="0"/>
                <a:cs typeface="Times New Roman" pitchFamily="18" charset="0"/>
              </a:rPr>
              <a:t> creation and detection.</a:t>
            </a:r>
          </a:p>
          <a:p>
            <a:pPr marL="342900" lvl="0" indent="-190500" algn="just">
              <a:lnSpc>
                <a:spcPct val="200000"/>
              </a:lnSpc>
              <a:spcBef>
                <a:spcPts val="0"/>
              </a:spcBef>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96471" y="898072"/>
            <a:ext cx="10668000" cy="4953000"/>
          </a:xfrm>
        </p:spPr>
        <p:txBody>
          <a:bodyPr>
            <a:normAutofit fontScale="25000" lnSpcReduction="20000"/>
          </a:bodyPr>
          <a:lstStyle/>
          <a:p>
            <a:pPr marL="342900" lvl="0" indent="-190500" algn="just">
              <a:lnSpc>
                <a:spcPct val="200000"/>
              </a:lnSpc>
              <a:spcBef>
                <a:spcPts val="0"/>
              </a:spcBef>
              <a:buNone/>
            </a:pPr>
            <a:r>
              <a:rPr lang="en-US" sz="3600" dirty="0">
                <a:latin typeface="Cambria" panose="02040503050406030204" pitchFamily="18" charset="0"/>
                <a:ea typeface="Cambria" panose="02040503050406030204" pitchFamily="18" charset="0"/>
              </a:rPr>
              <a:t>6</a:t>
            </a:r>
            <a:r>
              <a:rPr lang="en-US" sz="5200" dirty="0">
                <a:latin typeface="Cambria" panose="02040503050406030204" pitchFamily="18" charset="0"/>
                <a:ea typeface="Cambria" panose="02040503050406030204" pitchFamily="18" charset="0"/>
              </a:rPr>
              <a:t>. This paper probably focuses on the role of audio-visual synchronization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method to analyze mismatches between lip movements and speech patterns to identify fake videos. The study could also highlight the importance of multi-modal approaches in improving detection accuracy.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7. This research likely addresses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low-quality or compressed videos. It may propose a lightweight detection model that can operate efficiently on resource-constrained devices. The paper could also discuss the trade-offs between detection accuracy and computational complexity.</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8. This paper might explore the use of explainable AI (XAI) techniques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model that not only detects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but also provides interpretable insights into the decision-making process. The study could emphasize the importance of transparency in building trust in detection systems.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9. This research likely investigates the role of temporal analysis in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It may propose a method that analyzes frame-by-frame inconsistencies in videos to identify synthetic content. The paper could also discuss the challenges of detecting </a:t>
            </a:r>
            <a:r>
              <a:rPr lang="en-US" sz="5200" dirty="0" err="1">
                <a:latin typeface="Cambria" panose="02040503050406030204" pitchFamily="18" charset="0"/>
                <a:ea typeface="Cambria" panose="02040503050406030204" pitchFamily="18" charset="0"/>
              </a:rPr>
              <a:t>deepfakes</a:t>
            </a:r>
            <a:r>
              <a:rPr lang="en-US" sz="5200" dirty="0">
                <a:latin typeface="Cambria" panose="02040503050406030204" pitchFamily="18" charset="0"/>
                <a:ea typeface="Cambria" panose="02040503050406030204" pitchFamily="18" charset="0"/>
              </a:rPr>
              <a:t> in real-time streaming applications.</a:t>
            </a:r>
          </a:p>
          <a:p>
            <a:pPr marL="342900" lvl="0" indent="-190500" algn="just">
              <a:lnSpc>
                <a:spcPct val="200000"/>
              </a:lnSpc>
              <a:spcBef>
                <a:spcPts val="0"/>
              </a:spcBef>
              <a:buNone/>
            </a:pPr>
            <a:r>
              <a:rPr lang="en-US" sz="5200" dirty="0">
                <a:latin typeface="Cambria" panose="02040503050406030204" pitchFamily="18" charset="0"/>
                <a:ea typeface="Cambria" panose="02040503050406030204" pitchFamily="18" charset="0"/>
              </a:rPr>
              <a:t>10. This paper probably focuses on the use of transfer learning in </a:t>
            </a:r>
            <a:r>
              <a:rPr lang="en-US" sz="5200" dirty="0" err="1">
                <a:latin typeface="Cambria" panose="02040503050406030204" pitchFamily="18" charset="0"/>
                <a:ea typeface="Cambria" panose="02040503050406030204" pitchFamily="18" charset="0"/>
              </a:rPr>
              <a:t>deepfake</a:t>
            </a:r>
            <a:r>
              <a:rPr lang="en-US" sz="5200" dirty="0">
                <a:latin typeface="Cambria" panose="02040503050406030204" pitchFamily="18" charset="0"/>
                <a:ea typeface="Cambria" panose="02040503050406030204" pitchFamily="18" charset="0"/>
              </a:rPr>
              <a:t> detection. It may propose a pre-trained model that can be fine-tuned for specific datasets or scenarios. The study could also highlight the benefits of transfer learning in reducing the need for large annotated datasets.</a:t>
            </a:r>
          </a:p>
          <a:p>
            <a:endParaRPr lang="en-IN" dirty="0"/>
          </a:p>
        </p:txBody>
      </p:sp>
    </p:spTree>
    <p:extLst>
      <p:ext uri="{BB962C8B-B14F-4D97-AF65-F5344CB8AC3E}">
        <p14:creationId xmlns:p14="http://schemas.microsoft.com/office/powerpoint/2010/main" val="61289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endParaRPr lang="en-IN" dirty="0"/>
          </a:p>
        </p:txBody>
      </p:sp>
      <p:sp>
        <p:nvSpPr>
          <p:cNvPr id="3" name="Text Placeholder 2"/>
          <p:cNvSpPr>
            <a:spLocks noGrp="1"/>
          </p:cNvSpPr>
          <p:nvPr>
            <p:ph type="body" idx="1"/>
          </p:nvPr>
        </p:nvSpPr>
        <p:spPr/>
        <p:txBody>
          <a:bodyPr>
            <a:normAutofit fontScale="70000" lnSpcReduction="20000"/>
          </a:bodyPr>
          <a:lstStyle/>
          <a:p>
            <a:pPr marL="76200" indent="0" algn="just">
              <a:buNone/>
            </a:pPr>
            <a:r>
              <a:rPr lang="en-US" dirty="0">
                <a:latin typeface="Times New Roman" pitchFamily="18" charset="0"/>
                <a:cs typeface="Times New Roman" pitchFamily="18" charset="0"/>
              </a:rPr>
              <a:t>Key Objectives for the Development of an AI/ML-Based Solution for Detecting Face-Swap Deep fake Videos</a:t>
            </a:r>
          </a:p>
          <a:p>
            <a:pPr marL="76200" indent="0" algn="just">
              <a:buNone/>
            </a:pPr>
            <a:endParaRPr lang="en-US" dirty="0">
              <a:latin typeface="Times New Roman" pitchFamily="18" charset="0"/>
              <a:cs typeface="Times New Roman" pitchFamily="18" charset="0"/>
            </a:endParaRPr>
          </a:p>
          <a:p>
            <a:pPr marL="76200" indent="0" algn="just">
              <a:buNone/>
            </a:pPr>
            <a:r>
              <a:rPr lang="en-US">
                <a:latin typeface="Times New Roman" pitchFamily="18" charset="0"/>
                <a:cs typeface="Times New Roman" pitchFamily="18" charset="0"/>
              </a:rPr>
              <a:t>1. Develop a Deepfake Detection System</a:t>
            </a:r>
          </a:p>
          <a:p>
            <a:pPr marL="76200" indent="0" algn="just">
              <a:buNone/>
            </a:pPr>
            <a:r>
              <a:rPr lang="en-US">
                <a:latin typeface="Times New Roman" pitchFamily="18" charset="0"/>
                <a:cs typeface="Times New Roman" pitchFamily="18" charset="0"/>
              </a:rPr>
              <a:t>Objective: To build a system capable of detecting deepfake videos by analyzing visual artifacts and inconsistencies in video frames.</a:t>
            </a:r>
          </a:p>
          <a:p>
            <a:pPr marL="76200" indent="0" algn="just">
              <a:buNone/>
            </a:pPr>
            <a:endParaRPr lang="en-US">
              <a:latin typeface="Times New Roman" pitchFamily="18" charset="0"/>
              <a:cs typeface="Times New Roman" pitchFamily="18" charset="0"/>
            </a:endParaRPr>
          </a:p>
          <a:p>
            <a:pPr marL="76200" indent="0" algn="just">
              <a:buNone/>
            </a:pPr>
            <a:r>
              <a:rPr lang="en-US">
                <a:latin typeface="Times New Roman" pitchFamily="18" charset="0"/>
                <a:cs typeface="Times New Roman" pitchFamily="18" charset="0"/>
              </a:rPr>
              <a:t>2. Create a Custom Dataset</a:t>
            </a:r>
          </a:p>
          <a:p>
            <a:pPr marL="76200" indent="0" algn="just">
              <a:buNone/>
            </a:pPr>
            <a:r>
              <a:rPr lang="en-US">
                <a:latin typeface="Times New Roman" pitchFamily="18" charset="0"/>
                <a:cs typeface="Times New Roman" pitchFamily="18" charset="0"/>
              </a:rPr>
              <a:t>Objective: To collect and organize a dataset of real and deepfake videos from publicly available sources (e.g., YouTube) for training and testing the model.</a:t>
            </a:r>
          </a:p>
          <a:p>
            <a:pPr marL="76200" indent="0" algn="just">
              <a:buNone/>
            </a:pPr>
            <a:endParaRPr lang="en-US">
              <a:latin typeface="Times New Roman" pitchFamily="18" charset="0"/>
              <a:cs typeface="Times New Roman" pitchFamily="18" charset="0"/>
            </a:endParaRPr>
          </a:p>
          <a:p>
            <a:pPr marL="76200" indent="0" algn="just">
              <a:buNone/>
            </a:pPr>
            <a:r>
              <a:rPr lang="en-US">
                <a:latin typeface="Times New Roman" pitchFamily="18" charset="0"/>
                <a:cs typeface="Times New Roman" pitchFamily="18" charset="0"/>
              </a:rPr>
              <a:t>3. Implement Frame Extraction</a:t>
            </a:r>
          </a:p>
          <a:p>
            <a:pPr marL="76200" indent="0" algn="just">
              <a:buNone/>
            </a:pPr>
            <a:r>
              <a:rPr lang="en-US">
                <a:latin typeface="Times New Roman" pitchFamily="18" charset="0"/>
                <a:cs typeface="Times New Roman" pitchFamily="18" charset="0"/>
              </a:rPr>
              <a:t>Objective: To extract and preprocess frames from videos, ensuring they are resized and normalized for consistent input to the model.</a:t>
            </a:r>
          </a:p>
          <a:p>
            <a:pPr marL="76200" indent="0" algn="just">
              <a:buNone/>
            </a:pPr>
            <a:endParaRPr lang="en-US">
              <a:latin typeface="Times New Roman" pitchFamily="18" charset="0"/>
              <a:cs typeface="Times New Roman" pitchFamily="18" charset="0"/>
            </a:endParaRPr>
          </a:p>
          <a:p>
            <a:pPr marL="76200" indent="0" algn="just">
              <a:buNone/>
            </a:pPr>
            <a:r>
              <a:rPr lang="en-US">
                <a:latin typeface="Times New Roman" pitchFamily="18" charset="0"/>
                <a:cs typeface="Times New Roman" pitchFamily="18" charset="0"/>
              </a:rPr>
              <a:t>4. Design a Convolutional Neural Network (CNN)</a:t>
            </a:r>
          </a:p>
          <a:p>
            <a:pPr marL="76200" indent="0" algn="just">
              <a:buNone/>
            </a:pPr>
            <a:r>
              <a:rPr lang="en-US">
                <a:latin typeface="Times New Roman" pitchFamily="18" charset="0"/>
                <a:cs typeface="Times New Roman" pitchFamily="18" charset="0"/>
              </a:rPr>
              <a:t>Objective: To design and implement a lightweight CNN architecture capable of learning spatial features from video frames and classifying them as real or fake.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2795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body" idx="1"/>
          </p:nvPr>
        </p:nvSpPr>
        <p:spPr>
          <a:xfrm>
            <a:off x="566964" y="710382"/>
            <a:ext cx="11058071" cy="4953000"/>
          </a:xfrm>
        </p:spPr>
        <p:txBody>
          <a:bodyPr>
            <a:noAutofit/>
          </a:bodyPr>
          <a:lstStyle/>
          <a:p>
            <a:pPr marL="76200" indent="0" algn="just">
              <a:buNone/>
            </a:pPr>
            <a:r>
              <a:rPr lang="en-US" sz="1800">
                <a:latin typeface="Times New Roman" pitchFamily="18" charset="0"/>
                <a:cs typeface="Times New Roman" pitchFamily="18" charset="0"/>
              </a:rPr>
              <a:t>	</a:t>
            </a:r>
          </a:p>
          <a:p>
            <a:pPr marL="76200" indent="0" algn="just">
              <a:buNone/>
            </a:pPr>
            <a:r>
              <a:rPr lang="en-US" sz="1800">
                <a:latin typeface="Times New Roman" pitchFamily="18" charset="0"/>
                <a:cs typeface="Times New Roman" pitchFamily="18" charset="0"/>
              </a:rPr>
              <a:t>5. Train the Model</a:t>
            </a:r>
          </a:p>
          <a:p>
            <a:pPr marL="76200" indent="0" algn="just">
              <a:buNone/>
            </a:pPr>
            <a:r>
              <a:rPr lang="en-US" sz="1800">
                <a:latin typeface="Times New Roman" pitchFamily="18" charset="0"/>
                <a:cs typeface="Times New Roman" pitchFamily="18" charset="0"/>
              </a:rPr>
              <a:t>Objective: To train the CNN model on the custom dataset using techniques like binary crossentropy loss and the Adam optimizer to achieve high accuracy.</a:t>
            </a:r>
          </a:p>
          <a:p>
            <a:pPr marL="76200" indent="0" algn="just">
              <a:buNone/>
            </a:pPr>
            <a:endParaRPr lang="en-US" sz="1800">
              <a:latin typeface="Times New Roman" pitchFamily="18" charset="0"/>
              <a:cs typeface="Times New Roman" pitchFamily="18" charset="0"/>
            </a:endParaRPr>
          </a:p>
          <a:p>
            <a:pPr marL="76200" indent="0" algn="just">
              <a:buNone/>
            </a:pPr>
            <a:r>
              <a:rPr lang="en-US" sz="1800">
                <a:latin typeface="Times New Roman" pitchFamily="18" charset="0"/>
                <a:cs typeface="Times New Roman" pitchFamily="18" charset="0"/>
              </a:rPr>
              <a:t>6. Test the Model on New Videos</a:t>
            </a:r>
          </a:p>
          <a:p>
            <a:pPr marL="76200" indent="0" algn="just">
              <a:buNone/>
            </a:pPr>
            <a:r>
              <a:rPr lang="en-US" sz="1800">
                <a:latin typeface="Times New Roman" pitchFamily="18" charset="0"/>
                <a:cs typeface="Times New Roman" pitchFamily="18" charset="0"/>
              </a:rPr>
              <a:t>Objective: To evaluate the trained model on unseen videos by processing frames individually and aggregating predictions to classify the entire video.</a:t>
            </a:r>
          </a:p>
          <a:p>
            <a:pPr marL="76200" indent="0" algn="just">
              <a:buNone/>
            </a:pPr>
            <a:endParaRPr lang="en-US" sz="1800">
              <a:latin typeface="Times New Roman" pitchFamily="18" charset="0"/>
              <a:cs typeface="Times New Roman" pitchFamily="18" charset="0"/>
            </a:endParaRPr>
          </a:p>
          <a:p>
            <a:pPr marL="76200" indent="0" algn="just">
              <a:buNone/>
            </a:pPr>
            <a:r>
              <a:rPr lang="en-US" sz="1800">
                <a:latin typeface="Times New Roman" pitchFamily="18" charset="0"/>
                <a:cs typeface="Times New Roman" pitchFamily="18" charset="0"/>
              </a:rPr>
              <a:t>7. Ensure Scalability and Flexibility</a:t>
            </a:r>
          </a:p>
          <a:p>
            <a:pPr marL="76200" indent="0" algn="just">
              <a:buNone/>
            </a:pPr>
            <a:r>
              <a:rPr lang="en-US" sz="1800">
                <a:latin typeface="Times New Roman" pitchFamily="18" charset="0"/>
                <a:cs typeface="Times New Roman" pitchFamily="18" charset="0"/>
              </a:rPr>
              <a:t>Objective: To create a system that can handle various video formats and resolutions, making it adaptable to different use cases.</a:t>
            </a:r>
          </a:p>
          <a:p>
            <a:pPr marL="76200" indent="0" algn="just">
              <a:buNone/>
            </a:pPr>
            <a:endParaRPr lang="en-US" sz="1800">
              <a:latin typeface="Times New Roman" pitchFamily="18" charset="0"/>
              <a:cs typeface="Times New Roman" pitchFamily="18" charset="0"/>
            </a:endParaRPr>
          </a:p>
          <a:p>
            <a:pPr marL="76200" indent="0" algn="just">
              <a:buNone/>
            </a:pPr>
            <a:r>
              <a:rPr lang="en-US" sz="1800">
                <a:latin typeface="Times New Roman" pitchFamily="18" charset="0"/>
                <a:cs typeface="Times New Roman" pitchFamily="18" charset="0"/>
              </a:rPr>
              <a:t>8. Provide a User-Friendly Interface</a:t>
            </a:r>
          </a:p>
          <a:p>
            <a:pPr marL="76200" indent="0" algn="just">
              <a:buNone/>
            </a:pPr>
            <a:r>
              <a:rPr lang="en-US" sz="1800">
                <a:latin typeface="Times New Roman" pitchFamily="18" charset="0"/>
                <a:cs typeface="Times New Roman" pitchFamily="18" charset="0"/>
              </a:rPr>
              <a:t>Objective: To develop a simple and intuitive workflow that allows users to upload videos, run the detection system, and receive results (real or fake).</a:t>
            </a: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2668815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Methods &amp; their Drawbacks :</a:t>
            </a:r>
            <a:endParaRPr lang="en-IN" dirty="0"/>
          </a:p>
        </p:txBody>
      </p:sp>
      <p:sp>
        <p:nvSpPr>
          <p:cNvPr id="3" name="Text Placeholder 2"/>
          <p:cNvSpPr>
            <a:spLocks noGrp="1"/>
          </p:cNvSpPr>
          <p:nvPr>
            <p:ph type="body" idx="1"/>
          </p:nvPr>
        </p:nvSpPr>
        <p:spPr/>
        <p:txBody>
          <a:bodyPr>
            <a:normAutofit/>
          </a:bodyPr>
          <a:lstStyle/>
          <a:p>
            <a:pPr marL="76200" indent="0">
              <a:buNone/>
            </a:pPr>
            <a:r>
              <a:rPr lang="en-US" sz="1800" b="1" dirty="0">
                <a:latin typeface="Times New Roman" pitchFamily="18" charset="0"/>
                <a:cs typeface="Times New Roman" pitchFamily="18" charset="0"/>
              </a:rPr>
              <a:t>1.Deep Learning Models</a:t>
            </a:r>
            <a:r>
              <a:rPr lang="en-US" sz="1800" dirty="0">
                <a:latin typeface="Times New Roman" pitchFamily="18" charset="0"/>
                <a:cs typeface="Times New Roman" pitchFamily="18" charset="0"/>
              </a:rPr>
              <a:t>:</a:t>
            </a:r>
          </a:p>
          <a:p>
            <a:pPr marL="558800" lvl="1" indent="0">
              <a:buNone/>
            </a:pPr>
            <a:r>
              <a:rPr lang="en-US" sz="1800" b="1" dirty="0">
                <a:latin typeface="Times New Roman" pitchFamily="18" charset="0"/>
                <a:cs typeface="Times New Roman" pitchFamily="18" charset="0"/>
              </a:rPr>
              <a:t>Method</a:t>
            </a:r>
            <a:r>
              <a:rPr lang="en-US" sz="1800" dirty="0">
                <a:latin typeface="Times New Roman" pitchFamily="18" charset="0"/>
                <a:cs typeface="Times New Roman" pitchFamily="18" charset="0"/>
              </a:rPr>
              <a:t>: Many studies utilize convolutional neural networks (CNNs) and recurrent neural networks (RNNs) for detecting anomalies in faces and videos.</a:t>
            </a:r>
          </a:p>
          <a:p>
            <a:pPr marL="558800" lvl="1" indent="0">
              <a:buNone/>
            </a:pPr>
            <a:r>
              <a:rPr lang="en-US" sz="1800" b="1" dirty="0">
                <a:latin typeface="Times New Roman" pitchFamily="18" charset="0"/>
                <a:cs typeface="Times New Roman" pitchFamily="18" charset="0"/>
              </a:rPr>
              <a:t>Drawback</a:t>
            </a:r>
            <a:r>
              <a:rPr lang="en-US" sz="1800" dirty="0">
                <a:latin typeface="Times New Roman" pitchFamily="18" charset="0"/>
                <a:cs typeface="Times New Roman" pitchFamily="18" charset="0"/>
              </a:rPr>
              <a:t>: These methods require large amounts of labeled data for training, and the models can be computationally expensive, limiting real-time applicability.</a:t>
            </a:r>
          </a:p>
          <a:p>
            <a:pPr marL="76200" indent="0">
              <a:buNone/>
            </a:pPr>
            <a:r>
              <a:rPr lang="en-US" sz="1800" b="1" dirty="0">
                <a:latin typeface="Times New Roman" pitchFamily="18" charset="0"/>
                <a:cs typeface="Times New Roman" pitchFamily="18" charset="0"/>
              </a:rPr>
              <a:t>2.Facial Feature Analysis</a:t>
            </a:r>
            <a:r>
              <a:rPr lang="en-US" sz="1800" dirty="0">
                <a:latin typeface="Times New Roman" pitchFamily="18" charset="0"/>
                <a:cs typeface="Times New Roman" pitchFamily="18" charset="0"/>
              </a:rPr>
              <a:t>:</a:t>
            </a:r>
          </a:p>
          <a:p>
            <a:pPr marL="558800" lvl="1" indent="0">
              <a:buNone/>
            </a:pPr>
            <a:r>
              <a:rPr lang="en-US" sz="1800" b="1" dirty="0">
                <a:latin typeface="Times New Roman" pitchFamily="18" charset="0"/>
                <a:cs typeface="Times New Roman" pitchFamily="18" charset="0"/>
              </a:rPr>
              <a:t>Method</a:t>
            </a:r>
            <a:r>
              <a:rPr lang="en-US" sz="1800" dirty="0">
                <a:latin typeface="Times New Roman" pitchFamily="18" charset="0"/>
                <a:cs typeface="Times New Roman" pitchFamily="18" charset="0"/>
              </a:rPr>
              <a:t>: Some approaches focus on analyzing facial features such as eye blinking, lip movements, and facial expressions to detect inconsistencies.</a:t>
            </a:r>
          </a:p>
          <a:p>
            <a:pPr marL="558800" lvl="1" indent="0">
              <a:buNone/>
            </a:pPr>
            <a:r>
              <a:rPr lang="en-US" sz="1800" b="1" dirty="0">
                <a:latin typeface="Times New Roman" pitchFamily="18" charset="0"/>
                <a:cs typeface="Times New Roman" pitchFamily="18" charset="0"/>
              </a:rPr>
              <a:t>Drawback</a:t>
            </a:r>
            <a:r>
              <a:rPr lang="en-US" sz="1800" dirty="0">
                <a:latin typeface="Times New Roman" pitchFamily="18" charset="0"/>
                <a:cs typeface="Times New Roman" pitchFamily="18" charset="0"/>
              </a:rPr>
              <a:t>: This method may not be effective when the </a:t>
            </a:r>
            <a:r>
              <a:rPr lang="en-US" sz="1800" dirty="0" err="1">
                <a:latin typeface="Times New Roman" pitchFamily="18" charset="0"/>
                <a:cs typeface="Times New Roman" pitchFamily="18" charset="0"/>
              </a:rPr>
              <a:t>deepfake</a:t>
            </a:r>
            <a:r>
              <a:rPr lang="en-US" sz="1800" dirty="0">
                <a:latin typeface="Times New Roman" pitchFamily="18" charset="0"/>
                <a:cs typeface="Times New Roman" pitchFamily="18" charset="0"/>
              </a:rPr>
              <a:t> uses high-quality manipulation or when the face is partially obscured.</a:t>
            </a:r>
          </a:p>
          <a:p>
            <a:pPr marL="76200" indent="0">
              <a:buNone/>
            </a:pPr>
            <a:r>
              <a:rPr lang="en-US" sz="1800" b="1" dirty="0">
                <a:latin typeface="Times New Roman" pitchFamily="18" charset="0"/>
                <a:cs typeface="Times New Roman" pitchFamily="18" charset="0"/>
              </a:rPr>
              <a:t>3.Temporal and </a:t>
            </a:r>
            <a:r>
              <a:rPr lang="en-US" sz="1800" b="1" dirty="0" err="1">
                <a:latin typeface="Times New Roman" pitchFamily="18" charset="0"/>
                <a:cs typeface="Times New Roman" pitchFamily="18" charset="0"/>
              </a:rPr>
              <a:t>Spatio</a:t>
            </a:r>
            <a:r>
              <a:rPr lang="en-US" sz="1800" b="1" dirty="0">
                <a:latin typeface="Times New Roman" pitchFamily="18" charset="0"/>
                <a:cs typeface="Times New Roman" pitchFamily="18" charset="0"/>
              </a:rPr>
              <a:t>-Temporal Analysis</a:t>
            </a:r>
            <a:r>
              <a:rPr lang="en-US" sz="1800" dirty="0">
                <a:latin typeface="Times New Roman" pitchFamily="18" charset="0"/>
                <a:cs typeface="Times New Roman" pitchFamily="18" charset="0"/>
              </a:rPr>
              <a:t>:</a:t>
            </a:r>
          </a:p>
          <a:p>
            <a:pPr marL="558800" lvl="1" indent="0">
              <a:buNone/>
            </a:pPr>
            <a:r>
              <a:rPr lang="en-US" sz="1800" b="1" dirty="0">
                <a:latin typeface="Times New Roman" pitchFamily="18" charset="0"/>
                <a:cs typeface="Times New Roman" pitchFamily="18" charset="0"/>
              </a:rPr>
              <a:t>Method</a:t>
            </a:r>
            <a:r>
              <a:rPr lang="en-US" sz="1800" dirty="0">
                <a:latin typeface="Times New Roman" pitchFamily="18" charset="0"/>
                <a:cs typeface="Times New Roman" pitchFamily="18" charset="0"/>
              </a:rPr>
              <a:t>: Methods that examine the temporal dynamics or motion patterns across frames, especially in video </a:t>
            </a:r>
            <a:r>
              <a:rPr lang="en-US" sz="1800" dirty="0" err="1">
                <a:latin typeface="Times New Roman" pitchFamily="18" charset="0"/>
                <a:cs typeface="Times New Roman" pitchFamily="18" charset="0"/>
              </a:rPr>
              <a:t>deepfakes</a:t>
            </a:r>
            <a:r>
              <a:rPr lang="en-US" sz="1800" dirty="0">
                <a:latin typeface="Times New Roman" pitchFamily="18" charset="0"/>
                <a:cs typeface="Times New Roman" pitchFamily="18" charset="0"/>
              </a:rPr>
              <a:t>, to identify abnormalities in how the face moves or the background changes.</a:t>
            </a:r>
          </a:p>
          <a:p>
            <a:pPr marL="558800" lvl="1" indent="0">
              <a:buNone/>
            </a:pPr>
            <a:r>
              <a:rPr lang="en-US" sz="1800" b="1" dirty="0">
                <a:latin typeface="Times New Roman" pitchFamily="18" charset="0"/>
                <a:cs typeface="Times New Roman" pitchFamily="18" charset="0"/>
              </a:rPr>
              <a:t>Drawback</a:t>
            </a:r>
            <a:r>
              <a:rPr lang="en-US" sz="1800" dirty="0">
                <a:latin typeface="Times New Roman" pitchFamily="18" charset="0"/>
                <a:cs typeface="Times New Roman" pitchFamily="18" charset="0"/>
              </a:rPr>
              <a:t>: These methods often fail in detecting </a:t>
            </a:r>
            <a:r>
              <a:rPr lang="en-US" sz="1800" dirty="0" err="1">
                <a:latin typeface="Times New Roman" pitchFamily="18" charset="0"/>
                <a:cs typeface="Times New Roman" pitchFamily="18" charset="0"/>
              </a:rPr>
              <a:t>deepfakes</a:t>
            </a:r>
            <a:r>
              <a:rPr lang="en-US" sz="1800" dirty="0">
                <a:latin typeface="Times New Roman" pitchFamily="18" charset="0"/>
                <a:cs typeface="Times New Roman" pitchFamily="18" charset="0"/>
              </a:rPr>
              <a:t> that employ advanced techniques such as frame interpolation or fine-grained motion manipulation.</a:t>
            </a:r>
          </a:p>
          <a:p>
            <a:pPr marL="76200" indent="0">
              <a:buNone/>
            </a:pPr>
            <a:endParaRPr lang="en-IN" dirty="0"/>
          </a:p>
        </p:txBody>
      </p:sp>
    </p:spTree>
    <p:extLst>
      <p:ext uri="{BB962C8B-B14F-4D97-AF65-F5344CB8AC3E}">
        <p14:creationId xmlns:p14="http://schemas.microsoft.com/office/powerpoint/2010/main" val="428217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76200" indent="0">
              <a:buNone/>
            </a:pPr>
            <a:r>
              <a:rPr lang="en-US" sz="1800" b="1" dirty="0">
                <a:latin typeface="Times New Roman" pitchFamily="18" charset="0"/>
                <a:cs typeface="Times New Roman" pitchFamily="18" charset="0"/>
              </a:rPr>
              <a:t>4.Ensemble Learning Approaches</a:t>
            </a:r>
            <a:r>
              <a:rPr lang="en-US" sz="1800" dirty="0">
                <a:latin typeface="Times New Roman" pitchFamily="18" charset="0"/>
                <a:cs typeface="Times New Roman" pitchFamily="18" charset="0"/>
              </a:rPr>
              <a:t>:</a:t>
            </a:r>
          </a:p>
          <a:p>
            <a:pPr marL="558800" lvl="1" indent="0">
              <a:buNone/>
            </a:pPr>
            <a:r>
              <a:rPr lang="en-US" sz="1800" b="1" dirty="0">
                <a:latin typeface="Times New Roman" pitchFamily="18" charset="0"/>
                <a:cs typeface="Times New Roman" pitchFamily="18" charset="0"/>
              </a:rPr>
              <a:t>Method</a:t>
            </a:r>
            <a:r>
              <a:rPr lang="en-US" sz="1800" dirty="0">
                <a:latin typeface="Times New Roman" pitchFamily="18" charset="0"/>
                <a:cs typeface="Times New Roman" pitchFamily="18" charset="0"/>
              </a:rPr>
              <a:t>: Combining multiple machine learning models or features from different domains (like textures, edges, and motion) to improve detection accuracy.</a:t>
            </a:r>
          </a:p>
          <a:p>
            <a:pPr marL="558800" lvl="1" indent="0">
              <a:buNone/>
            </a:pPr>
            <a:r>
              <a:rPr lang="en-US" sz="1800" b="1" dirty="0">
                <a:latin typeface="Times New Roman" pitchFamily="18" charset="0"/>
                <a:cs typeface="Times New Roman" pitchFamily="18" charset="0"/>
              </a:rPr>
              <a:t>Drawback</a:t>
            </a:r>
            <a:r>
              <a:rPr lang="en-US" sz="1800" dirty="0">
                <a:latin typeface="Times New Roman" pitchFamily="18" charset="0"/>
                <a:cs typeface="Times New Roman" pitchFamily="18" charset="0"/>
              </a:rPr>
              <a:t>: The increased complexity of ensemble models can lead to slower detection times and require more computational resources.</a:t>
            </a:r>
          </a:p>
          <a:p>
            <a:pPr marL="558800" lvl="1" indent="0">
              <a:buNone/>
            </a:pPr>
            <a:endParaRPr lang="en-US" sz="1800" dirty="0">
              <a:latin typeface="Times New Roman" pitchFamily="18" charset="0"/>
              <a:cs typeface="Times New Roman" pitchFamily="18" charset="0"/>
            </a:endParaRPr>
          </a:p>
          <a:p>
            <a:pPr marL="76200" indent="0">
              <a:buNone/>
            </a:pPr>
            <a:r>
              <a:rPr lang="en-US" sz="1800" b="1" dirty="0">
                <a:latin typeface="Times New Roman" pitchFamily="18" charset="0"/>
                <a:cs typeface="Times New Roman" pitchFamily="18" charset="0"/>
              </a:rPr>
              <a:t>5.Generative Models (e.g., GANs)</a:t>
            </a:r>
            <a:r>
              <a:rPr lang="en-US" sz="1800" dirty="0">
                <a:latin typeface="Times New Roman" pitchFamily="18" charset="0"/>
                <a:cs typeface="Times New Roman" pitchFamily="18" charset="0"/>
              </a:rPr>
              <a:t>:</a:t>
            </a:r>
          </a:p>
          <a:p>
            <a:pPr marL="558800" lvl="1" indent="0">
              <a:buNone/>
            </a:pPr>
            <a:r>
              <a:rPr lang="en-US" sz="1800" b="1" dirty="0">
                <a:latin typeface="Times New Roman" pitchFamily="18" charset="0"/>
                <a:cs typeface="Times New Roman" pitchFamily="18" charset="0"/>
              </a:rPr>
              <a:t>Method</a:t>
            </a:r>
            <a:r>
              <a:rPr lang="en-US" sz="1800" dirty="0">
                <a:latin typeface="Times New Roman" pitchFamily="18" charset="0"/>
                <a:cs typeface="Times New Roman" pitchFamily="18" charset="0"/>
              </a:rPr>
              <a:t>: Some methods use Generative Adversarial Networks (GANs) for both generating </a:t>
            </a:r>
            <a:r>
              <a:rPr lang="en-US" sz="1800" dirty="0" err="1">
                <a:latin typeface="Times New Roman" pitchFamily="18" charset="0"/>
                <a:cs typeface="Times New Roman" pitchFamily="18" charset="0"/>
              </a:rPr>
              <a:t>deepfakes</a:t>
            </a:r>
            <a:r>
              <a:rPr lang="en-US" sz="1800" dirty="0">
                <a:latin typeface="Times New Roman" pitchFamily="18" charset="0"/>
                <a:cs typeface="Times New Roman" pitchFamily="18" charset="0"/>
              </a:rPr>
              <a:t> and detecting them by distinguishing between real and fake images.</a:t>
            </a:r>
          </a:p>
          <a:p>
            <a:pPr marL="558800" lvl="1" indent="0">
              <a:buNone/>
            </a:pPr>
            <a:r>
              <a:rPr lang="en-US" sz="1800" b="1" dirty="0">
                <a:latin typeface="Times New Roman" pitchFamily="18" charset="0"/>
                <a:cs typeface="Times New Roman" pitchFamily="18" charset="0"/>
              </a:rPr>
              <a:t>Drawback</a:t>
            </a:r>
            <a:r>
              <a:rPr lang="en-US" sz="1800" dirty="0">
                <a:latin typeface="Times New Roman" pitchFamily="18" charset="0"/>
                <a:cs typeface="Times New Roman" pitchFamily="18" charset="0"/>
              </a:rPr>
              <a:t>: These models may struggle with detecting </a:t>
            </a:r>
            <a:r>
              <a:rPr lang="en-US" sz="1800" dirty="0" err="1">
                <a:latin typeface="Times New Roman" pitchFamily="18" charset="0"/>
                <a:cs typeface="Times New Roman" pitchFamily="18" charset="0"/>
              </a:rPr>
              <a:t>deepfakes</a:t>
            </a:r>
            <a:r>
              <a:rPr lang="en-US" sz="1800" dirty="0">
                <a:latin typeface="Times New Roman" pitchFamily="18" charset="0"/>
                <a:cs typeface="Times New Roman" pitchFamily="18" charset="0"/>
              </a:rPr>
              <a:t> that are generated with the same GAN architecture or with newer adversarial techniques that simulate realness more effectively.</a:t>
            </a:r>
          </a:p>
          <a:p>
            <a:pPr marL="76200" indent="0">
              <a:buNone/>
            </a:pPr>
            <a:endParaRPr lang="en-IN" dirty="0"/>
          </a:p>
        </p:txBody>
      </p:sp>
    </p:spTree>
    <p:extLst>
      <p:ext uri="{BB962C8B-B14F-4D97-AF65-F5344CB8AC3E}">
        <p14:creationId xmlns:p14="http://schemas.microsoft.com/office/powerpoint/2010/main" val="1667417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Methodologies :</a:t>
            </a:r>
            <a:endParaRPr lang="en-IN" dirty="0"/>
          </a:p>
        </p:txBody>
      </p:sp>
      <p:sp>
        <p:nvSpPr>
          <p:cNvPr id="3" name="Text Placeholder 2"/>
          <p:cNvSpPr>
            <a:spLocks noGrp="1"/>
          </p:cNvSpPr>
          <p:nvPr>
            <p:ph type="body" idx="1"/>
          </p:nvPr>
        </p:nvSpPr>
        <p:spPr>
          <a:xfrm>
            <a:off x="747485" y="979715"/>
            <a:ext cx="10668000" cy="5135950"/>
          </a:xfrm>
        </p:spPr>
        <p:txBody>
          <a:bodyPr>
            <a:normAutofit fontScale="40000" lnSpcReduction="20000"/>
          </a:bodyPr>
          <a:lstStyle/>
          <a:p>
            <a:pPr marL="76200" indent="0" algn="just">
              <a:buNone/>
            </a:pPr>
            <a:r>
              <a:rPr lang="en-IN" sz="5500">
                <a:latin typeface="Times New Roman" pitchFamily="18" charset="0"/>
                <a:cs typeface="Times New Roman" pitchFamily="18" charset="0"/>
              </a:rPr>
              <a:t>1. Setup Environment:</a:t>
            </a:r>
          </a:p>
          <a:p>
            <a:pPr marL="76200" indent="0" algn="just">
              <a:buNone/>
            </a:pPr>
            <a:endParaRPr lang="en-IN" sz="5500">
              <a:latin typeface="Times New Roman" pitchFamily="18" charset="0"/>
              <a:cs typeface="Times New Roman" pitchFamily="18" charset="0"/>
            </a:endParaRPr>
          </a:p>
          <a:p>
            <a:pPr marL="76200" indent="0" algn="just">
              <a:buNone/>
            </a:pPr>
            <a:r>
              <a:rPr lang="en-IN" sz="5500">
                <a:latin typeface="Times New Roman" pitchFamily="18" charset="0"/>
                <a:cs typeface="Times New Roman" pitchFamily="18" charset="0"/>
              </a:rPr>
              <a:t>Install Python, required libraries (TensorFlow, OpenCV, etc.), and FFmpeg.</a:t>
            </a:r>
          </a:p>
          <a:p>
            <a:pPr marL="76200" indent="0" algn="just">
              <a:buNone/>
            </a:pPr>
            <a:endParaRPr lang="en-IN" sz="5500">
              <a:latin typeface="Times New Roman" pitchFamily="18" charset="0"/>
              <a:cs typeface="Times New Roman" pitchFamily="18" charset="0"/>
            </a:endParaRPr>
          </a:p>
          <a:p>
            <a:pPr marL="76200" indent="0" algn="just">
              <a:buNone/>
            </a:pPr>
            <a:r>
              <a:rPr lang="en-IN" sz="5500">
                <a:latin typeface="Times New Roman" pitchFamily="18" charset="0"/>
                <a:cs typeface="Times New Roman" pitchFamily="18" charset="0"/>
              </a:rPr>
              <a:t>2. Dataset Preparation:</a:t>
            </a:r>
          </a:p>
          <a:p>
            <a:pPr marL="76200" indent="0" algn="just">
              <a:buNone/>
            </a:pPr>
            <a:endParaRPr lang="en-IN" sz="5500">
              <a:latin typeface="Times New Roman" pitchFamily="18" charset="0"/>
              <a:cs typeface="Times New Roman" pitchFamily="18" charset="0"/>
            </a:endParaRPr>
          </a:p>
          <a:p>
            <a:pPr marL="76200" indent="0" algn="just">
              <a:buNone/>
            </a:pPr>
            <a:r>
              <a:rPr lang="en-IN" sz="5500">
                <a:latin typeface="Times New Roman" pitchFamily="18" charset="0"/>
                <a:cs typeface="Times New Roman" pitchFamily="18" charset="0"/>
              </a:rPr>
              <a:t>Download real and deepfake videos from YouTube using youtube-dl.</a:t>
            </a:r>
          </a:p>
          <a:p>
            <a:pPr marL="76200" indent="0" algn="just">
              <a:buNone/>
            </a:pPr>
            <a:endParaRPr lang="en-IN" sz="5500">
              <a:latin typeface="Times New Roman" pitchFamily="18" charset="0"/>
              <a:cs typeface="Times New Roman" pitchFamily="18" charset="0"/>
            </a:endParaRPr>
          </a:p>
          <a:p>
            <a:pPr marL="76200" indent="0" algn="just">
              <a:buNone/>
            </a:pPr>
            <a:r>
              <a:rPr lang="en-IN" sz="5500">
                <a:latin typeface="Times New Roman" pitchFamily="18" charset="0"/>
                <a:cs typeface="Times New Roman" pitchFamily="18" charset="0"/>
              </a:rPr>
              <a:t>Extract frames from videos and organize them into folders (real and fake).</a:t>
            </a:r>
          </a:p>
          <a:p>
            <a:pPr marL="76200" indent="0" algn="just">
              <a:buNone/>
            </a:pPr>
            <a:endParaRPr lang="en-IN" sz="5500">
              <a:latin typeface="Times New Roman" pitchFamily="18" charset="0"/>
              <a:cs typeface="Times New Roman" pitchFamily="18" charset="0"/>
            </a:endParaRPr>
          </a:p>
          <a:p>
            <a:pPr marL="76200" indent="0" algn="just">
              <a:buNone/>
            </a:pPr>
            <a:r>
              <a:rPr lang="en-IN" sz="5500">
                <a:latin typeface="Times New Roman" pitchFamily="18" charset="0"/>
                <a:cs typeface="Times New Roman" pitchFamily="18" charset="0"/>
              </a:rPr>
              <a:t>3. Model Training:</a:t>
            </a:r>
          </a:p>
          <a:p>
            <a:pPr marL="76200" indent="0" algn="just">
              <a:buNone/>
            </a:pPr>
            <a:endParaRPr lang="en-IN" sz="5500">
              <a:latin typeface="Times New Roman" pitchFamily="18" charset="0"/>
              <a:cs typeface="Times New Roman" pitchFamily="18" charset="0"/>
            </a:endParaRPr>
          </a:p>
          <a:p>
            <a:pPr marL="76200" indent="0" algn="just">
              <a:buNone/>
            </a:pPr>
            <a:r>
              <a:rPr lang="en-IN" sz="5500">
                <a:latin typeface="Times New Roman" pitchFamily="18" charset="0"/>
                <a:cs typeface="Times New Roman" pitchFamily="18" charset="0"/>
              </a:rPr>
              <a:t>Build a Convolutional Neural Network (CNN) using TensorFlow/Keras.</a:t>
            </a:r>
          </a:p>
          <a:p>
            <a:pPr marL="76200" indent="0" algn="just">
              <a:buNone/>
            </a:pPr>
            <a:endParaRPr lang="en-IN" sz="5500">
              <a:latin typeface="Times New Roman" pitchFamily="18" charset="0"/>
              <a:cs typeface="Times New Roman" pitchFamily="18" charset="0"/>
            </a:endParaRPr>
          </a:p>
          <a:p>
            <a:pPr marL="76200" indent="0" algn="just">
              <a:buNone/>
            </a:pPr>
            <a:r>
              <a:rPr lang="en-IN" sz="5500">
                <a:latin typeface="Times New Roman" pitchFamily="18" charset="0"/>
                <a:cs typeface="Times New Roman" pitchFamily="18" charset="0"/>
              </a:rPr>
              <a:t>Train the model on extracted frames to classify them as real or fake.</a:t>
            </a:r>
            <a:endParaRPr lang="en-IN" sz="5500" dirty="0">
              <a:latin typeface="Times New Roman" pitchFamily="18" charset="0"/>
              <a:cs typeface="Times New Roman" pitchFamily="18" charset="0"/>
            </a:endParaRPr>
          </a:p>
        </p:txBody>
      </p:sp>
    </p:spTree>
    <p:extLst>
      <p:ext uri="{BB962C8B-B14F-4D97-AF65-F5344CB8AC3E}">
        <p14:creationId xmlns:p14="http://schemas.microsoft.com/office/powerpoint/2010/main" val="85493980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1806</Words>
  <Application>Microsoft Office PowerPoint</Application>
  <PresentationFormat>Widescreen</PresentationFormat>
  <Paragraphs>168</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vt:lpstr>
      <vt:lpstr>Times New Roman</vt:lpstr>
      <vt:lpstr>Verdana</vt:lpstr>
      <vt:lpstr>Bioinformatics</vt:lpstr>
      <vt:lpstr>PSCS385-Development of AI/ML based solution for detection of face-swap based deep fake videos </vt:lpstr>
      <vt:lpstr>Abstract</vt:lpstr>
      <vt:lpstr>Literature Survey : </vt:lpstr>
      <vt:lpstr>PowerPoint Presentation</vt:lpstr>
      <vt:lpstr>Objectives :</vt:lpstr>
      <vt:lpstr>PowerPoint Presentation</vt:lpstr>
      <vt:lpstr>Existing Methods &amp; their Drawbacks :</vt:lpstr>
      <vt:lpstr>PowerPoint Presentation</vt:lpstr>
      <vt:lpstr>Proposed Methodologies :</vt:lpstr>
      <vt:lpstr>Proposed Methodologies :</vt:lpstr>
      <vt:lpstr>Architecture Diagram :</vt:lpstr>
      <vt:lpstr>Hardware and Software Details :</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Ranjan M B</cp:lastModifiedBy>
  <cp:revision>57</cp:revision>
  <dcterms:modified xsi:type="dcterms:W3CDTF">2025-02-20T18:50:28Z</dcterms:modified>
</cp:coreProperties>
</file>