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74" r:id="rId5"/>
    <p:sldId id="275" r:id="rId6"/>
    <p:sldId id="276" r:id="rId7"/>
    <p:sldId id="277" r:id="rId8"/>
    <p:sldId id="278" r:id="rId9"/>
    <p:sldId id="279" r:id="rId10"/>
    <p:sldId id="282" r:id="rId11"/>
    <p:sldId id="280" r:id="rId12"/>
    <p:sldId id="281"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M B" userId="f006d44536e6bb65" providerId="LiveId" clId="{F382EA71-2C02-4885-A7B6-E1D9AE63A97D}"/>
    <pc:docChg chg="undo custSel modSld">
      <pc:chgData name="Ranjan M B" userId="f006d44536e6bb65" providerId="LiveId" clId="{F382EA71-2C02-4885-A7B6-E1D9AE63A97D}" dt="2025-03-24T04:17:33.953" v="282" actId="20577"/>
      <pc:docMkLst>
        <pc:docMk/>
      </pc:docMkLst>
      <pc:sldChg chg="modSp mod">
        <pc:chgData name="Ranjan M B" userId="f006d44536e6bb65" providerId="LiveId" clId="{F382EA71-2C02-4885-A7B6-E1D9AE63A97D}" dt="2025-03-24T04:17:33.953" v="282" actId="20577"/>
        <pc:sldMkLst>
          <pc:docMk/>
          <pc:sldMk cId="0" sldId="256"/>
        </pc:sldMkLst>
        <pc:spChg chg="mod">
          <ac:chgData name="Ranjan M B" userId="f006d44536e6bb65" providerId="LiveId" clId="{F382EA71-2C02-4885-A7B6-E1D9AE63A97D}" dt="2025-03-24T04:17:33.953" v="282" actId="20577"/>
          <ac:spMkLst>
            <pc:docMk/>
            <pc:sldMk cId="0" sldId="256"/>
            <ac:spMk id="8" creationId="{00000000-0000-0000-0000-000000000000}"/>
          </ac:spMkLst>
        </pc:spChg>
        <pc:spChg chg="mod">
          <ac:chgData name="Ranjan M B" userId="f006d44536e6bb65" providerId="LiveId" clId="{F382EA71-2C02-4885-A7B6-E1D9AE63A97D}" dt="2025-03-20T16:03:15.360" v="257" actId="20577"/>
          <ac:spMkLst>
            <pc:docMk/>
            <pc:sldMk cId="0" sldId="256"/>
            <ac:spMk id="91" creationId="{00000000-0000-0000-0000-000000000000}"/>
          </ac:spMkLst>
        </pc:spChg>
      </pc:sldChg>
      <pc:sldChg chg="modSp mod">
        <pc:chgData name="Ranjan M B" userId="f006d44536e6bb65" providerId="LiveId" clId="{F382EA71-2C02-4885-A7B6-E1D9AE63A97D}" dt="2025-03-20T14:52:55.935" v="14" actId="255"/>
        <pc:sldMkLst>
          <pc:docMk/>
          <pc:sldMk cId="4227952980" sldId="275"/>
        </pc:sldMkLst>
        <pc:spChg chg="mod">
          <ac:chgData name="Ranjan M B" userId="f006d44536e6bb65" providerId="LiveId" clId="{F382EA71-2C02-4885-A7B6-E1D9AE63A97D}" dt="2025-03-20T14:52:55.935" v="14" actId="255"/>
          <ac:spMkLst>
            <pc:docMk/>
            <pc:sldMk cId="4227952980" sldId="275"/>
            <ac:spMk id="3" creationId="{00000000-0000-0000-0000-000000000000}"/>
          </ac:spMkLst>
        </pc:spChg>
      </pc:sldChg>
      <pc:sldChg chg="addSp delSp modSp mod">
        <pc:chgData name="Ranjan M B" userId="f006d44536e6bb65" providerId="LiveId" clId="{F382EA71-2C02-4885-A7B6-E1D9AE63A97D}" dt="2025-03-20T15:32:20.513" v="27"/>
        <pc:sldMkLst>
          <pc:docMk/>
          <pc:sldMk cId="2668815951" sldId="276"/>
        </pc:sldMkLst>
        <pc:spChg chg="mod">
          <ac:chgData name="Ranjan M B" userId="f006d44536e6bb65" providerId="LiveId" clId="{F382EA71-2C02-4885-A7B6-E1D9AE63A97D}" dt="2025-03-20T15:32:20.513" v="27"/>
          <ac:spMkLst>
            <pc:docMk/>
            <pc:sldMk cId="2668815951" sldId="276"/>
            <ac:spMk id="5" creationId="{00000000-0000-0000-0000-000000000000}"/>
          </ac:spMkLst>
        </pc:spChg>
      </pc:sldChg>
      <pc:sldChg chg="modSp mod">
        <pc:chgData name="Ranjan M B" userId="f006d44536e6bb65" providerId="LiveId" clId="{F382EA71-2C02-4885-A7B6-E1D9AE63A97D}" dt="2025-03-20T16:08:45.068" v="278" actId="20577"/>
        <pc:sldMkLst>
          <pc:docMk/>
          <pc:sldMk cId="4282175324" sldId="277"/>
        </pc:sldMkLst>
        <pc:spChg chg="mod">
          <ac:chgData name="Ranjan M B" userId="f006d44536e6bb65" providerId="LiveId" clId="{F382EA71-2C02-4885-A7B6-E1D9AE63A97D}" dt="2025-03-20T16:08:45.068" v="278" actId="20577"/>
          <ac:spMkLst>
            <pc:docMk/>
            <pc:sldMk cId="4282175324" sldId="277"/>
            <ac:spMk id="3" creationId="{00000000-0000-0000-0000-000000000000}"/>
          </ac:spMkLst>
        </pc:spChg>
      </pc:sldChg>
      <pc:sldChg chg="modSp mod">
        <pc:chgData name="Ranjan M B" userId="f006d44536e6bb65" providerId="LiveId" clId="{F382EA71-2C02-4885-A7B6-E1D9AE63A97D}" dt="2025-03-20T15:43:51.602" v="159" actId="20577"/>
        <pc:sldMkLst>
          <pc:docMk/>
          <pc:sldMk cId="1667417781" sldId="278"/>
        </pc:sldMkLst>
        <pc:spChg chg="mod">
          <ac:chgData name="Ranjan M B" userId="f006d44536e6bb65" providerId="LiveId" clId="{F382EA71-2C02-4885-A7B6-E1D9AE63A97D}" dt="2025-03-20T15:43:51.602" v="159" actId="20577"/>
          <ac:spMkLst>
            <pc:docMk/>
            <pc:sldMk cId="1667417781" sldId="278"/>
            <ac:spMk id="3" creationId="{00000000-0000-0000-0000-000000000000}"/>
          </ac:spMkLst>
        </pc:spChg>
      </pc:sldChg>
      <pc:sldChg chg="modSp mod">
        <pc:chgData name="Ranjan M B" userId="f006d44536e6bb65" providerId="LiveId" clId="{F382EA71-2C02-4885-A7B6-E1D9AE63A97D}" dt="2025-03-20T16:08:57.613" v="279" actId="113"/>
        <pc:sldMkLst>
          <pc:docMk/>
          <pc:sldMk cId="854939803" sldId="279"/>
        </pc:sldMkLst>
        <pc:spChg chg="mod">
          <ac:chgData name="Ranjan M B" userId="f006d44536e6bb65" providerId="LiveId" clId="{F382EA71-2C02-4885-A7B6-E1D9AE63A97D}" dt="2025-03-20T16:08:57.613" v="279" actId="113"/>
          <ac:spMkLst>
            <pc:docMk/>
            <pc:sldMk cId="854939803" sldId="279"/>
            <ac:spMk id="3" creationId="{00000000-0000-0000-0000-000000000000}"/>
          </ac:spMkLst>
        </pc:spChg>
      </pc:sldChg>
      <pc:sldChg chg="modSp mod">
        <pc:chgData name="Ranjan M B" userId="f006d44536e6bb65" providerId="LiveId" clId="{F382EA71-2C02-4885-A7B6-E1D9AE63A97D}" dt="2025-03-20T15:56:48.625" v="235" actId="20577"/>
        <pc:sldMkLst>
          <pc:docMk/>
          <pc:sldMk cId="2977899277" sldId="282"/>
        </pc:sldMkLst>
        <pc:spChg chg="mod">
          <ac:chgData name="Ranjan M B" userId="f006d44536e6bb65" providerId="LiveId" clId="{F382EA71-2C02-4885-A7B6-E1D9AE63A97D}" dt="2025-03-20T15:56:48.625" v="235" actId="20577"/>
          <ac:spMkLst>
            <pc:docMk/>
            <pc:sldMk cId="2977899277" sldId="282"/>
            <ac:spMk id="3" creationId="{55719503-4E36-EE01-D593-B4260B6D8F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ieeexplore.ieee.org/author/37085860762" TargetMode="External"/><Relationship Id="rId13" Type="http://schemas.openxmlformats.org/officeDocument/2006/relationships/hyperlink" Target="https://ieeexplore.ieee.org/author/37089735216" TargetMode="External"/><Relationship Id="rId18" Type="http://schemas.openxmlformats.org/officeDocument/2006/relationships/hyperlink" Target="https://ieeexplore.ieee.org/author/37088555175" TargetMode="External"/><Relationship Id="rId26" Type="http://schemas.openxmlformats.org/officeDocument/2006/relationships/hyperlink" Target="https://ieeexplore.ieee.org/author/37089747148" TargetMode="External"/><Relationship Id="rId3" Type="http://schemas.openxmlformats.org/officeDocument/2006/relationships/hyperlink" Target="https://ieeexplore.ieee.org/author/417810819021297" TargetMode="External"/><Relationship Id="rId21" Type="http://schemas.openxmlformats.org/officeDocument/2006/relationships/hyperlink" Target="https://ieeexplore.ieee.org/author/37088232677" TargetMode="External"/><Relationship Id="rId7" Type="http://schemas.openxmlformats.org/officeDocument/2006/relationships/hyperlink" Target="https://ieeexplore.ieee.org/author/37284270400" TargetMode="External"/><Relationship Id="rId12" Type="http://schemas.openxmlformats.org/officeDocument/2006/relationships/hyperlink" Target="https://ieeexplore.ieee.org/author/37089720699" TargetMode="External"/><Relationship Id="rId17" Type="http://schemas.openxmlformats.org/officeDocument/2006/relationships/hyperlink" Target="https://ieeexplore.ieee.org/author/37089785310" TargetMode="External"/><Relationship Id="rId25" Type="http://schemas.openxmlformats.org/officeDocument/2006/relationships/hyperlink" Target="https://ieeexplore.ieee.org/author/37086827985" TargetMode="External"/><Relationship Id="rId2" Type="http://schemas.openxmlformats.org/officeDocument/2006/relationships/notesSlide" Target="../notesSlides/notesSlide5.xml"/><Relationship Id="rId16" Type="http://schemas.openxmlformats.org/officeDocument/2006/relationships/hyperlink" Target="https://ieeexplore.ieee.org/author/37089464895" TargetMode="External"/><Relationship Id="rId20" Type="http://schemas.openxmlformats.org/officeDocument/2006/relationships/hyperlink" Target="https://ieeexplore.ieee.org/author/37087499509" TargetMode="External"/><Relationship Id="rId29" Type="http://schemas.openxmlformats.org/officeDocument/2006/relationships/hyperlink" Target="https://ieeexplore.ieee.org/author/37887658600" TargetMode="External"/><Relationship Id="rId1" Type="http://schemas.openxmlformats.org/officeDocument/2006/relationships/slideLayout" Target="../slideLayouts/slideLayout2.xml"/><Relationship Id="rId6" Type="http://schemas.openxmlformats.org/officeDocument/2006/relationships/hyperlink" Target="https://ieeexplore.ieee.org/author/37086346823" TargetMode="External"/><Relationship Id="rId11" Type="http://schemas.openxmlformats.org/officeDocument/2006/relationships/hyperlink" Target="https://ieeexplore.ieee.org/author/37289264200" TargetMode="External"/><Relationship Id="rId24" Type="http://schemas.openxmlformats.org/officeDocument/2006/relationships/hyperlink" Target="https://ieeexplore.ieee.org/author/493409809284664" TargetMode="External"/><Relationship Id="rId5" Type="http://schemas.openxmlformats.org/officeDocument/2006/relationships/hyperlink" Target="https://ieeexplore.ieee.org/author/37088414844" TargetMode="External"/><Relationship Id="rId15" Type="http://schemas.openxmlformats.org/officeDocument/2006/relationships/hyperlink" Target="https://ieeexplore.ieee.org/author/37089663033" TargetMode="External"/><Relationship Id="rId23" Type="http://schemas.openxmlformats.org/officeDocument/2006/relationships/hyperlink" Target="https://ieeexplore.ieee.org/author/192367962355873" TargetMode="External"/><Relationship Id="rId28" Type="http://schemas.openxmlformats.org/officeDocument/2006/relationships/hyperlink" Target="https://ieeexplore.ieee.org/author/37089708731" TargetMode="External"/><Relationship Id="rId10" Type="http://schemas.openxmlformats.org/officeDocument/2006/relationships/hyperlink" Target="https://ieeexplore.ieee.org/author/37089482167" TargetMode="External"/><Relationship Id="rId19" Type="http://schemas.openxmlformats.org/officeDocument/2006/relationships/hyperlink" Target="https://ieeexplore.ieee.org/author/37089724669" TargetMode="External"/><Relationship Id="rId4" Type="http://schemas.openxmlformats.org/officeDocument/2006/relationships/hyperlink" Target="https://ieeexplore.ieee.org/author/37061549900" TargetMode="External"/><Relationship Id="rId9" Type="http://schemas.openxmlformats.org/officeDocument/2006/relationships/hyperlink" Target="https://ieeexplore.ieee.org/author/37089485202" TargetMode="External"/><Relationship Id="rId14" Type="http://schemas.openxmlformats.org/officeDocument/2006/relationships/hyperlink" Target="https://ieeexplore.ieee.org/author/37430715900" TargetMode="External"/><Relationship Id="rId22" Type="http://schemas.openxmlformats.org/officeDocument/2006/relationships/hyperlink" Target="https://ieeexplore.ieee.org/author/370706743479015" TargetMode="External"/><Relationship Id="rId27" Type="http://schemas.openxmlformats.org/officeDocument/2006/relationships/hyperlink" Target="https://ieeexplore.ieee.org/author/3708554459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sz="2400" dirty="0"/>
              <a:t>PSCS385-</a:t>
            </a:r>
            <a:r>
              <a:rPr lang="en-US" sz="2400" dirty="0"/>
              <a:t>Development of AI/ML based solution for detection of face-swap based deep fake videos </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92062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CIT-G25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920053248"/>
              </p:ext>
            </p:extLst>
          </p:nvPr>
        </p:nvGraphicFramePr>
        <p:xfrm>
          <a:off x="530760" y="2214713"/>
          <a:ext cx="5418675" cy="292613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161309">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lang="en-US" sz="1800" b="1" u="none" strike="noStrike" cap="none" dirty="0">
                        <a:solidFill>
                          <a:srgbClr val="17365D"/>
                        </a:solidFill>
                      </a:endParaRPr>
                    </a:p>
                    <a:p>
                      <a:pPr marL="0" marR="0" lvl="1" indent="0" algn="ctr" rtl="0">
                        <a:spcBef>
                          <a:spcPts val="0"/>
                        </a:spcBef>
                        <a:spcAft>
                          <a:spcPts val="0"/>
                        </a:spcAft>
                        <a:buNone/>
                      </a:pPr>
                      <a:r>
                        <a:rPr lang="en-US" sz="1800" b="1" u="none" strike="noStrike" cap="none">
                          <a:solidFill>
                            <a:srgbClr val="17365D"/>
                          </a:solidFill>
                        </a:rPr>
                        <a:t>20211CIT0133</a:t>
                      </a:r>
                    </a:p>
                    <a:p>
                      <a:pPr marL="0" marR="0" lvl="1" indent="0" algn="ctr" rtl="0">
                        <a:spcBef>
                          <a:spcPts val="0"/>
                        </a:spcBef>
                        <a:spcAft>
                          <a:spcPts val="0"/>
                        </a:spcAft>
                        <a:buNone/>
                      </a:pPr>
                      <a:endParaRPr lang="en-US" sz="1800" b="1" u="none" strike="noStrike" cap="none" dirty="0">
                        <a:solidFill>
                          <a:srgbClr val="17365D"/>
                        </a:solidFill>
                      </a:endParaRPr>
                    </a:p>
                    <a:p>
                      <a:pPr marL="0" marR="0" lvl="1" indent="0" algn="ctr" rtl="0">
                        <a:spcBef>
                          <a:spcPts val="0"/>
                        </a:spcBef>
                        <a:spcAft>
                          <a:spcPts val="0"/>
                        </a:spcAft>
                        <a:buNone/>
                      </a:pPr>
                      <a:r>
                        <a:rPr lang="en-US" sz="1800" b="1" u="none" strike="noStrike" cap="none">
                          <a:solidFill>
                            <a:srgbClr val="17365D"/>
                          </a:solidFill>
                        </a:rPr>
                        <a:t>20211CIT0134</a:t>
                      </a:r>
                      <a:r>
                        <a:rPr lang="en-US" sz="1800" b="1" u="none" strike="noStrike" cap="none" baseline="0">
                          <a:solidFill>
                            <a:srgbClr val="17365D"/>
                          </a:solidFill>
                        </a:rPr>
                        <a:t>      </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p>
                      <a:pPr marL="0" marR="0" lvl="0" indent="0" algn="ctr" rtl="0">
                        <a:spcBef>
                          <a:spcPts val="0"/>
                        </a:spcBef>
                        <a:spcAft>
                          <a:spcPts val="0"/>
                        </a:spcAft>
                        <a:buNone/>
                      </a:pPr>
                      <a:r>
                        <a:rPr lang="en-GB" sz="1800" b="1" u="none" strike="noStrike" cap="none">
                          <a:solidFill>
                            <a:srgbClr val="17365D"/>
                          </a:solidFill>
                        </a:rPr>
                        <a:t>MANISH</a:t>
                      </a:r>
                    </a:p>
                    <a:p>
                      <a:pPr marL="0" marR="0" lvl="0" indent="0" algn="ctr" rtl="0">
                        <a:spcBef>
                          <a:spcPts val="0"/>
                        </a:spcBef>
                        <a:spcAft>
                          <a:spcPts val="0"/>
                        </a:spcAft>
                        <a:buNone/>
                      </a:pP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a:solidFill>
                            <a:srgbClr val="17365D"/>
                          </a:solidFill>
                        </a:rPr>
                        <a:t>RANJAN M B</a:t>
                      </a:r>
                      <a:endParaRPr lang="en-GB"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61309">
                <a:tc>
                  <a:txBody>
                    <a:bodyPr/>
                    <a:lstStyle/>
                    <a:p>
                      <a:pPr marL="0" marR="0" lvl="0" indent="0" algn="ctr" rtl="0">
                        <a:spcBef>
                          <a:spcPts val="0"/>
                        </a:spcBef>
                        <a:spcAft>
                          <a:spcPts val="0"/>
                        </a:spcAft>
                        <a:buNone/>
                      </a:pPr>
                      <a:r>
                        <a:rPr lang="en-US" sz="1800" b="1" u="none" strike="noStrike" cap="none">
                          <a:solidFill>
                            <a:schemeClr val="bg2">
                              <a:lumMod val="50000"/>
                            </a:schemeClr>
                          </a:solidFill>
                        </a:rPr>
                        <a:t>20211CIT0010</a:t>
                      </a:r>
                    </a:p>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JAMPULA VISHNU VARDHAN </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61309">
                <a:tc>
                  <a:txBody>
                    <a:bodyPr/>
                    <a:lstStyle/>
                    <a:p>
                      <a:pPr marL="0" marR="0" lvl="0" indent="0" algn="ctr" rtl="0">
                        <a:spcBef>
                          <a:spcPts val="0"/>
                        </a:spcBef>
                        <a:spcAft>
                          <a:spcPts val="0"/>
                        </a:spcAft>
                        <a:buFont typeface="+mj-lt"/>
                        <a:buNone/>
                      </a:pPr>
                      <a:r>
                        <a:rPr lang="en-US" sz="1800" b="1" u="none" strike="noStrike" cap="none">
                          <a:solidFill>
                            <a:schemeClr val="bg2">
                              <a:lumMod val="50000"/>
                            </a:schemeClr>
                          </a:solidFill>
                        </a:rPr>
                        <a:t>20211CIT0030   </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SHREEJIT S SHETTY </a:t>
                      </a:r>
                      <a:endParaRPr lang="en-US"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61309">
                <a:tc>
                  <a:txBody>
                    <a:bodyPr/>
                    <a:lstStyle/>
                    <a:p>
                      <a:pPr marL="0" marR="0" lvl="0" indent="0" algn="ctr" rtl="0">
                        <a:spcBef>
                          <a:spcPts val="0"/>
                        </a:spcBef>
                        <a:spcAft>
                          <a:spcPts val="0"/>
                        </a:spcAft>
                        <a:buNone/>
                      </a:pPr>
                      <a:r>
                        <a:rPr lang="en-US" sz="1800" b="1" u="none" strike="noStrike" cap="none">
                          <a:solidFill>
                            <a:schemeClr val="bg2">
                              <a:lumMod val="50000"/>
                            </a:schemeClr>
                          </a:solidFill>
                        </a:rPr>
                        <a:t>20211CIT0138   </a:t>
                      </a:r>
                      <a:endParaRPr lang="en-US"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Harsha Vardhan P</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61309">
                <a:tc>
                  <a:txBody>
                    <a:bodyPr/>
                    <a:lstStyle/>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GB" sz="1800" b="1" i="0" u="none" strike="noStrike" cap="none">
                <a:solidFill>
                  <a:srgbClr val="17365D"/>
                </a:solidFill>
                <a:latin typeface="Cambria" panose="02040503050406030204" pitchFamily="18" charset="0"/>
                <a:ea typeface="Cambria" panose="02040503050406030204" pitchFamily="18" charset="0"/>
                <a:cs typeface="Verdana"/>
                <a:sym typeface="Verdana"/>
              </a:rPr>
              <a:t>.</a:t>
            </a:r>
            <a:r>
              <a:rPr lang="en-GB" sz="1800" b="1">
                <a:solidFill>
                  <a:srgbClr val="17365D"/>
                </a:solidFill>
                <a:latin typeface="Cambria" panose="02040503050406030204" pitchFamily="18" charset="0"/>
                <a:ea typeface="Cambria" panose="02040503050406030204" pitchFamily="18" charset="0"/>
                <a:cs typeface="Verdana"/>
                <a:sym typeface="Verdana"/>
              </a:rPr>
              <a:t>  Mohana SD</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8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PIP4004 University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0350" y="4826001"/>
            <a:ext cx="12249915" cy="1269999"/>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a:solidFill>
                  <a:schemeClr val="tx1"/>
                </a:solidFill>
                <a:latin typeface="Cambria" panose="02040503050406030204" pitchFamily="18" charset="0"/>
                <a:ea typeface="Cambria" panose="02040503050406030204" pitchFamily="18" charset="0"/>
                <a:cs typeface="Verdana"/>
                <a:sym typeface="Verdana"/>
              </a:rPr>
              <a:t>: Btech </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a:solidFill>
                  <a:schemeClr val="accent1"/>
                </a:solidFill>
                <a:latin typeface="Cambria" panose="02040503050406030204" pitchFamily="18" charset="0"/>
                <a:ea typeface="Cambria" panose="02040503050406030204" pitchFamily="18" charset="0"/>
                <a:cs typeface="Verdana"/>
                <a:sym typeface="Verdana"/>
              </a:rPr>
              <a:t>Dr</a:t>
            </a:r>
            <a:r>
              <a:rPr lang="en-US" sz="2000" b="1">
                <a:solidFill>
                  <a:schemeClr val="tx1"/>
                </a:solidFill>
                <a:latin typeface="Cambria" panose="02040503050406030204" pitchFamily="18" charset="0"/>
                <a:ea typeface="Cambria" panose="02040503050406030204" pitchFamily="18" charset="0"/>
                <a:cs typeface="Verdana"/>
                <a:sym typeface="Verdana"/>
              </a:rPr>
              <a:t>. S P Ananda Raj </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a:solidFill>
                  <a:schemeClr val="accent1"/>
                </a:solidFill>
                <a:latin typeface="Cambria" panose="02040503050406030204" pitchFamily="18" charset="0"/>
                <a:ea typeface="Cambria" panose="02040503050406030204" pitchFamily="18" charset="0"/>
                <a:cs typeface="Verdana"/>
                <a:sym typeface="Verdana"/>
              </a:rPr>
              <a:t>: </a:t>
            </a:r>
            <a:r>
              <a:rPr lang="en-US" sz="2000" b="1">
                <a:solidFill>
                  <a:schemeClr val="tx1"/>
                </a:solidFill>
                <a:latin typeface="Cambria" panose="02040503050406030204" pitchFamily="18" charset="0"/>
                <a:ea typeface="Cambria" panose="02040503050406030204" pitchFamily="18" charset="0"/>
                <a:cs typeface="Verdana"/>
                <a:sym typeface="Verdana"/>
              </a:rPr>
              <a:t>Dr.Sharmasth Vali Y</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a:t>
            </a:r>
            <a:r>
              <a:rPr lang="en-US" sz="2000" b="1" dirty="0">
                <a:solidFill>
                  <a:schemeClr val="tx1"/>
                </a:solidFill>
                <a:latin typeface="Cambria" panose="02040503050406030204" pitchFamily="18" charset="0"/>
                <a:ea typeface="Cambria" panose="02040503050406030204" pitchFamily="18" charset="0"/>
                <a:cs typeface="Verdana"/>
                <a:sym typeface="Verdana"/>
              </a:rPr>
              <a:t>: Dr. Sampath A K / Dr. Abdul Khadar A / Mr. Md Ziaur Rahman</a:t>
            </a:r>
          </a:p>
          <a:p>
            <a:pPr marL="0" marR="0" lvl="0" indent="0" rtl="0">
              <a:spcBef>
                <a:spcPts val="0"/>
              </a:spcBef>
              <a:spcAft>
                <a:spcPts val="0"/>
              </a:spcAft>
              <a:buClr>
                <a:srgbClr val="17365D"/>
              </a:buClr>
              <a:buSzPct val="100000"/>
              <a:buFont typeface="Arial"/>
              <a:buNone/>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FB37-9287-EF2C-142B-1B77C427A302}"/>
              </a:ext>
            </a:extLst>
          </p:cNvPr>
          <p:cNvSpPr>
            <a:spLocks noGrp="1"/>
          </p:cNvSpPr>
          <p:nvPr>
            <p:ph type="title"/>
          </p:nvPr>
        </p:nvSpPr>
        <p:spPr/>
        <p:txBody>
          <a:bodyPr/>
          <a:lstStyle/>
          <a:p>
            <a:r>
              <a:rPr lang="en-US"/>
              <a:t>Proposed Methodologies :</a:t>
            </a:r>
          </a:p>
        </p:txBody>
      </p:sp>
      <p:sp>
        <p:nvSpPr>
          <p:cNvPr id="3" name="Text Placeholder 2">
            <a:extLst>
              <a:ext uri="{FF2B5EF4-FFF2-40B4-BE49-F238E27FC236}">
                <a16:creationId xmlns:a16="http://schemas.microsoft.com/office/drawing/2014/main" id="{55719503-4E36-EE01-D593-B4260B6D8F57}"/>
              </a:ext>
            </a:extLst>
          </p:cNvPr>
          <p:cNvSpPr>
            <a:spLocks noGrp="1"/>
          </p:cNvSpPr>
          <p:nvPr>
            <p:ph type="body" idx="1"/>
          </p:nvPr>
        </p:nvSpPr>
        <p:spPr/>
        <p:txBody>
          <a:bodyPr>
            <a:normAutofit fontScale="62500" lnSpcReduction="20000"/>
          </a:bodyPr>
          <a:lstStyle/>
          <a:p>
            <a:pPr marL="76200" indent="0">
              <a:buNone/>
            </a:pPr>
            <a:r>
              <a:rPr lang="en-US"/>
              <a:t>Key Features</a:t>
            </a:r>
          </a:p>
          <a:p>
            <a:pPr marL="76200" indent="0">
              <a:buNone/>
            </a:pPr>
            <a:r>
              <a:rPr lang="en-US"/>
              <a:t>1.User Authentication: Login/Signup with Firebase Auth.</a:t>
            </a:r>
          </a:p>
          <a:p>
            <a:pPr marL="76200" indent="0">
              <a:buNone/>
            </a:pPr>
            <a:endParaRPr lang="en-US"/>
          </a:p>
          <a:p>
            <a:pPr marL="76200" indent="0">
              <a:buNone/>
            </a:pPr>
            <a:r>
              <a:rPr lang="en-US"/>
              <a:t>2.Video Upload: Supports all formats (MP4, AVI, MOV, etc.).</a:t>
            </a:r>
          </a:p>
          <a:p>
            <a:pPr marL="76200" indent="0">
              <a:buNone/>
            </a:pPr>
            <a:endParaRPr lang="en-US"/>
          </a:p>
          <a:p>
            <a:pPr marL="76200" indent="0">
              <a:buNone/>
            </a:pPr>
            <a:r>
              <a:rPr lang="en-US"/>
              <a:t>3.Deepfake Detection: Real-time analysis using Deepware API.</a:t>
            </a:r>
          </a:p>
          <a:p>
            <a:pPr marL="76200" indent="0">
              <a:buNone/>
            </a:pPr>
            <a:endParaRPr lang="en-US"/>
          </a:p>
          <a:p>
            <a:pPr marL="76200" indent="0">
              <a:buNone/>
            </a:pPr>
            <a:r>
              <a:rPr lang="en-US"/>
              <a:t>4.Visualization: Graphs and confidence scores for results.</a:t>
            </a:r>
          </a:p>
          <a:p>
            <a:pPr marL="76200" indent="0">
              <a:buNone/>
            </a:pPr>
            <a:endParaRPr lang="en-US"/>
          </a:p>
          <a:p>
            <a:pPr marL="76200" indent="0">
              <a:buNone/>
            </a:pPr>
            <a:r>
              <a:rPr lang="en-US"/>
              <a:t>5.Storage: Cloudinary for video storage (free and scalable).</a:t>
            </a:r>
          </a:p>
          <a:p>
            <a:pPr marL="76200" indent="0">
              <a:buNone/>
            </a:pPr>
            <a:endParaRPr lang="en-US"/>
          </a:p>
          <a:p>
            <a:pPr marL="76200" indent="0">
              <a:buNone/>
            </a:pPr>
            <a:r>
              <a:rPr lang="en-US"/>
              <a:t>Technologies Used</a:t>
            </a:r>
          </a:p>
          <a:p>
            <a:pPr marL="76200" indent="0">
              <a:buNone/>
            </a:pPr>
            <a:r>
              <a:rPr lang="en-US"/>
              <a:t>1.Frontend: React Native, Victory Native.</a:t>
            </a:r>
          </a:p>
          <a:p>
            <a:pPr marL="76200" indent="0">
              <a:buNone/>
            </a:pPr>
            <a:endParaRPr lang="en-US"/>
          </a:p>
          <a:p>
            <a:pPr marL="76200" indent="0">
              <a:buNone/>
            </a:pPr>
            <a:r>
              <a:rPr lang="en-US"/>
              <a:t>2.Backend: Firebase Auth, Firestore, Cloudinary.</a:t>
            </a:r>
          </a:p>
          <a:p>
            <a:pPr marL="76200" indent="0">
              <a:buNone/>
            </a:pPr>
            <a:endParaRPr lang="en-US"/>
          </a:p>
          <a:p>
            <a:pPr marL="76200" indent="0">
              <a:buNone/>
            </a:pPr>
            <a:r>
              <a:rPr lang="en-US"/>
              <a:t>3.AI/ML: Deepware Scanner API.</a:t>
            </a:r>
          </a:p>
          <a:p>
            <a:pPr marL="76200" indent="0">
              <a:buNone/>
            </a:pPr>
            <a:endParaRPr lang="en-US"/>
          </a:p>
          <a:p>
            <a:pPr marL="76200" indent="0">
              <a:buNone/>
            </a:pPr>
            <a:r>
              <a:rPr lang="en-US"/>
              <a:t>4.Deployment: Google Play Store.</a:t>
            </a:r>
          </a:p>
        </p:txBody>
      </p:sp>
    </p:spTree>
    <p:extLst>
      <p:ext uri="{BB962C8B-B14F-4D97-AF65-F5344CB8AC3E}">
        <p14:creationId xmlns:p14="http://schemas.microsoft.com/office/powerpoint/2010/main" val="297789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2" y="1151164"/>
            <a:ext cx="9976757" cy="468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546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Software Details :</a:t>
            </a:r>
            <a:endParaRPr lang="en-IN" dirty="0"/>
          </a:p>
        </p:txBody>
      </p:sp>
      <p:sp>
        <p:nvSpPr>
          <p:cNvPr id="3" name="Text Placeholder 2"/>
          <p:cNvSpPr>
            <a:spLocks noGrp="1"/>
          </p:cNvSpPr>
          <p:nvPr>
            <p:ph type="body" idx="1"/>
          </p:nvPr>
        </p:nvSpPr>
        <p:spPr/>
        <p:txBody>
          <a:bodyPr numCol="2">
            <a:normAutofit fontScale="32500" lnSpcReduction="20000"/>
          </a:bodyPr>
          <a:lstStyle/>
          <a:p>
            <a:pPr marL="76200" indent="0">
              <a:buNone/>
            </a:pPr>
            <a:r>
              <a:rPr lang="en-US" b="1" dirty="0">
                <a:latin typeface="Times New Roman" pitchFamily="18" charset="0"/>
                <a:cs typeface="Times New Roman" pitchFamily="18" charset="0"/>
              </a:rPr>
              <a:t>                             </a:t>
            </a:r>
            <a:r>
              <a:rPr lang="en-US" sz="6400" b="1" u="sng" dirty="0">
                <a:latin typeface="Times New Roman" pitchFamily="18" charset="0"/>
                <a:cs typeface="Times New Roman" pitchFamily="18" charset="0"/>
              </a:rPr>
              <a:t>Hardware requirements                              </a:t>
            </a:r>
            <a:endParaRPr lang="en-US" b="1" u="sng" dirty="0">
              <a:latin typeface="Times New Roman" pitchFamily="18" charset="0"/>
              <a:cs typeface="Times New Roman" pitchFamily="18" charset="0"/>
            </a:endParaRPr>
          </a:p>
          <a:p>
            <a:pPr marL="76200" indent="0">
              <a:buNone/>
            </a:pPr>
            <a:endParaRPr lang="en-US" sz="2200" b="1" u="sng" dirty="0">
              <a:latin typeface="Times New Roman" pitchFamily="18" charset="0"/>
              <a:cs typeface="Times New Roman" pitchFamily="18" charset="0"/>
            </a:endParaRPr>
          </a:p>
          <a:p>
            <a:r>
              <a:rPr lang="en-IN" sz="5500" b="1" dirty="0">
                <a:latin typeface="Times New Roman" pitchFamily="18" charset="0"/>
                <a:cs typeface="Times New Roman" pitchFamily="18" charset="0"/>
              </a:rPr>
              <a:t>GPU</a:t>
            </a:r>
            <a:r>
              <a:rPr lang="en-IN" sz="5500" dirty="0">
                <a:latin typeface="Times New Roman" pitchFamily="18" charset="0"/>
                <a:cs typeface="Times New Roman" pitchFamily="18" charset="0"/>
              </a:rPr>
              <a:t>: NVIDIA RTX 30XX series or higher (e.g., RTX 3090, A100)</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CPU</a:t>
            </a:r>
            <a:r>
              <a:rPr lang="en-IN" sz="5500" dirty="0">
                <a:latin typeface="Times New Roman" pitchFamily="18" charset="0"/>
                <a:cs typeface="Times New Roman" pitchFamily="18" charset="0"/>
              </a:rPr>
              <a:t>: Intel i7/i9 or AMD Ryzen 7/9 series.</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RAM</a:t>
            </a:r>
            <a:r>
              <a:rPr lang="en-IN" sz="5500" dirty="0">
                <a:latin typeface="Times New Roman" pitchFamily="18" charset="0"/>
                <a:cs typeface="Times New Roman" pitchFamily="18" charset="0"/>
              </a:rPr>
              <a:t>: 32GB or more.</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Storage</a:t>
            </a:r>
            <a:r>
              <a:rPr lang="en-IN" sz="5500" dirty="0">
                <a:latin typeface="Times New Roman" pitchFamily="18" charset="0"/>
                <a:cs typeface="Times New Roman" pitchFamily="18" charset="0"/>
              </a:rPr>
              <a:t>: SSD (1TB+), optional external storage (4TB+)</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Networking</a:t>
            </a:r>
            <a:r>
              <a:rPr lang="en-IN" sz="5500" dirty="0">
                <a:latin typeface="Times New Roman" pitchFamily="18" charset="0"/>
                <a:cs typeface="Times New Roman" pitchFamily="18" charset="0"/>
              </a:rPr>
              <a:t>: High-speed internet (for cloud computing)</a:t>
            </a:r>
            <a:endParaRPr lang="en-US" sz="5500" b="1" u="sng" dirty="0">
              <a:latin typeface="Times New Roman" pitchFamily="18" charset="0"/>
              <a:cs typeface="Times New Roman" pitchFamily="18" charset="0"/>
            </a:endParaRPr>
          </a:p>
          <a:p>
            <a:pPr marL="76200" indent="0">
              <a:buNone/>
            </a:pPr>
            <a:r>
              <a:rPr lang="en-US" b="1" dirty="0">
                <a:latin typeface="Times New Roman" pitchFamily="18" charset="0"/>
                <a:cs typeface="Times New Roman" pitchFamily="18" charset="0"/>
              </a:rPr>
              <a:t>                   </a:t>
            </a:r>
          </a:p>
          <a:p>
            <a:pPr marL="76200" indent="0">
              <a:buNone/>
            </a:pPr>
            <a:r>
              <a:rPr lang="en-US" sz="6200" b="1" dirty="0">
                <a:latin typeface="Times New Roman" pitchFamily="18" charset="0"/>
                <a:cs typeface="Times New Roman" pitchFamily="18" charset="0"/>
              </a:rPr>
              <a:t>              </a:t>
            </a:r>
          </a:p>
          <a:p>
            <a:pPr marL="76200" indent="0">
              <a:buNone/>
            </a:pPr>
            <a:endParaRPr lang="en-US" sz="6200" b="1" dirty="0">
              <a:latin typeface="Times New Roman" pitchFamily="18" charset="0"/>
              <a:cs typeface="Times New Roman" pitchFamily="18" charset="0"/>
            </a:endParaRPr>
          </a:p>
          <a:p>
            <a:pPr marL="76200" indent="0">
              <a:buNone/>
            </a:pPr>
            <a:r>
              <a:rPr lang="en-US" sz="6200" b="1" dirty="0">
                <a:latin typeface="Times New Roman" pitchFamily="18" charset="0"/>
                <a:cs typeface="Times New Roman" pitchFamily="18" charset="0"/>
              </a:rPr>
              <a:t>                </a:t>
            </a:r>
            <a:r>
              <a:rPr lang="en-US" sz="6200" b="1" u="sng" dirty="0">
                <a:latin typeface="Times New Roman" pitchFamily="18" charset="0"/>
                <a:cs typeface="Times New Roman" pitchFamily="18" charset="0"/>
              </a:rPr>
              <a:t>Software Requirements</a:t>
            </a:r>
          </a:p>
          <a:p>
            <a:pPr marL="76200" indent="0">
              <a:buNone/>
            </a:pPr>
            <a:r>
              <a:rPr lang="en-US" b="1" u="sng" dirty="0">
                <a:latin typeface="Times New Roman" pitchFamily="18" charset="0"/>
                <a:cs typeface="Times New Roman" pitchFamily="18" charset="0"/>
              </a:rPr>
              <a:t>                                                  </a:t>
            </a:r>
          </a:p>
          <a:p>
            <a:r>
              <a:rPr lang="en-IN" sz="3400" b="1" dirty="0"/>
              <a:t>Operating System</a:t>
            </a:r>
            <a:r>
              <a:rPr lang="en-IN" sz="3400" dirty="0"/>
              <a:t>: Linux (Ubuntu 20.04+) or Windows 10/11</a:t>
            </a:r>
          </a:p>
          <a:p>
            <a:pPr marL="76200" indent="0">
              <a:buNone/>
            </a:pPr>
            <a:endParaRPr lang="en-IN" sz="3400" dirty="0"/>
          </a:p>
          <a:p>
            <a:r>
              <a:rPr lang="en-IN" sz="3400" b="1" dirty="0"/>
              <a:t>Deep Learning Frameworks</a:t>
            </a:r>
            <a:r>
              <a:rPr lang="en-IN" sz="3400" dirty="0"/>
              <a:t>: Tensor Flow or PyTorch</a:t>
            </a:r>
          </a:p>
          <a:p>
            <a:pPr marL="76200" indent="0">
              <a:buNone/>
            </a:pPr>
            <a:endParaRPr lang="en-IN" sz="3400" dirty="0"/>
          </a:p>
          <a:p>
            <a:r>
              <a:rPr lang="en-IN" sz="3400" b="1" dirty="0"/>
              <a:t>Libraries</a:t>
            </a:r>
            <a:r>
              <a:rPr lang="en-IN" sz="3400" dirty="0"/>
              <a:t>: OpenCV (video processing),librosa (audio processing),Hugging Face Transformers (for temporal analysis),Scikit-learn (evaluation, metrics),NumPy &amp; Pandas (data handling)</a:t>
            </a:r>
          </a:p>
          <a:p>
            <a:pPr marL="76200" indent="0">
              <a:buNone/>
            </a:pPr>
            <a:endParaRPr lang="en-IN" sz="3400" dirty="0"/>
          </a:p>
          <a:p>
            <a:r>
              <a:rPr lang="en-IN" sz="3400" b="1" dirty="0"/>
              <a:t>Self-Supervised Learning Libraries</a:t>
            </a:r>
            <a:r>
              <a:rPr lang="en-IN" sz="3400" dirty="0"/>
              <a:t>: SimCLR or BYOL</a:t>
            </a:r>
          </a:p>
          <a:p>
            <a:pPr marL="76200" indent="0">
              <a:buNone/>
            </a:pPr>
            <a:endParaRPr lang="en-IN" sz="3400" dirty="0"/>
          </a:p>
          <a:p>
            <a:r>
              <a:rPr lang="en-IN" sz="3400" b="1" dirty="0"/>
              <a:t>Data Augmentation/Pre processing</a:t>
            </a:r>
            <a:r>
              <a:rPr lang="en-IN" sz="3400" dirty="0"/>
              <a:t>: Albumentations, Speech-to-Text API</a:t>
            </a:r>
          </a:p>
          <a:p>
            <a:pPr marL="76200" indent="0">
              <a:buNone/>
            </a:pPr>
            <a:endParaRPr lang="en-IN" sz="3400" dirty="0"/>
          </a:p>
          <a:p>
            <a:r>
              <a:rPr lang="en-IN" sz="3400" b="1" dirty="0"/>
              <a:t>GANs</a:t>
            </a:r>
            <a:r>
              <a:rPr lang="en-IN" sz="3400" dirty="0"/>
              <a:t>: CycleGAN, StyleGAN, custom GAN implementations</a:t>
            </a:r>
          </a:p>
          <a:p>
            <a:pPr marL="76200" indent="0">
              <a:buNone/>
            </a:pPr>
            <a:endParaRPr lang="en-IN" sz="3400" dirty="0"/>
          </a:p>
          <a:p>
            <a:r>
              <a:rPr lang="en-IN" sz="3400" b="1" dirty="0"/>
              <a:t>Deployment</a:t>
            </a:r>
            <a:r>
              <a:rPr lang="en-IN" sz="3400" dirty="0"/>
              <a:t>: Flask/ FastAPI,  Dockers</a:t>
            </a:r>
          </a:p>
          <a:p>
            <a:pPr marL="76200" indent="0">
              <a:buNone/>
            </a:pPr>
            <a:endParaRPr lang="en-IN" sz="3400" dirty="0"/>
          </a:p>
          <a:p>
            <a:r>
              <a:rPr lang="en-IN" sz="3400" b="1" dirty="0"/>
              <a:t>Visualization</a:t>
            </a:r>
            <a:r>
              <a:rPr lang="en-IN" sz="3400" dirty="0"/>
              <a:t>: Tensor Board, Visdom, Matplotlib, Seaborn</a:t>
            </a:r>
            <a:endParaRPr lang="en-US" sz="3400"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p:txBody>
      </p:sp>
    </p:spTree>
    <p:extLst>
      <p:ext uri="{BB962C8B-B14F-4D97-AF65-F5344CB8AC3E}">
        <p14:creationId xmlns:p14="http://schemas.microsoft.com/office/powerpoint/2010/main" val="386085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876693"/>
            <a:ext cx="11544300" cy="493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495300" indent="-342900">
              <a:spcBef>
                <a:spcPts val="0"/>
              </a:spcBef>
              <a:buFont typeface="Arial" pitchFamily="34" charset="0"/>
              <a:buChar char="•"/>
            </a:pPr>
            <a:r>
              <a:rPr lang="en-IN" sz="1700" dirty="0">
                <a:hlinkClick r:id="rId3"/>
              </a:rPr>
              <a:t>Deepak</a:t>
            </a:r>
            <a:r>
              <a:rPr lang="en-IN" sz="1700" dirty="0"/>
              <a:t> </a:t>
            </a:r>
            <a:r>
              <a:rPr lang="en-IN" sz="1700" dirty="0" err="1">
                <a:hlinkClick r:id="rId3"/>
              </a:rPr>
              <a:t>Dagar</a:t>
            </a:r>
            <a:r>
              <a:rPr lang="en-IN" sz="1700" dirty="0"/>
              <a:t>; </a:t>
            </a:r>
            <a:r>
              <a:rPr lang="en-IN" sz="1700" dirty="0">
                <a:hlinkClick r:id="rId4"/>
              </a:rPr>
              <a:t>Dinesh Kumar </a:t>
            </a:r>
            <a:r>
              <a:rPr lang="en-IN" sz="1700" dirty="0" err="1">
                <a:hlinkClick r:id="rId4"/>
              </a:rPr>
              <a:t>Vishwakarma</a:t>
            </a:r>
            <a:r>
              <a:rPr lang="en-US" sz="1700" dirty="0">
                <a:latin typeface="Cambria" panose="02040503050406030204" pitchFamily="18" charset="0"/>
                <a:ea typeface="Cambria" panose="02040503050406030204" pitchFamily="18" charset="0"/>
              </a:rPr>
              <a:t> ,</a:t>
            </a:r>
            <a:r>
              <a:rPr lang="en-IN" sz="1700" dirty="0"/>
              <a:t>A Diverse Manipulation </a:t>
            </a:r>
            <a:r>
              <a:rPr lang="en-IN" sz="1700" dirty="0" err="1"/>
              <a:t>Deepfake</a:t>
            </a:r>
            <a:r>
              <a:rPr lang="en-IN" sz="1700" dirty="0"/>
              <a:t> Video Dataset,</a:t>
            </a:r>
            <a:r>
              <a:rPr lang="en-IN" sz="1700" dirty="0">
                <a:hlinkClick r:id="rId3"/>
              </a:rPr>
              <a:t> </a:t>
            </a:r>
            <a:r>
              <a:rPr lang="en-IN" sz="1700" dirty="0"/>
              <a:t>2020</a:t>
            </a:r>
            <a:endParaRPr lang="en-US" sz="1700" dirty="0">
              <a:latin typeface="Cambria" panose="02040503050406030204" pitchFamily="18" charset="0"/>
              <a:ea typeface="Cambria" panose="02040503050406030204" pitchFamily="18" charset="0"/>
            </a:endParaRPr>
          </a:p>
          <a:p>
            <a:pPr marL="495300" indent="-342900">
              <a:spcBef>
                <a:spcPts val="0"/>
              </a:spcBef>
              <a:buFont typeface="Arial" pitchFamily="34" charset="0"/>
              <a:buChar char="•"/>
            </a:pPr>
            <a:r>
              <a:rPr lang="en-IN" sz="1700" dirty="0" err="1">
                <a:hlinkClick r:id="rId5"/>
              </a:rPr>
              <a:t>Anis</a:t>
            </a:r>
            <a:r>
              <a:rPr lang="en-IN" sz="1700" dirty="0">
                <a:hlinkClick r:id="rId5"/>
              </a:rPr>
              <a:t> </a:t>
            </a:r>
            <a:r>
              <a:rPr lang="en-IN" sz="1700" dirty="0" err="1">
                <a:hlinkClick r:id="rId5"/>
              </a:rPr>
              <a:t>Trabelsi</a:t>
            </a:r>
            <a:r>
              <a:rPr lang="en-IN" sz="1700" dirty="0"/>
              <a:t>; </a:t>
            </a:r>
            <a:r>
              <a:rPr lang="en-IN" sz="1700" dirty="0">
                <a:hlinkClick r:id="rId6"/>
              </a:rPr>
              <a:t>Marc Michel Pic</a:t>
            </a:r>
            <a:r>
              <a:rPr lang="en-IN" sz="1700" dirty="0"/>
              <a:t>; </a:t>
            </a:r>
            <a:r>
              <a:rPr lang="en-IN" sz="1700" u="sng" dirty="0">
                <a:hlinkClick r:id="rId7"/>
              </a:rPr>
              <a:t>Jean-Luc </a:t>
            </a:r>
            <a:r>
              <a:rPr lang="en-IN" sz="1700" u="sng" dirty="0" err="1">
                <a:hlinkClick r:id="rId7"/>
              </a:rPr>
              <a:t>Dugelay</a:t>
            </a:r>
            <a:r>
              <a:rPr lang="en-IN" sz="1700" u="sng" dirty="0"/>
              <a:t>,</a:t>
            </a:r>
            <a:r>
              <a:rPr lang="en-US" sz="1700" dirty="0"/>
              <a:t>Improving </a:t>
            </a:r>
            <a:r>
              <a:rPr lang="en-US" sz="1700" dirty="0" err="1"/>
              <a:t>Deepfake</a:t>
            </a:r>
            <a:r>
              <a:rPr lang="en-US" sz="1700" dirty="0"/>
              <a:t> Detection by Mixing Top Solutions of the DFDC ,2019</a:t>
            </a:r>
          </a:p>
          <a:p>
            <a:pPr marL="495300" indent="-342900">
              <a:spcBef>
                <a:spcPts val="0"/>
              </a:spcBef>
              <a:buFont typeface="Arial" pitchFamily="34" charset="0"/>
              <a:buChar char="•"/>
            </a:pPr>
            <a:r>
              <a:rPr lang="en-IN" sz="1700" dirty="0" err="1">
                <a:hlinkClick r:id="rId8"/>
              </a:rPr>
              <a:t>Jixin</a:t>
            </a:r>
            <a:r>
              <a:rPr lang="en-IN" sz="1700" dirty="0">
                <a:hlinkClick r:id="rId8"/>
              </a:rPr>
              <a:t> Zhang</a:t>
            </a:r>
            <a:r>
              <a:rPr lang="en-IN" sz="1700" dirty="0"/>
              <a:t>; </a:t>
            </a:r>
            <a:r>
              <a:rPr lang="en-IN" sz="1700" dirty="0" err="1">
                <a:hlinkClick r:id="rId9"/>
              </a:rPr>
              <a:t>Ke</a:t>
            </a:r>
            <a:r>
              <a:rPr lang="en-IN" sz="1700" dirty="0">
                <a:hlinkClick r:id="rId9"/>
              </a:rPr>
              <a:t> Cheng</a:t>
            </a:r>
            <a:r>
              <a:rPr lang="en-IN" sz="1700" dirty="0"/>
              <a:t>; </a:t>
            </a:r>
            <a:r>
              <a:rPr lang="en-IN" sz="1700" dirty="0" err="1">
                <a:hlinkClick r:id="rId10"/>
              </a:rPr>
              <a:t>Giuliano</a:t>
            </a:r>
            <a:r>
              <a:rPr lang="en-IN" sz="1700" dirty="0">
                <a:hlinkClick r:id="rId10"/>
              </a:rPr>
              <a:t> </a:t>
            </a:r>
            <a:r>
              <a:rPr lang="en-IN" sz="1700" dirty="0" err="1">
                <a:hlinkClick r:id="rId10"/>
              </a:rPr>
              <a:t>Sovernigo</a:t>
            </a:r>
            <a:r>
              <a:rPr lang="en-IN" sz="1700" dirty="0"/>
              <a:t>; </a:t>
            </a:r>
            <a:r>
              <a:rPr lang="en-IN" sz="1700" dirty="0" err="1">
                <a:hlinkClick r:id="rId11"/>
              </a:rPr>
              <a:t>Xiaodong</a:t>
            </a:r>
            <a:r>
              <a:rPr lang="en-IN" sz="1700" dirty="0">
                <a:hlinkClick r:id="rId11"/>
              </a:rPr>
              <a:t> Lin</a:t>
            </a:r>
            <a:r>
              <a:rPr lang="en-IN" sz="1700" dirty="0"/>
              <a:t>,</a:t>
            </a:r>
            <a:r>
              <a:rPr lang="en-US" sz="1700" dirty="0"/>
              <a:t> A Heterogeneous Feature Ensemble Learning based </a:t>
            </a:r>
            <a:r>
              <a:rPr lang="en-US" sz="1700" dirty="0" err="1"/>
              <a:t>Deepfake</a:t>
            </a:r>
            <a:r>
              <a:rPr lang="en-US" sz="1700" dirty="0"/>
              <a:t> Detection Method,2022</a:t>
            </a:r>
            <a:endParaRPr lang="en-IN" sz="1700" dirty="0"/>
          </a:p>
          <a:p>
            <a:pPr marL="495300" indent="-342900">
              <a:spcBef>
                <a:spcPts val="0"/>
              </a:spcBef>
              <a:buFont typeface="Arial" pitchFamily="34" charset="0"/>
              <a:buChar char="•"/>
            </a:pPr>
            <a:r>
              <a:rPr lang="fi-FI" sz="1700" dirty="0">
                <a:hlinkClick r:id="rId12"/>
              </a:rPr>
              <a:t>Shan Jia</a:t>
            </a:r>
            <a:r>
              <a:rPr lang="fi-FI" sz="1700" dirty="0"/>
              <a:t>; </a:t>
            </a:r>
            <a:r>
              <a:rPr lang="fi-FI" sz="1700" dirty="0">
                <a:hlinkClick r:id="rId13"/>
              </a:rPr>
              <a:t>Xin Li</a:t>
            </a:r>
            <a:r>
              <a:rPr lang="fi-FI" sz="1700" dirty="0"/>
              <a:t>; </a:t>
            </a:r>
            <a:r>
              <a:rPr lang="fi-FI" sz="1700" dirty="0">
                <a:hlinkClick r:id="rId14"/>
              </a:rPr>
              <a:t>Siwei Lyu</a:t>
            </a:r>
            <a:r>
              <a:rPr lang="fi-FI" sz="1700" dirty="0"/>
              <a:t>,</a:t>
            </a:r>
            <a:r>
              <a:rPr lang="en-US" sz="1700" dirty="0"/>
              <a:t> Model Attribution of Face-Swap </a:t>
            </a:r>
            <a:r>
              <a:rPr lang="en-US" sz="1700" dirty="0" err="1"/>
              <a:t>Deepfake</a:t>
            </a:r>
            <a:r>
              <a:rPr lang="en-US" sz="1700" dirty="0"/>
              <a:t> Videos,2021</a:t>
            </a:r>
            <a:endParaRPr lang="fi-FI" sz="1700" dirty="0"/>
          </a:p>
          <a:p>
            <a:pPr marL="495300" indent="-342900">
              <a:spcBef>
                <a:spcPts val="0"/>
              </a:spcBef>
              <a:buFont typeface="Arial" pitchFamily="34" charset="0"/>
              <a:buChar char="•"/>
            </a:pPr>
            <a:r>
              <a:rPr lang="en-IN" sz="1700" dirty="0" err="1">
                <a:hlinkClick r:id="rId15"/>
              </a:rPr>
              <a:t>Siddharth</a:t>
            </a:r>
            <a:r>
              <a:rPr lang="en-IN" sz="1700" dirty="0">
                <a:hlinkClick r:id="rId15"/>
              </a:rPr>
              <a:t> </a:t>
            </a:r>
            <a:r>
              <a:rPr lang="en-IN" sz="1700" dirty="0" err="1">
                <a:hlinkClick r:id="rId15"/>
              </a:rPr>
              <a:t>Yadav</a:t>
            </a:r>
            <a:r>
              <a:rPr lang="en-IN" sz="1700" dirty="0"/>
              <a:t>; </a:t>
            </a:r>
            <a:r>
              <a:rPr lang="en-IN" sz="1700" dirty="0" err="1">
                <a:hlinkClick r:id="rId16"/>
              </a:rPr>
              <a:t>Sahithi</a:t>
            </a:r>
            <a:r>
              <a:rPr lang="en-IN" sz="1700" dirty="0">
                <a:hlinkClick r:id="rId16"/>
              </a:rPr>
              <a:t> </a:t>
            </a:r>
            <a:r>
              <a:rPr lang="en-IN" sz="1700" dirty="0" err="1">
                <a:hlinkClick r:id="rId16"/>
              </a:rPr>
              <a:t>Bommareddy</a:t>
            </a:r>
            <a:r>
              <a:rPr lang="en-IN" sz="1700" dirty="0"/>
              <a:t>; </a:t>
            </a:r>
            <a:r>
              <a:rPr lang="en-IN" sz="1700" dirty="0">
                <a:hlinkClick r:id="rId4"/>
              </a:rPr>
              <a:t>Dinesh Kumar </a:t>
            </a:r>
            <a:r>
              <a:rPr lang="en-IN" sz="1700" dirty="0" err="1">
                <a:hlinkClick r:id="rId4"/>
              </a:rPr>
              <a:t>Vishwakarma</a:t>
            </a:r>
            <a:r>
              <a:rPr lang="en-IN" sz="1700" dirty="0"/>
              <a:t>,</a:t>
            </a:r>
            <a:r>
              <a:rPr lang="en-US" sz="1700" dirty="0"/>
              <a:t> Robust and Generalized </a:t>
            </a:r>
            <a:r>
              <a:rPr lang="en-US" sz="1700" dirty="0" err="1"/>
              <a:t>DeepFake</a:t>
            </a:r>
            <a:r>
              <a:rPr lang="en-US" sz="1700" dirty="0"/>
              <a:t> Detection,2020</a:t>
            </a:r>
            <a:endParaRPr lang="en-IN" sz="1700" dirty="0"/>
          </a:p>
          <a:p>
            <a:pPr marL="495300" indent="-342900">
              <a:spcBef>
                <a:spcPts val="0"/>
              </a:spcBef>
              <a:buFont typeface="Arial" pitchFamily="34" charset="0"/>
              <a:buChar char="•"/>
            </a:pPr>
            <a:r>
              <a:rPr lang="en-IN" sz="1800" dirty="0" err="1">
                <a:hlinkClick r:id="rId17"/>
              </a:rPr>
              <a:t>Qasim</a:t>
            </a:r>
            <a:r>
              <a:rPr lang="en-IN" sz="1800" dirty="0">
                <a:hlinkClick r:id="rId17"/>
              </a:rPr>
              <a:t> </a:t>
            </a:r>
            <a:r>
              <a:rPr lang="en-IN" sz="1800" dirty="0" err="1">
                <a:hlinkClick r:id="rId17"/>
              </a:rPr>
              <a:t>Jaleel</a:t>
            </a:r>
            <a:r>
              <a:rPr lang="en-IN" sz="1800" dirty="0"/>
              <a:t>; </a:t>
            </a:r>
            <a:r>
              <a:rPr lang="en-IN" sz="1800" dirty="0" err="1">
                <a:hlinkClick r:id="rId18"/>
              </a:rPr>
              <a:t>Israa</a:t>
            </a:r>
            <a:r>
              <a:rPr lang="en-IN" sz="1800" dirty="0">
                <a:hlinkClick r:id="rId18"/>
              </a:rPr>
              <a:t> </a:t>
            </a:r>
            <a:r>
              <a:rPr lang="en-IN" sz="1800" dirty="0" err="1">
                <a:hlinkClick r:id="rId18"/>
              </a:rPr>
              <a:t>Hadi</a:t>
            </a:r>
            <a:r>
              <a:rPr lang="en-IN" sz="1800" dirty="0">
                <a:hlinkClick r:id="rId18"/>
              </a:rPr>
              <a:t> Ali</a:t>
            </a:r>
            <a:r>
              <a:rPr lang="en-IN" sz="1800" dirty="0"/>
              <a:t>,</a:t>
            </a:r>
            <a:r>
              <a:rPr lang="en-US" sz="1800" dirty="0"/>
              <a:t> Facial Behavior Analysis-Based </a:t>
            </a:r>
            <a:r>
              <a:rPr lang="en-US" sz="1800" dirty="0" err="1"/>
              <a:t>Deepfake</a:t>
            </a:r>
            <a:r>
              <a:rPr lang="en-US" sz="1800" dirty="0"/>
              <a:t> Video Detection using GAN Discriminator,2022</a:t>
            </a:r>
            <a:endParaRPr lang="en-IN" sz="1800" dirty="0"/>
          </a:p>
          <a:p>
            <a:r>
              <a:rPr lang="fr-FR" sz="1800" dirty="0">
                <a:hlinkClick r:id="rId19"/>
              </a:rPr>
              <a:t>Sio </a:t>
            </a:r>
            <a:r>
              <a:rPr lang="fr-FR" sz="1800" dirty="0" err="1">
                <a:hlinkClick r:id="rId19"/>
              </a:rPr>
              <a:t>Jurnalis</a:t>
            </a:r>
            <a:r>
              <a:rPr lang="fr-FR" sz="1800" dirty="0">
                <a:hlinkClick r:id="rId19"/>
              </a:rPr>
              <a:t> </a:t>
            </a:r>
            <a:r>
              <a:rPr lang="fr-FR" sz="1800" dirty="0" err="1">
                <a:hlinkClick r:id="rId19"/>
              </a:rPr>
              <a:t>Pipin</a:t>
            </a:r>
            <a:r>
              <a:rPr lang="fr-FR" sz="1800" dirty="0"/>
              <a:t>; </a:t>
            </a:r>
            <a:r>
              <a:rPr lang="fr-FR" sz="1800" dirty="0" err="1">
                <a:hlinkClick r:id="rId20"/>
              </a:rPr>
              <a:t>Ronsen</a:t>
            </a:r>
            <a:r>
              <a:rPr lang="fr-FR" sz="1800" dirty="0">
                <a:hlinkClick r:id="rId20"/>
              </a:rPr>
              <a:t> Purba</a:t>
            </a:r>
            <a:r>
              <a:rPr lang="fr-FR" sz="1800" dirty="0"/>
              <a:t>; </a:t>
            </a:r>
            <a:r>
              <a:rPr lang="fr-FR" sz="1800" dirty="0">
                <a:hlinkClick r:id="rId21"/>
              </a:rPr>
              <a:t>Muhammad Fermi </a:t>
            </a:r>
            <a:r>
              <a:rPr lang="fr-FR" sz="1800" dirty="0" err="1">
                <a:hlinkClick r:id="rId21"/>
              </a:rPr>
              <a:t>Pasha</a:t>
            </a:r>
            <a:r>
              <a:rPr lang="fr-FR" sz="1800" dirty="0"/>
              <a:t>,</a:t>
            </a:r>
            <a:r>
              <a:rPr lang="en-US" sz="1800" dirty="0"/>
              <a:t> </a:t>
            </a:r>
            <a:r>
              <a:rPr lang="en-US" sz="1800" dirty="0" err="1"/>
              <a:t>Deepfake</a:t>
            </a:r>
            <a:r>
              <a:rPr lang="en-US" sz="1800" dirty="0"/>
              <a:t> Video Detection Using Spatiotemporal Convolutional Network and Photo Response Non Uniformity,2021</a:t>
            </a:r>
            <a:endParaRPr lang="fr-FR" sz="1800" dirty="0"/>
          </a:p>
          <a:p>
            <a:r>
              <a:rPr lang="en-IN" sz="1800" dirty="0" err="1">
                <a:hlinkClick r:id="rId22"/>
              </a:rPr>
              <a:t>Reva</a:t>
            </a:r>
            <a:r>
              <a:rPr lang="en-IN" sz="1800" dirty="0">
                <a:hlinkClick r:id="rId22"/>
              </a:rPr>
              <a:t> </a:t>
            </a:r>
            <a:r>
              <a:rPr lang="en-IN" sz="1800" dirty="0" err="1">
                <a:hlinkClick r:id="rId22"/>
              </a:rPr>
              <a:t>Chinchalkar</a:t>
            </a:r>
            <a:r>
              <a:rPr lang="en-IN" sz="1800" dirty="0"/>
              <a:t>; </a:t>
            </a:r>
            <a:r>
              <a:rPr lang="en-IN" sz="1800" dirty="0" err="1">
                <a:hlinkClick r:id="rId23"/>
              </a:rPr>
              <a:t>Rachita</a:t>
            </a:r>
            <a:r>
              <a:rPr lang="en-IN" sz="1800" dirty="0">
                <a:hlinkClick r:id="rId23"/>
              </a:rPr>
              <a:t> </a:t>
            </a:r>
            <a:r>
              <a:rPr lang="en-IN" sz="1800" dirty="0" err="1">
                <a:hlinkClick r:id="rId23"/>
              </a:rPr>
              <a:t>Sinha</a:t>
            </a:r>
            <a:r>
              <a:rPr lang="en-IN" sz="1800" dirty="0"/>
              <a:t>; </a:t>
            </a:r>
            <a:r>
              <a:rPr lang="en-IN" sz="1800" dirty="0">
                <a:hlinkClick r:id="rId24"/>
              </a:rPr>
              <a:t>Manish Kumar</a:t>
            </a:r>
            <a:r>
              <a:rPr lang="en-IN" sz="1800" dirty="0"/>
              <a:t>; </a:t>
            </a:r>
            <a:r>
              <a:rPr lang="en-IN" sz="1800" dirty="0" err="1">
                <a:hlinkClick r:id="rId25"/>
              </a:rPr>
              <a:t>Neeraj</a:t>
            </a:r>
            <a:r>
              <a:rPr lang="en-IN" sz="1800" dirty="0">
                <a:hlinkClick r:id="rId25"/>
              </a:rPr>
              <a:t> </a:t>
            </a:r>
            <a:r>
              <a:rPr lang="en-IN" sz="1800" dirty="0" err="1">
                <a:hlinkClick r:id="rId25"/>
              </a:rPr>
              <a:t>Chauhan</a:t>
            </a:r>
            <a:r>
              <a:rPr lang="en-IN" sz="1800" dirty="0"/>
              <a:t>; </a:t>
            </a:r>
            <a:r>
              <a:rPr lang="en-IN" sz="1800" dirty="0" err="1">
                <a:hlinkClick r:id="rId26"/>
              </a:rPr>
              <a:t>Shubhangi</a:t>
            </a:r>
            <a:r>
              <a:rPr lang="en-IN" sz="1800" dirty="0">
                <a:hlinkClick r:id="rId26"/>
              </a:rPr>
              <a:t> </a:t>
            </a:r>
            <a:r>
              <a:rPr lang="en-IN" sz="1800" dirty="0" err="1">
                <a:hlinkClick r:id="rId26"/>
              </a:rPr>
              <a:t>Deokar</a:t>
            </a:r>
            <a:r>
              <a:rPr lang="en-IN" sz="1800" dirty="0"/>
              <a:t>; </a:t>
            </a:r>
            <a:r>
              <a:rPr lang="en-IN" sz="1800" dirty="0" err="1">
                <a:hlinkClick r:id="rId27"/>
              </a:rPr>
              <a:t>Sudhanshu</a:t>
            </a:r>
            <a:r>
              <a:rPr lang="en-IN" sz="1800" dirty="0">
                <a:hlinkClick r:id="rId27"/>
              </a:rPr>
              <a:t> </a:t>
            </a:r>
            <a:r>
              <a:rPr lang="en-IN" sz="1800" dirty="0" err="1">
                <a:hlinkClick r:id="rId27"/>
              </a:rPr>
              <a:t>Gonge</a:t>
            </a:r>
            <a:r>
              <a:rPr lang="en-IN" sz="1800" dirty="0"/>
              <a:t>,</a:t>
            </a:r>
            <a:r>
              <a:rPr lang="en-US" sz="1800" dirty="0"/>
              <a:t> Detecting </a:t>
            </a:r>
            <a:r>
              <a:rPr lang="en-US" sz="1800" dirty="0" err="1"/>
              <a:t>Deepfakes</a:t>
            </a:r>
            <a:r>
              <a:rPr lang="en-US" sz="1800" dirty="0"/>
              <a:t> using CNN and LSTM,2022</a:t>
            </a:r>
            <a:endParaRPr lang="en-IN" sz="1800" dirty="0"/>
          </a:p>
          <a:p>
            <a:r>
              <a:rPr lang="en-IN" sz="1800" dirty="0" err="1">
                <a:hlinkClick r:id="rId28"/>
              </a:rPr>
              <a:t>Lalitha</a:t>
            </a:r>
            <a:r>
              <a:rPr lang="en-IN" sz="1800" dirty="0">
                <a:hlinkClick r:id="rId28"/>
              </a:rPr>
              <a:t> S</a:t>
            </a:r>
            <a:r>
              <a:rPr lang="en-IN" sz="1800" dirty="0"/>
              <a:t>; </a:t>
            </a:r>
            <a:r>
              <a:rPr lang="en-IN" sz="1800" u="sng" dirty="0" err="1">
                <a:hlinkClick r:id="rId29"/>
              </a:rPr>
              <a:t>Kavitha</a:t>
            </a:r>
            <a:r>
              <a:rPr lang="en-IN" sz="1800" u="sng" dirty="0">
                <a:hlinkClick r:id="rId29"/>
              </a:rPr>
              <a:t> </a:t>
            </a:r>
            <a:r>
              <a:rPr lang="en-IN" sz="1800" u="sng" dirty="0" err="1">
                <a:hlinkClick r:id="rId29"/>
              </a:rPr>
              <a:t>Sooda</a:t>
            </a:r>
            <a:r>
              <a:rPr lang="en-IN" sz="1800" u="sng" dirty="0"/>
              <a:t>,</a:t>
            </a:r>
            <a:r>
              <a:rPr lang="en-US" sz="1800" dirty="0"/>
              <a:t> </a:t>
            </a:r>
            <a:r>
              <a:rPr lang="en-US" sz="1800" dirty="0" err="1"/>
              <a:t>DeepFake</a:t>
            </a:r>
            <a:r>
              <a:rPr lang="en-US" sz="1800" dirty="0"/>
              <a:t> Detection Through Key Video Frame Extraction using GAN,2021</a:t>
            </a:r>
          </a:p>
          <a:p>
            <a:endParaRPr lang="en-US" sz="1800" b="1" dirty="0"/>
          </a:p>
          <a:p>
            <a:endParaRPr lang="en-US" sz="1800" b="1" dirty="0"/>
          </a:p>
          <a:p>
            <a:pPr marL="152400" indent="0">
              <a:spcBef>
                <a:spcPts val="0"/>
              </a:spcBef>
              <a:buNone/>
            </a:pPr>
            <a:endParaRPr lang="en-US" sz="1700" b="1" dirty="0"/>
          </a:p>
          <a:p>
            <a:pPr marL="152400" indent="0">
              <a:spcBef>
                <a:spcPts val="0"/>
              </a:spcBef>
              <a:buNone/>
            </a:pPr>
            <a:endParaRPr lang="en-US" b="1" dirty="0"/>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body" idx="1"/>
          </p:nvPr>
        </p:nvSpPr>
        <p:spPr>
          <a:xfrm>
            <a:off x="665843" y="653144"/>
            <a:ext cx="10668000" cy="4310742"/>
          </a:xfrm>
          <a:prstGeom prst="rect">
            <a:avLst/>
          </a:prstGeom>
          <a:noFill/>
          <a:ln>
            <a:noFill/>
          </a:ln>
        </p:spPr>
        <p:txBody>
          <a:bodyPr spcFirstLastPara="1" wrap="square" lIns="91425" tIns="45700" rIns="91425" bIns="45700" anchor="t" anchorCtr="0">
            <a:noAutofit/>
          </a:bodyPr>
          <a:lstStyle/>
          <a:p>
            <a:pPr marL="152400" lvl="0" indent="0" algn="just">
              <a:lnSpc>
                <a:spcPct val="200000"/>
              </a:lnSpc>
              <a:spcBef>
                <a:spcPts val="0"/>
              </a:spcBef>
              <a:buNone/>
            </a:pPr>
            <a:endParaRPr lang="en-US" sz="1400" dirty="0">
              <a:latin typeface="Cambria" panose="02040503050406030204" pitchFamily="18" charset="0"/>
              <a:ea typeface="Cambria" panose="02040503050406030204" pitchFamily="18" charset="0"/>
            </a:endParaRPr>
          </a:p>
          <a:p>
            <a:pPr marL="152400" lvl="0" indent="0" algn="just">
              <a:lnSpc>
                <a:spcPct val="200000"/>
              </a:lnSpc>
              <a:spcBef>
                <a:spcPts val="0"/>
              </a:spcBef>
              <a:buNone/>
            </a:pPr>
            <a:r>
              <a:rPr lang="en-US" sz="1800" dirty="0">
                <a:latin typeface="Times New Roman" pitchFamily="18" charset="0"/>
                <a:ea typeface="Cambria" panose="02040503050406030204" pitchFamily="18" charset="0"/>
                <a:cs typeface="Times New Roman" pitchFamily="18" charset="0"/>
              </a:rPr>
              <a:t>The rise of deep fake technology, particularly face-swap videos, has raised significant concerns regarding the spread of misinformation and the invasion of privacy. These highly realistic forgeries pose a challenge to current detection methods, which often fail to accurately identify them. This project aims to address this issue by developing a straightforward and effective AI/ML-based solution to detect face-swap deep fake videos. By analyzing visual and auditory inconsistencies, such as mismatches in facial movements, lighting, and audio-visual synchronization, the proposed system seeks to enhance the accuracy and reliability of deep fake detection. The ultimate goal is to provide a robust tool that can be deployed to mitigate the harmful effects of deep fakes, thereby safeguarding digital integrity and privacy.</a:t>
            </a:r>
            <a:endParaRPr sz="1800" dirty="0">
              <a:latin typeface="Times New Roman" pitchFamily="18" charset="0"/>
              <a:ea typeface="Cambria"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US" dirty="0"/>
              <a:t>Abstract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Survey :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70706" y="861712"/>
            <a:ext cx="10603061" cy="3975754"/>
          </a:xfrm>
          <a:prstGeom prst="rect">
            <a:avLst/>
          </a:prstGeom>
          <a:noFill/>
          <a:ln>
            <a:noFill/>
          </a:ln>
        </p:spPr>
        <p:txBody>
          <a:bodyPr spcFirstLastPara="1" wrap="square" lIns="91425" tIns="45700" rIns="91425" bIns="45700" anchor="t" anchorCtr="0">
            <a:noAutofit/>
          </a:bodyPr>
          <a:lstStyle/>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Here’s a literature survey based on the papers that we have researched: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1. This paper likely explores advanced techniques for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focusing on the challenges posed by increasingly realistic synthetic media.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2. This paper probably investigates the role of deep learning architectures, such as convolutional neural networks (CNNs), in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3. This research likely focuses on the ethical and societal implications of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technology, alongside technical detection methods. It may propose a multi-modal approach that combines visual, auditory, and behavioral cues to improve detection rates.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4. This paper might present a comparative analysis of existing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detection techniques, highlighting their strengths and weaknesses. It could introduce a hybrid model that integrates traditional image processing methods with deep learning to enhance detection performance. The study may also emphasize the need for robust datasets to train and test detection systems.</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5. This research likely explores the use of generative adversarial networks (GANs) in creating and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It may propose a GAN-based detection system that identifies inconsistencies in synthetic media by analyzing pixel-level details. The paper could also discuss the adversarial nature of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creation and detection.</a:t>
            </a:r>
          </a:p>
          <a:p>
            <a:pPr marL="342900" lvl="0" indent="-190500" algn="just">
              <a:lnSpc>
                <a:spcPct val="200000"/>
              </a:lnSpc>
              <a:spcBef>
                <a:spcPts val="0"/>
              </a:spcBef>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6471" y="898072"/>
            <a:ext cx="10668000" cy="4953000"/>
          </a:xfrm>
        </p:spPr>
        <p:txBody>
          <a:bodyPr>
            <a:normAutofit fontScale="25000" lnSpcReduction="20000"/>
          </a:bodyPr>
          <a:lstStyle/>
          <a:p>
            <a:pPr marL="342900" lvl="0" indent="-190500" algn="just">
              <a:lnSpc>
                <a:spcPct val="200000"/>
              </a:lnSpc>
              <a:spcBef>
                <a:spcPts val="0"/>
              </a:spcBef>
              <a:buNone/>
            </a:pPr>
            <a:r>
              <a:rPr lang="en-US" sz="3600" dirty="0">
                <a:latin typeface="Cambria" panose="02040503050406030204" pitchFamily="18" charset="0"/>
                <a:ea typeface="Cambria" panose="02040503050406030204" pitchFamily="18" charset="0"/>
              </a:rPr>
              <a:t>6</a:t>
            </a:r>
            <a:r>
              <a:rPr lang="en-US" sz="5200" dirty="0">
                <a:latin typeface="Cambria" panose="02040503050406030204" pitchFamily="18" charset="0"/>
                <a:ea typeface="Cambria" panose="02040503050406030204" pitchFamily="18" charset="0"/>
              </a:rPr>
              <a:t>. This paper probably focuses on the role of audio-visual synchronization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method to analyze mismatches between lip movements and speech patterns to identify fake videos. The study could also highlight the importance of multi-modal approaches in improving detection accuracy.</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7. This research likely addresses the challenges of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in low-quality or compressed videos. It may propose a lightweight detection model that can operate efficiently on resource-constrained devices. The paper could also discuss the trade-offs between detection accuracy and computational complexity.</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8. This paper might explore the use of explainable AI (XAI) techniques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model that not only detects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but also provides interpretable insights into the decision-making process. The study could emphasize the importance of transparency in building trust in detection systems.</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9. This research likely investigates the role of temporal analysis in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It may propose a method that analyzes frame-by-frame inconsistencies in videos to identify synthetic content. The paper could also discuss the challenges of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in real-time streaming applications.</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10. This paper probably focuses on the use of transfer learning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pre-trained model that can be fine-tuned for specific datasets or scenarios. The study could also highlight the benefits of transfer learning in reducing the need for large annotated datasets.</a:t>
            </a:r>
          </a:p>
          <a:p>
            <a:endParaRPr lang="en-IN" dirty="0"/>
          </a:p>
        </p:txBody>
      </p:sp>
    </p:spTree>
    <p:extLst>
      <p:ext uri="{BB962C8B-B14F-4D97-AF65-F5344CB8AC3E}">
        <p14:creationId xmlns:p14="http://schemas.microsoft.com/office/powerpoint/2010/main" val="61289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endParaRPr lang="en-IN" dirty="0"/>
          </a:p>
        </p:txBody>
      </p:sp>
      <p:sp>
        <p:nvSpPr>
          <p:cNvPr id="3" name="Text Placeholder 2"/>
          <p:cNvSpPr>
            <a:spLocks noGrp="1"/>
          </p:cNvSpPr>
          <p:nvPr>
            <p:ph type="body" idx="1"/>
          </p:nvPr>
        </p:nvSpPr>
        <p:spPr/>
        <p:txBody>
          <a:bodyPr>
            <a:normAutofit/>
          </a:bodyPr>
          <a:lstStyle/>
          <a:p>
            <a:pPr marL="76200" indent="0" algn="just">
              <a:buNone/>
            </a:pPr>
            <a:r>
              <a:rPr lang="en-US" sz="1800">
                <a:latin typeface="Times New Roman" pitchFamily="18" charset="0"/>
                <a:cs typeface="Times New Roman" pitchFamily="18" charset="0"/>
              </a:rPr>
              <a:t>1. Develop an AI/ML-Based Deepfake Detection System</a:t>
            </a:r>
          </a:p>
          <a:p>
            <a:pPr marL="76200" indent="0" algn="just">
              <a:buNone/>
            </a:pPr>
            <a:r>
              <a:rPr lang="en-US" sz="1800">
                <a:latin typeface="Times New Roman" pitchFamily="18" charset="0"/>
                <a:cs typeface="Times New Roman" pitchFamily="18" charset="0"/>
              </a:rPr>
              <a:t>Objective: Build a robust and accurate deepfake detection system using the Deepware Scanner API to analyze uploaded videos and determine their authenticity.</a:t>
            </a:r>
          </a:p>
          <a:p>
            <a:pPr marL="76200" indent="0" algn="just">
              <a:buNone/>
            </a:pPr>
            <a:r>
              <a:rPr lang="en-US" sz="1800">
                <a:latin typeface="Times New Roman" pitchFamily="18" charset="0"/>
                <a:cs typeface="Times New Roman" pitchFamily="18" charset="0"/>
              </a:rPr>
              <a:t>2. Create a User-Friendly Mobile Application</a:t>
            </a:r>
          </a:p>
          <a:p>
            <a:pPr marL="76200" indent="0" algn="just">
              <a:buNone/>
            </a:pPr>
            <a:r>
              <a:rPr lang="en-US" sz="1800">
                <a:latin typeface="Times New Roman" pitchFamily="18" charset="0"/>
                <a:cs typeface="Times New Roman" pitchFamily="18" charset="0"/>
              </a:rPr>
              <a:t>Objective: Design and develop a cross-platform mobile app (Android) with an intuitive user interface for seamless video upload, analysis, and result visualization.</a:t>
            </a:r>
          </a:p>
          <a:p>
            <a:pPr marL="76200" indent="0" algn="just">
              <a:buNone/>
            </a:pPr>
            <a:r>
              <a:rPr lang="en-US" sz="1800">
                <a:latin typeface="Times New Roman" pitchFamily="18" charset="0"/>
                <a:cs typeface="Times New Roman" pitchFamily="18" charset="0"/>
              </a:rPr>
              <a:t>3. Implement Secure User Authentication</a:t>
            </a:r>
          </a:p>
          <a:p>
            <a:pPr marL="76200" indent="0" algn="just">
              <a:buNone/>
            </a:pPr>
            <a:r>
              <a:rPr lang="en-US" sz="1800">
                <a:latin typeface="Times New Roman" pitchFamily="18" charset="0"/>
                <a:cs typeface="Times New Roman" pitchFamily="18" charset="0"/>
              </a:rPr>
              <a:t>Objective: Integrate Firebase Authentication to provide secure login and signup functionality for users.</a:t>
            </a:r>
          </a:p>
          <a:p>
            <a:pPr marL="76200" indent="0" algn="just">
              <a:buNone/>
            </a:pPr>
            <a:r>
              <a:rPr lang="en-US" sz="1800">
                <a:latin typeface="Times New Roman" pitchFamily="18" charset="0"/>
                <a:cs typeface="Times New Roman" pitchFamily="18" charset="0"/>
              </a:rPr>
              <a:t>4. Support Multiple Video Formats</a:t>
            </a:r>
          </a:p>
          <a:p>
            <a:pPr marL="76200" indent="0" algn="just">
              <a:buNone/>
            </a:pPr>
            <a:r>
              <a:rPr lang="en-US" sz="1800">
                <a:latin typeface="Times New Roman" pitchFamily="18" charset="0"/>
                <a:cs typeface="Times New Roman" pitchFamily="18" charset="0"/>
              </a:rPr>
              <a:t>Objective: Enable the app to accept and process all video formats (e.g., MP4, AVI, MOV) for deepfake detection.</a:t>
            </a:r>
          </a:p>
          <a:p>
            <a:pPr marL="76200" indent="0" algn="just">
              <a:buNone/>
            </a:pPr>
            <a:r>
              <a:rPr lang="en-US" sz="1800">
                <a:latin typeface="Times New Roman" pitchFamily="18" charset="0"/>
                <a:cs typeface="Times New Roman" pitchFamily="18" charset="0"/>
              </a:rPr>
              <a:t>5. Provide Detailed Analysis and Visualization</a:t>
            </a:r>
          </a:p>
          <a:p>
            <a:pPr marL="76200" indent="0" algn="just">
              <a:buNone/>
            </a:pPr>
            <a:r>
              <a:rPr lang="en-US" sz="1800">
                <a:latin typeface="Times New Roman" pitchFamily="18" charset="0"/>
                <a:cs typeface="Times New Roman" pitchFamily="18" charset="0"/>
              </a:rPr>
              <a:t>Objective: Display the results of deepfake detection in a user-friendly format, including confidence scores, graphs, and visualizations.</a:t>
            </a:r>
          </a:p>
          <a:p>
            <a:pPr marL="76200" indent="0" algn="just">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22795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idx="1"/>
          </p:nvPr>
        </p:nvSpPr>
        <p:spPr>
          <a:xfrm>
            <a:off x="566964" y="1064343"/>
            <a:ext cx="11058071" cy="4953000"/>
          </a:xfrm>
        </p:spPr>
        <p:txBody>
          <a:bodyPr>
            <a:noAutofit/>
          </a:bodyPr>
          <a:lstStyle/>
          <a:p>
            <a:pPr marL="76200" indent="0" algn="just">
              <a:buNone/>
            </a:pPr>
            <a:r>
              <a:rPr lang="en-US" sz="1800">
                <a:latin typeface="Times New Roman" pitchFamily="18" charset="0"/>
                <a:cs typeface="Times New Roman" pitchFamily="18" charset="0"/>
              </a:rPr>
              <a:t>6. Integrate Cloud Storage for Video Management</a:t>
            </a:r>
          </a:p>
          <a:p>
            <a:pPr marL="76200" indent="0" algn="just">
              <a:buNone/>
            </a:pPr>
            <a:r>
              <a:rPr lang="en-US" sz="1800">
                <a:latin typeface="Times New Roman" pitchFamily="18" charset="0"/>
                <a:cs typeface="Times New Roman" pitchFamily="18" charset="0"/>
              </a:rPr>
              <a:t>Objective: Use Cloudinary as an alternative to Firebase Storage for uploading, storing, and managing user videos.</a:t>
            </a:r>
          </a:p>
          <a:p>
            <a:pPr marL="76200" indent="0" algn="just">
              <a:buNone/>
            </a:pPr>
            <a:r>
              <a:rPr lang="en-US" sz="1800">
                <a:latin typeface="Times New Roman" pitchFamily="18" charset="0"/>
                <a:cs typeface="Times New Roman" pitchFamily="18" charset="0"/>
              </a:rPr>
              <a:t>7. Ensure Cost-Effective Development</a:t>
            </a:r>
          </a:p>
          <a:p>
            <a:pPr marL="76200" indent="0" algn="just">
              <a:buNone/>
            </a:pPr>
            <a:r>
              <a:rPr lang="en-US" sz="1800">
                <a:latin typeface="Times New Roman" pitchFamily="18" charset="0"/>
                <a:cs typeface="Times New Roman" pitchFamily="18" charset="0"/>
              </a:rPr>
              <a:t>Objective: Utilize free and open-source tools (e.g., React Native, Firebase, Cloudinary) to build the app without incurring significant costs.</a:t>
            </a:r>
          </a:p>
          <a:p>
            <a:pPr marL="76200" indent="0" algn="just">
              <a:buNone/>
            </a:pPr>
            <a:r>
              <a:rPr lang="en-US" sz="1800">
                <a:latin typeface="Times New Roman" pitchFamily="18" charset="0"/>
                <a:cs typeface="Times New Roman" pitchFamily="18" charset="0"/>
              </a:rPr>
              <a:t>8. Deploy the App on Google Play Store</a:t>
            </a:r>
          </a:p>
          <a:p>
            <a:pPr marL="76200" indent="0" algn="just">
              <a:buNone/>
            </a:pPr>
            <a:r>
              <a:rPr lang="en-US" sz="1800">
                <a:latin typeface="Times New Roman" pitchFamily="18" charset="0"/>
                <a:cs typeface="Times New Roman" pitchFamily="18" charset="0"/>
              </a:rPr>
              <a:t>Objective: Prepare the app for deployment on the Google Play Store by generating a signed APK and following Play Store guidelines.</a:t>
            </a:r>
          </a:p>
          <a:p>
            <a:pPr marL="76200" indent="0" algn="just">
              <a:buNone/>
            </a:pPr>
            <a:r>
              <a:rPr lang="en-US" sz="1800">
                <a:latin typeface="Times New Roman" pitchFamily="18" charset="0"/>
                <a:cs typeface="Times New Roman" pitchFamily="18" charset="0"/>
              </a:rPr>
              <a:t>9. Ensure Scalability and Future Enhancements</a:t>
            </a:r>
          </a:p>
          <a:p>
            <a:pPr marL="76200" indent="0" algn="just">
              <a:buNone/>
            </a:pPr>
            <a:r>
              <a:rPr lang="en-US" sz="1800">
                <a:latin typeface="Times New Roman" pitchFamily="18" charset="0"/>
                <a:cs typeface="Times New Roman" pitchFamily="18" charset="0"/>
              </a:rPr>
              <a:t>Objective: Design the app with a modular architecture to allow for future updates, such as adding new detection models or features.</a:t>
            </a:r>
          </a:p>
          <a:p>
            <a:pPr marL="76200" indent="0" algn="just">
              <a:buNone/>
            </a:pPr>
            <a:r>
              <a:rPr lang="en-US" sz="1800">
                <a:latin typeface="Times New Roman" pitchFamily="18" charset="0"/>
                <a:cs typeface="Times New Roman" pitchFamily="18" charset="0"/>
              </a:rPr>
              <a:t>10. Educate Users About Deepfake Technology</a:t>
            </a:r>
          </a:p>
          <a:p>
            <a:pPr marL="76200" indent="0" algn="just">
              <a:buNone/>
            </a:pPr>
            <a:r>
              <a:rPr lang="en-US" sz="1800">
                <a:latin typeface="Times New Roman" pitchFamily="18" charset="0"/>
                <a:cs typeface="Times New Roman" pitchFamily="18" charset="0"/>
              </a:rPr>
              <a:t>Objective: Include educational content in the app (e.g., FAQs, tutorials) to raise awareness about deepfakes and their potential impact.</a:t>
            </a:r>
          </a:p>
          <a:p>
            <a:pPr marL="76200" indent="0" algn="just">
              <a:buNone/>
            </a:pPr>
            <a:endParaRPr lang="en-US" sz="1800">
              <a:latin typeface="Times New Roman" pitchFamily="18" charset="0"/>
              <a:cs typeface="Times New Roman" pitchFamily="18" charset="0"/>
            </a:endParaRPr>
          </a:p>
          <a:p>
            <a:pPr marL="76200" indent="0" algn="just">
              <a:buNone/>
            </a:pP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266881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Methods &amp; their Drawbacks :</a:t>
            </a:r>
            <a:endParaRPr lang="en-IN" dirty="0"/>
          </a:p>
        </p:txBody>
      </p:sp>
      <p:sp>
        <p:nvSpPr>
          <p:cNvPr id="3" name="Text Placeholder 2"/>
          <p:cNvSpPr>
            <a:spLocks noGrp="1"/>
          </p:cNvSpPr>
          <p:nvPr>
            <p:ph type="body" idx="1"/>
          </p:nvPr>
        </p:nvSpPr>
        <p:spPr/>
        <p:txBody>
          <a:bodyPr>
            <a:normAutofit lnSpcReduction="10000"/>
          </a:bodyPr>
          <a:lstStyle/>
          <a:p>
            <a:pPr marL="76200" indent="0">
              <a:buNone/>
            </a:pPr>
            <a:r>
              <a:rPr lang="en-US" sz="1800" b="1">
                <a:latin typeface="Times New Roman" pitchFamily="18" charset="0"/>
                <a:cs typeface="Times New Roman" pitchFamily="18" charset="0"/>
              </a:rPr>
              <a:t>        1.Deepware Scanner API:</a:t>
            </a:r>
          </a:p>
          <a:p>
            <a:pPr marL="76200" indent="0">
              <a:buNone/>
            </a:pPr>
            <a:r>
              <a:rPr lang="en-US" sz="1800" b="1">
                <a:latin typeface="Times New Roman" pitchFamily="18" charset="0"/>
                <a:cs typeface="Times New Roman" pitchFamily="18" charset="0"/>
              </a:rPr>
              <a:t>        Method</a:t>
            </a:r>
            <a:r>
              <a:rPr lang="en-US" sz="1800">
                <a:latin typeface="Times New Roman" pitchFamily="18" charset="0"/>
                <a:cs typeface="Times New Roman" pitchFamily="18" charset="0"/>
              </a:rPr>
              <a:t>: A pre-trained deepfake detection model that analyzes videos for signs of manipulation.</a:t>
            </a:r>
          </a:p>
          <a:p>
            <a:pPr marL="558800" lvl="1" indent="0">
              <a:buNone/>
            </a:pPr>
            <a:r>
              <a:rPr lang="en-US" sz="1800">
                <a:latin typeface="Times New Roman" pitchFamily="18" charset="0"/>
                <a:cs typeface="Times New Roman" pitchFamily="18" charset="0"/>
              </a:rPr>
              <a:t>Provides confidence scores and binary results (fake/real).</a:t>
            </a:r>
          </a:p>
          <a:p>
            <a:pPr marL="558800" lvl="1" indent="0">
              <a:buNone/>
            </a:pPr>
            <a:r>
              <a:rPr lang="en-US" sz="1800" b="1">
                <a:latin typeface="Times New Roman" pitchFamily="18" charset="0"/>
                <a:cs typeface="Times New Roman" pitchFamily="18" charset="0"/>
              </a:rPr>
              <a:t>Drawback</a:t>
            </a:r>
            <a:r>
              <a:rPr lang="en-US" sz="1800">
                <a:latin typeface="Times New Roman" pitchFamily="18" charset="0"/>
                <a:cs typeface="Times New Roman" pitchFamily="18" charset="0"/>
              </a:rPr>
              <a:t>: </a:t>
            </a:r>
          </a:p>
          <a:p>
            <a:pPr marL="558800" lvl="1" indent="0">
              <a:buNone/>
            </a:pPr>
            <a:r>
              <a:rPr lang="en-US" sz="1800">
                <a:latin typeface="Times New Roman" pitchFamily="18" charset="0"/>
                <a:cs typeface="Times New Roman" pitchFamily="18" charset="0"/>
              </a:rPr>
              <a:t>Limited to pre-trained models; cannot be fine-tuned for specific datasets.</a:t>
            </a:r>
          </a:p>
          <a:p>
            <a:pPr marL="558800" lvl="1" indent="0">
              <a:buNone/>
            </a:pPr>
            <a:r>
              <a:rPr lang="en-US" sz="1800">
                <a:latin typeface="Times New Roman" pitchFamily="18" charset="0"/>
                <a:cs typeface="Times New Roman" pitchFamily="18" charset="0"/>
              </a:rPr>
              <a:t>May not detect highly sophisticated deepfakes with advanced manipulation techniques.</a:t>
            </a:r>
          </a:p>
          <a:p>
            <a:pPr marL="558800" lvl="1" indent="0">
              <a:buNone/>
            </a:pPr>
            <a:r>
              <a:rPr lang="en-US" sz="1800" b="1">
                <a:latin typeface="Times New Roman" pitchFamily="18" charset="0"/>
                <a:cs typeface="Times New Roman" pitchFamily="18" charset="0"/>
              </a:rPr>
              <a:t>2. Firebase Authentication &amp; Firestore:</a:t>
            </a:r>
          </a:p>
          <a:p>
            <a:pPr marL="558800" lvl="1" indent="0">
              <a:buNone/>
            </a:pPr>
            <a:r>
              <a:rPr lang="en-US" sz="1800" b="1">
                <a:latin typeface="Times New Roman" pitchFamily="18" charset="0"/>
                <a:cs typeface="Times New Roman" pitchFamily="18" charset="0"/>
              </a:rPr>
              <a:t>Method</a:t>
            </a:r>
            <a:r>
              <a:rPr lang="en-US" sz="1800">
                <a:latin typeface="Times New Roman" pitchFamily="18" charset="0"/>
                <a:cs typeface="Times New Roman" pitchFamily="18" charset="0"/>
              </a:rPr>
              <a:t>: Handles user authentication (login/signup) and stores user data securely.</a:t>
            </a:r>
          </a:p>
          <a:p>
            <a:pPr marL="558800" lvl="1" indent="0">
              <a:buNone/>
            </a:pPr>
            <a:r>
              <a:rPr lang="en-US" sz="1800">
                <a:latin typeface="Times New Roman" pitchFamily="18" charset="0"/>
                <a:cs typeface="Times New Roman" pitchFamily="18" charset="0"/>
              </a:rPr>
              <a:t>Provides a scalable backend for managing app data.</a:t>
            </a:r>
          </a:p>
          <a:p>
            <a:pPr marL="558800" lvl="1" indent="0">
              <a:buNone/>
            </a:pPr>
            <a:r>
              <a:rPr lang="en-US" sz="1800" b="1">
                <a:latin typeface="Times New Roman" pitchFamily="18" charset="0"/>
                <a:cs typeface="Times New Roman" pitchFamily="18" charset="0"/>
              </a:rPr>
              <a:t>Drawback</a:t>
            </a:r>
            <a:r>
              <a:rPr lang="en-US" sz="1800">
                <a:latin typeface="Times New Roman" pitchFamily="18" charset="0"/>
                <a:cs typeface="Times New Roman" pitchFamily="18" charset="0"/>
              </a:rPr>
              <a:t>: Free tier has limitations on the number of users and database reads/writes.</a:t>
            </a:r>
          </a:p>
          <a:p>
            <a:pPr marL="558800" lvl="1" indent="0">
              <a:buNone/>
            </a:pPr>
            <a:r>
              <a:rPr lang="en-US" sz="1800">
                <a:latin typeface="Times New Roman" pitchFamily="18" charset="0"/>
                <a:cs typeface="Times New Roman" pitchFamily="18" charset="0"/>
              </a:rPr>
              <a:t>Requires careful security rules to prevent unauthorized access.</a:t>
            </a:r>
          </a:p>
          <a:p>
            <a:pPr marL="558800" lvl="1" indent="0">
              <a:buNone/>
            </a:pPr>
            <a:r>
              <a:rPr lang="en-US" sz="1800" b="1">
                <a:latin typeface="Times New Roman" pitchFamily="18" charset="0"/>
                <a:cs typeface="Times New Roman" pitchFamily="18" charset="0"/>
              </a:rPr>
              <a:t>3. Cloudinary for Video Storage:</a:t>
            </a:r>
          </a:p>
          <a:p>
            <a:pPr marL="558800" lvl="1" indent="0">
              <a:buNone/>
            </a:pPr>
            <a:r>
              <a:rPr lang="en-US" sz="1800" b="1">
                <a:latin typeface="Times New Roman" pitchFamily="18" charset="0"/>
                <a:cs typeface="Times New Roman" pitchFamily="18" charset="0"/>
              </a:rPr>
              <a:t>Method</a:t>
            </a:r>
            <a:r>
              <a:rPr lang="en-US" sz="1800">
                <a:latin typeface="Times New Roman" pitchFamily="18" charset="0"/>
                <a:cs typeface="Times New Roman" pitchFamily="18" charset="0"/>
              </a:rPr>
              <a:t>: Stores uploaded videos securely in the cloud.</a:t>
            </a:r>
          </a:p>
          <a:p>
            <a:pPr marL="558800" lvl="1" indent="0">
              <a:buNone/>
            </a:pPr>
            <a:r>
              <a:rPr lang="en-US" sz="1800">
                <a:latin typeface="Times New Roman" pitchFamily="18" charset="0"/>
                <a:cs typeface="Times New Roman" pitchFamily="18" charset="0"/>
              </a:rPr>
              <a:t>Supports all video formats (MP4, AVI, MOV, etc.) and provides direct video URLs for analysis.</a:t>
            </a:r>
          </a:p>
          <a:p>
            <a:pPr marL="558800" lvl="1" indent="0">
              <a:buNone/>
            </a:pPr>
            <a:r>
              <a:rPr lang="en-US" sz="1800" b="1">
                <a:latin typeface="Times New Roman" pitchFamily="18" charset="0"/>
                <a:cs typeface="Times New Roman" pitchFamily="18" charset="0"/>
              </a:rPr>
              <a:t>Drawback</a:t>
            </a:r>
            <a:r>
              <a:rPr lang="en-US" sz="1800">
                <a:latin typeface="Times New Roman" pitchFamily="18" charset="0"/>
                <a:cs typeface="Times New Roman" pitchFamily="18" charset="0"/>
              </a:rPr>
              <a:t>:Free tier has storage and bandwidth limits.</a:t>
            </a:r>
          </a:p>
          <a:p>
            <a:pPr marL="558800" lvl="1" indent="0">
              <a:buNone/>
            </a:pPr>
            <a:r>
              <a:rPr lang="en-US" sz="1800">
                <a:latin typeface="Times New Roman" pitchFamily="18" charset="0"/>
                <a:cs typeface="Times New Roman" pitchFamily="18" charset="0"/>
              </a:rPr>
              <a:t>Requires additional setup for video processing and optimization..</a:t>
            </a:r>
            <a:endParaRPr lang="en-US" sz="1800" dirty="0">
              <a:latin typeface="Times New Roman" pitchFamily="18" charset="0"/>
              <a:cs typeface="Times New Roman" pitchFamily="18" charset="0"/>
            </a:endParaRPr>
          </a:p>
          <a:p>
            <a:pPr marL="76200" indent="0">
              <a:buNone/>
            </a:pPr>
            <a:endParaRPr lang="en-IN" dirty="0"/>
          </a:p>
        </p:txBody>
      </p:sp>
    </p:spTree>
    <p:extLst>
      <p:ext uri="{BB962C8B-B14F-4D97-AF65-F5344CB8AC3E}">
        <p14:creationId xmlns:p14="http://schemas.microsoft.com/office/powerpoint/2010/main" val="428217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r>
              <a:rPr lang="en-US" sz="1800" b="1">
                <a:latin typeface="Times New Roman" pitchFamily="18" charset="0"/>
                <a:cs typeface="Times New Roman" pitchFamily="18" charset="0"/>
              </a:rPr>
              <a:t>4. React Native for Cross-Platform App Development:</a:t>
            </a:r>
          </a:p>
          <a:p>
            <a:pPr marL="76200" indent="0">
              <a:buNone/>
            </a:pPr>
            <a:r>
              <a:rPr lang="en-US" sz="1800" b="1">
                <a:latin typeface="Times New Roman" pitchFamily="18" charset="0"/>
                <a:cs typeface="Times New Roman" pitchFamily="18" charset="0"/>
              </a:rPr>
              <a:t>       Method</a:t>
            </a:r>
            <a:r>
              <a:rPr lang="en-US" sz="1800">
                <a:latin typeface="Times New Roman" pitchFamily="18" charset="0"/>
                <a:cs typeface="Times New Roman" pitchFamily="18" charset="0"/>
              </a:rPr>
              <a:t>: Builds a single codebase for both Android and iOS apps.</a:t>
            </a:r>
          </a:p>
          <a:p>
            <a:pPr marL="76200" indent="0">
              <a:buNone/>
            </a:pPr>
            <a:r>
              <a:rPr lang="en-US" sz="1800">
                <a:latin typeface="Times New Roman" pitchFamily="18" charset="0"/>
                <a:cs typeface="Times New Roman" pitchFamily="18" charset="0"/>
              </a:rPr>
              <a:t>       Offers a rich library of UI components for a professional look.</a:t>
            </a:r>
          </a:p>
          <a:p>
            <a:pPr marL="76200" indent="0">
              <a:buNone/>
            </a:pPr>
            <a:r>
              <a:rPr lang="en-US" sz="1800" b="1">
                <a:latin typeface="Times New Roman" pitchFamily="18" charset="0"/>
                <a:cs typeface="Times New Roman" pitchFamily="18" charset="0"/>
              </a:rPr>
              <a:t>       Drawback</a:t>
            </a:r>
            <a:r>
              <a:rPr lang="en-US" sz="1800">
                <a:latin typeface="Times New Roman" pitchFamily="18" charset="0"/>
                <a:cs typeface="Times New Roman" pitchFamily="18" charset="0"/>
              </a:rPr>
              <a:t>:Performance may not match native apps for complex animations or heavy computations.</a:t>
            </a:r>
          </a:p>
          <a:p>
            <a:pPr marL="76200" indent="0">
              <a:buNone/>
            </a:pPr>
            <a:r>
              <a:rPr lang="en-US" sz="1800">
                <a:latin typeface="Times New Roman" pitchFamily="18" charset="0"/>
                <a:cs typeface="Times New Roman" pitchFamily="18" charset="0"/>
              </a:rPr>
              <a:t>        Requires third-party libraries for advanced features (e.g., video picker, charts).</a:t>
            </a:r>
          </a:p>
          <a:p>
            <a:pPr marL="76200" indent="0">
              <a:buNone/>
            </a:pPr>
            <a:endParaRPr lang="en-US" sz="1800" dirty="0">
              <a:latin typeface="Times New Roman" pitchFamily="18" charset="0"/>
              <a:cs typeface="Times New Roman" pitchFamily="18" charset="0"/>
            </a:endParaRPr>
          </a:p>
          <a:p>
            <a:pPr marL="76200" indent="0">
              <a:buNone/>
            </a:pPr>
            <a:r>
              <a:rPr lang="en-US" sz="1800" b="1">
                <a:latin typeface="Times New Roman" pitchFamily="18" charset="0"/>
                <a:cs typeface="Times New Roman" pitchFamily="18" charset="0"/>
              </a:rPr>
              <a:t>5. Firebase Cloud Functions:</a:t>
            </a:r>
          </a:p>
          <a:p>
            <a:pPr marL="76200" indent="0">
              <a:buNone/>
            </a:pPr>
            <a:r>
              <a:rPr lang="en-US" sz="1800" b="1">
                <a:latin typeface="Times New Roman" pitchFamily="18" charset="0"/>
                <a:cs typeface="Times New Roman" pitchFamily="18" charset="0"/>
              </a:rPr>
              <a:t>      Method</a:t>
            </a:r>
            <a:r>
              <a:rPr lang="en-US" sz="1800">
                <a:latin typeface="Times New Roman" pitchFamily="18" charset="0"/>
                <a:cs typeface="Times New Roman" pitchFamily="18" charset="0"/>
              </a:rPr>
              <a:t>: Acts as a backend to integrate the Deepware Scanner API.</a:t>
            </a:r>
          </a:p>
          <a:p>
            <a:pPr marL="76200" indent="0">
              <a:buNone/>
            </a:pPr>
            <a:r>
              <a:rPr lang="en-US" sz="1800">
                <a:latin typeface="Times New Roman" pitchFamily="18" charset="0"/>
                <a:cs typeface="Times New Roman" pitchFamily="18" charset="0"/>
              </a:rPr>
              <a:t>      Handles video analysis requests and returns results to the app.</a:t>
            </a:r>
          </a:p>
          <a:p>
            <a:pPr marL="76200" indent="0">
              <a:buNone/>
            </a:pPr>
            <a:r>
              <a:rPr lang="en-US" sz="1800" b="1">
                <a:latin typeface="Times New Roman" pitchFamily="18" charset="0"/>
                <a:cs typeface="Times New Roman" pitchFamily="18" charset="0"/>
              </a:rPr>
              <a:t>      Drawback</a:t>
            </a:r>
            <a:r>
              <a:rPr lang="en-US" sz="1800">
                <a:latin typeface="Times New Roman" pitchFamily="18" charset="0"/>
                <a:cs typeface="Times New Roman" pitchFamily="18" charset="0"/>
              </a:rPr>
              <a:t>:Free tier has limited execution time and memory.  </a:t>
            </a:r>
          </a:p>
          <a:p>
            <a:pPr marL="76200" indent="0">
              <a:buNone/>
            </a:pPr>
            <a:r>
              <a:rPr lang="en-US" sz="1800">
                <a:latin typeface="Times New Roman" pitchFamily="18" charset="0"/>
                <a:cs typeface="Times New Roman" pitchFamily="18" charset="0"/>
              </a:rPr>
              <a:t>       Requires knowledge of backend development for customization.</a:t>
            </a:r>
            <a:endParaRPr lang="en-IN" dirty="0"/>
          </a:p>
        </p:txBody>
      </p:sp>
    </p:spTree>
    <p:extLst>
      <p:ext uri="{BB962C8B-B14F-4D97-AF65-F5344CB8AC3E}">
        <p14:creationId xmlns:p14="http://schemas.microsoft.com/office/powerpoint/2010/main" val="166741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Methodologies :</a:t>
            </a:r>
            <a:endParaRPr lang="en-IN" dirty="0"/>
          </a:p>
        </p:txBody>
      </p:sp>
      <p:sp>
        <p:nvSpPr>
          <p:cNvPr id="3" name="Text Placeholder 2"/>
          <p:cNvSpPr>
            <a:spLocks noGrp="1"/>
          </p:cNvSpPr>
          <p:nvPr>
            <p:ph type="body" idx="1"/>
          </p:nvPr>
        </p:nvSpPr>
        <p:spPr>
          <a:xfrm>
            <a:off x="762000" y="861025"/>
            <a:ext cx="10668000" cy="5135950"/>
          </a:xfrm>
        </p:spPr>
        <p:txBody>
          <a:bodyPr>
            <a:noAutofit/>
          </a:bodyPr>
          <a:lstStyle/>
          <a:p>
            <a:pPr marL="76200" indent="0" algn="just">
              <a:buNone/>
            </a:pPr>
            <a:r>
              <a:rPr lang="en-IN" sz="1350" b="1">
                <a:latin typeface="Times New Roman" pitchFamily="18" charset="0"/>
                <a:cs typeface="Times New Roman" pitchFamily="18" charset="0"/>
              </a:rPr>
              <a:t>1.Frontend Development:</a:t>
            </a:r>
          </a:p>
          <a:p>
            <a:pPr marL="76200" indent="0" algn="just">
              <a:buNone/>
            </a:pPr>
            <a:r>
              <a:rPr lang="en-IN" sz="1350" b="1">
                <a:latin typeface="Times New Roman" pitchFamily="18" charset="0"/>
                <a:cs typeface="Times New Roman" pitchFamily="18" charset="0"/>
              </a:rPr>
              <a:t>Use React Native for cross-platform mobile app development.</a:t>
            </a:r>
          </a:p>
          <a:p>
            <a:pPr marL="76200" indent="0" algn="just">
              <a:buNone/>
            </a:pPr>
            <a:r>
              <a:rPr lang="en-IN" sz="1350" b="1">
                <a:latin typeface="Times New Roman" pitchFamily="18" charset="0"/>
                <a:cs typeface="Times New Roman" pitchFamily="18" charset="0"/>
              </a:rPr>
              <a:t>Implement user authentication using Firebase Auth.</a:t>
            </a:r>
          </a:p>
          <a:p>
            <a:pPr marL="76200" indent="0" algn="just">
              <a:buNone/>
            </a:pPr>
            <a:r>
              <a:rPr lang="en-IN" sz="1350" b="1">
                <a:latin typeface="Times New Roman" pitchFamily="18" charset="0"/>
                <a:cs typeface="Times New Roman" pitchFamily="18" charset="0"/>
              </a:rPr>
              <a:t>Add video upload functionality with React Native Document Picker (supports all video formats).</a:t>
            </a:r>
          </a:p>
          <a:p>
            <a:pPr marL="76200" indent="0" algn="just">
              <a:buNone/>
            </a:pPr>
            <a:endParaRPr lang="en-IN" sz="1350" b="1">
              <a:latin typeface="Times New Roman" pitchFamily="18" charset="0"/>
              <a:cs typeface="Times New Roman" pitchFamily="18" charset="0"/>
            </a:endParaRPr>
          </a:p>
          <a:p>
            <a:pPr marL="76200" indent="0" algn="just">
              <a:buNone/>
            </a:pPr>
            <a:r>
              <a:rPr lang="en-IN" sz="1350" b="1">
                <a:latin typeface="Times New Roman" pitchFamily="18" charset="0"/>
                <a:cs typeface="Times New Roman" pitchFamily="18" charset="0"/>
              </a:rPr>
              <a:t>2.Backend Development:</a:t>
            </a:r>
          </a:p>
          <a:p>
            <a:pPr marL="76200" indent="0" algn="just">
              <a:buNone/>
            </a:pPr>
            <a:r>
              <a:rPr lang="en-IN" sz="1350" b="1">
                <a:latin typeface="Times New Roman" pitchFamily="18" charset="0"/>
                <a:cs typeface="Times New Roman" pitchFamily="18" charset="0"/>
              </a:rPr>
              <a:t>Use Firebase Firestore for storing user data and results.</a:t>
            </a:r>
          </a:p>
          <a:p>
            <a:pPr marL="76200" indent="0" algn="just">
              <a:buNone/>
            </a:pPr>
            <a:r>
              <a:rPr lang="en-IN" sz="1350" b="1">
                <a:latin typeface="Times New Roman" pitchFamily="18" charset="0"/>
                <a:cs typeface="Times New Roman" pitchFamily="18" charset="0"/>
              </a:rPr>
              <a:t>Replace Firebase Storage with Cloudinary for video storage (free tier available). </a:t>
            </a:r>
          </a:p>
          <a:p>
            <a:pPr marL="76200" indent="0" algn="just">
              <a:buNone/>
            </a:pPr>
            <a:endParaRPr lang="en-IN" sz="1350" b="1">
              <a:latin typeface="Times New Roman" pitchFamily="18" charset="0"/>
              <a:cs typeface="Times New Roman" pitchFamily="18" charset="0"/>
            </a:endParaRPr>
          </a:p>
          <a:p>
            <a:pPr marL="76200" indent="0" algn="just">
              <a:buNone/>
            </a:pPr>
            <a:r>
              <a:rPr lang="en-IN" sz="1350" b="1">
                <a:latin typeface="Times New Roman" pitchFamily="18" charset="0"/>
                <a:cs typeface="Times New Roman" pitchFamily="18" charset="0"/>
              </a:rPr>
              <a:t>3.Deepfake Detection:</a:t>
            </a:r>
          </a:p>
          <a:p>
            <a:pPr marL="76200" indent="0" algn="just">
              <a:buNone/>
            </a:pPr>
            <a:r>
              <a:rPr lang="en-IN" sz="1350" b="1">
                <a:latin typeface="Times New Roman" pitchFamily="18" charset="0"/>
                <a:cs typeface="Times New Roman" pitchFamily="18" charset="0"/>
              </a:rPr>
              <a:t>Integrate Deepware Scanner API for detecting deepfake videos.</a:t>
            </a:r>
          </a:p>
          <a:p>
            <a:pPr marL="76200" indent="0" algn="just">
              <a:buNone/>
            </a:pPr>
            <a:r>
              <a:rPr lang="en-IN" sz="1350" b="1">
                <a:latin typeface="Times New Roman" pitchFamily="18" charset="0"/>
                <a:cs typeface="Times New Roman" pitchFamily="18" charset="0"/>
              </a:rPr>
              <a:t>Use Firebase Cloud Functions to call the Deepware API and process results.</a:t>
            </a:r>
          </a:p>
          <a:p>
            <a:pPr marL="76200" indent="0" algn="just">
              <a:buNone/>
            </a:pPr>
            <a:endParaRPr lang="en-IN" sz="1350" b="1">
              <a:latin typeface="Times New Roman" pitchFamily="18" charset="0"/>
              <a:cs typeface="Times New Roman" pitchFamily="18" charset="0"/>
            </a:endParaRPr>
          </a:p>
          <a:p>
            <a:pPr marL="76200" indent="0" algn="just">
              <a:buNone/>
            </a:pPr>
            <a:r>
              <a:rPr lang="en-IN" sz="1350" b="1">
                <a:latin typeface="Times New Roman" pitchFamily="18" charset="0"/>
                <a:cs typeface="Times New Roman" pitchFamily="18" charset="0"/>
              </a:rPr>
              <a:t>4.Visualization:</a:t>
            </a:r>
          </a:p>
          <a:p>
            <a:pPr marL="76200" indent="0" algn="just">
              <a:buNone/>
            </a:pPr>
            <a:r>
              <a:rPr lang="en-IN" sz="1350" b="1">
                <a:latin typeface="Times New Roman" pitchFamily="18" charset="0"/>
                <a:cs typeface="Times New Roman" pitchFamily="18" charset="0"/>
              </a:rPr>
              <a:t>Display detection results using Victory Native for graphs and charts. </a:t>
            </a:r>
          </a:p>
          <a:p>
            <a:pPr marL="76200" indent="0" algn="just">
              <a:buNone/>
            </a:pPr>
            <a:endParaRPr lang="en-US" sz="1350" b="1">
              <a:latin typeface="Times New Roman" pitchFamily="18" charset="0"/>
              <a:cs typeface="Times New Roman" pitchFamily="18" charset="0"/>
            </a:endParaRPr>
          </a:p>
          <a:p>
            <a:pPr marL="76200" indent="0" algn="just">
              <a:buNone/>
            </a:pPr>
            <a:r>
              <a:rPr lang="en-US" sz="1350" b="1">
                <a:latin typeface="Times New Roman" pitchFamily="18" charset="0"/>
                <a:cs typeface="Times New Roman" pitchFamily="18" charset="0"/>
              </a:rPr>
              <a:t>5.Deployment:</a:t>
            </a:r>
          </a:p>
          <a:p>
            <a:pPr marL="76200" indent="0" algn="just">
              <a:buNone/>
            </a:pPr>
            <a:r>
              <a:rPr lang="en-US" sz="1350" b="1">
                <a:latin typeface="Times New Roman" pitchFamily="18" charset="0"/>
                <a:cs typeface="Times New Roman" pitchFamily="18" charset="0"/>
              </a:rPr>
              <a:t>Generate a signed APK using React Native CLI.</a:t>
            </a:r>
          </a:p>
          <a:p>
            <a:pPr marL="76200" indent="0" algn="just">
              <a:buNone/>
            </a:pPr>
            <a:r>
              <a:rPr lang="en-US" sz="1350" b="1">
                <a:latin typeface="Times New Roman" pitchFamily="18" charset="0"/>
                <a:cs typeface="Times New Roman" pitchFamily="18" charset="0"/>
              </a:rPr>
              <a:t>Deploy the app on Google Play Store.</a:t>
            </a:r>
          </a:p>
          <a:p>
            <a:pPr marL="76200" indent="0" algn="just">
              <a:buNone/>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85493980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TotalTime>
  <Words>1938</Words>
  <Application>Microsoft Office PowerPoint</Application>
  <PresentationFormat>Widescreen</PresentationFormat>
  <Paragraphs>182</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vt:lpstr>
      <vt:lpstr>Times New Roman</vt:lpstr>
      <vt:lpstr>Verdana</vt:lpstr>
      <vt:lpstr>Bioinformatics</vt:lpstr>
      <vt:lpstr>PSCS385-Development of AI/ML based solution for detection of face-swap based deep fake videos </vt:lpstr>
      <vt:lpstr>Abstract</vt:lpstr>
      <vt:lpstr>Literature Survey : </vt:lpstr>
      <vt:lpstr>PowerPoint Presentation</vt:lpstr>
      <vt:lpstr>Objectives :</vt:lpstr>
      <vt:lpstr>PowerPoint Presentation</vt:lpstr>
      <vt:lpstr>Existing Methods &amp; their Drawbacks :</vt:lpstr>
      <vt:lpstr>PowerPoint Presentation</vt:lpstr>
      <vt:lpstr>Proposed Methodologies :</vt:lpstr>
      <vt:lpstr>Proposed Methodologies :</vt:lpstr>
      <vt:lpstr>Architecture Diagram :</vt:lpstr>
      <vt:lpstr>Hardware and Software Details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Ranjan M B</cp:lastModifiedBy>
  <cp:revision>58</cp:revision>
  <dcterms:modified xsi:type="dcterms:W3CDTF">2025-03-24T04:17:40Z</dcterms:modified>
</cp:coreProperties>
</file>