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Poppins Bold" charset="1" panose="00000800000000000000"/>
      <p:regular r:id="rId12"/>
    </p:embeddedFont>
    <p:embeddedFont>
      <p:font typeface="Canva Sans 2 Bold" charset="1" panose="020B0803030501040103"/>
      <p:regular r:id="rId13"/>
    </p:embeddedFont>
    <p:embeddedFont>
      <p:font typeface="Canva Sans 2" charset="1" panose="020B0503030501040103"/>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pn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pn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pn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11" Target="../media/image13.svg" Type="http://schemas.openxmlformats.org/officeDocument/2006/relationships/image"/><Relationship Id="rId12" Target="../media/image14.png" Type="http://schemas.openxmlformats.org/officeDocument/2006/relationships/image"/><Relationship Id="rId13" Target="../media/image15.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pn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5400000">
            <a:off x="9108831" y="79131"/>
            <a:ext cx="8229600" cy="10128738"/>
            <a:chOff x="0" y="0"/>
            <a:chExt cx="660400" cy="812800"/>
          </a:xfrm>
        </p:grpSpPr>
        <p:sp>
          <p:nvSpPr>
            <p:cNvPr name="Freeform 4" id="4"/>
            <p:cNvSpPr/>
            <p:nvPr/>
          </p:nvSpPr>
          <p:spPr>
            <a:xfrm flipH="false" flipV="false" rot="0">
              <a:off x="0" y="0"/>
              <a:ext cx="660400" cy="812800"/>
            </a:xfrm>
            <a:custGeom>
              <a:avLst/>
              <a:gdLst/>
              <a:ahLst/>
              <a:cxnLst/>
              <a:rect r="r" b="b" t="t" l="l"/>
              <a:pathLst>
                <a:path h="812800" w="6604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658624"/>
            </a:solidFill>
          </p:spPr>
        </p:sp>
        <p:sp>
          <p:nvSpPr>
            <p:cNvPr name="TextBox 5" id="5"/>
            <p:cNvSpPr txBox="true"/>
            <p:nvPr/>
          </p:nvSpPr>
          <p:spPr>
            <a:xfrm>
              <a:off x="0" y="-57150"/>
              <a:ext cx="660400" cy="742950"/>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6645497" y="8794750"/>
            <a:ext cx="2195449" cy="2879277"/>
          </a:xfrm>
          <a:custGeom>
            <a:avLst/>
            <a:gdLst/>
            <a:ahLst/>
            <a:cxnLst/>
            <a:rect r="r" b="b" t="t" l="l"/>
            <a:pathLst>
              <a:path h="2879277" w="2195449">
                <a:moveTo>
                  <a:pt x="0" y="0"/>
                </a:moveTo>
                <a:lnTo>
                  <a:pt x="2195449" y="0"/>
                </a:lnTo>
                <a:lnTo>
                  <a:pt x="2195449" y="2879277"/>
                </a:lnTo>
                <a:lnTo>
                  <a:pt x="0" y="2879277"/>
                </a:lnTo>
                <a:lnTo>
                  <a:pt x="0" y="0"/>
                </a:lnTo>
                <a:close/>
              </a:path>
            </a:pathLst>
          </a:custGeom>
          <a:blipFill>
            <a:blip r:embed="rId3"/>
            <a:stretch>
              <a:fillRect l="0" t="0" r="0" b="0"/>
            </a:stretch>
          </a:blipFill>
        </p:spPr>
      </p:sp>
      <p:sp>
        <p:nvSpPr>
          <p:cNvPr name="Freeform 7" id="7"/>
          <p:cNvSpPr/>
          <p:nvPr/>
        </p:nvSpPr>
        <p:spPr>
          <a:xfrm flipH="true" flipV="true" rot="0">
            <a:off x="564489" y="-1231423"/>
            <a:ext cx="1861360" cy="2441127"/>
          </a:xfrm>
          <a:custGeom>
            <a:avLst/>
            <a:gdLst/>
            <a:ahLst/>
            <a:cxnLst/>
            <a:rect r="r" b="b" t="t" l="l"/>
            <a:pathLst>
              <a:path h="2441127" w="1861360">
                <a:moveTo>
                  <a:pt x="1861360" y="2441127"/>
                </a:moveTo>
                <a:lnTo>
                  <a:pt x="0" y="2441127"/>
                </a:lnTo>
                <a:lnTo>
                  <a:pt x="0" y="0"/>
                </a:lnTo>
                <a:lnTo>
                  <a:pt x="1861360" y="0"/>
                </a:lnTo>
                <a:lnTo>
                  <a:pt x="1861360" y="2441127"/>
                </a:lnTo>
                <a:close/>
              </a:path>
            </a:pathLst>
          </a:custGeom>
          <a:blipFill>
            <a:blip r:embed="rId3"/>
            <a:stretch>
              <a:fillRect l="0" t="0" r="0" b="0"/>
            </a:stretch>
          </a:blipFill>
        </p:spPr>
      </p:sp>
      <p:sp>
        <p:nvSpPr>
          <p:cNvPr name="Freeform 8" id="8"/>
          <p:cNvSpPr/>
          <p:nvPr/>
        </p:nvSpPr>
        <p:spPr>
          <a:xfrm flipH="false" flipV="false" rot="0">
            <a:off x="1028700" y="6614114"/>
            <a:ext cx="1522282" cy="1695726"/>
          </a:xfrm>
          <a:custGeom>
            <a:avLst/>
            <a:gdLst/>
            <a:ahLst/>
            <a:cxnLst/>
            <a:rect r="r" b="b" t="t" l="l"/>
            <a:pathLst>
              <a:path h="1695726" w="1522282">
                <a:moveTo>
                  <a:pt x="0" y="0"/>
                </a:moveTo>
                <a:lnTo>
                  <a:pt x="1522282" y="0"/>
                </a:lnTo>
                <a:lnTo>
                  <a:pt x="1522282" y="1695726"/>
                </a:lnTo>
                <a:lnTo>
                  <a:pt x="0" y="1695726"/>
                </a:lnTo>
                <a:lnTo>
                  <a:pt x="0" y="0"/>
                </a:lnTo>
                <a:close/>
              </a:path>
            </a:pathLst>
          </a:custGeom>
          <a:blipFill>
            <a:blip r:embed="rId4"/>
            <a:stretch>
              <a:fillRect l="0" t="0" r="0" b="0"/>
            </a:stretch>
          </a:blipFill>
        </p:spPr>
      </p:sp>
      <p:sp>
        <p:nvSpPr>
          <p:cNvPr name="Freeform 9" id="9"/>
          <p:cNvSpPr/>
          <p:nvPr/>
        </p:nvSpPr>
        <p:spPr>
          <a:xfrm flipH="false" flipV="false" rot="0">
            <a:off x="3057218" y="6614114"/>
            <a:ext cx="1536763" cy="1695726"/>
          </a:xfrm>
          <a:custGeom>
            <a:avLst/>
            <a:gdLst/>
            <a:ahLst/>
            <a:cxnLst/>
            <a:rect r="r" b="b" t="t" l="l"/>
            <a:pathLst>
              <a:path h="1695726" w="1536763">
                <a:moveTo>
                  <a:pt x="0" y="0"/>
                </a:moveTo>
                <a:lnTo>
                  <a:pt x="1536763" y="0"/>
                </a:lnTo>
                <a:lnTo>
                  <a:pt x="1536763" y="1695726"/>
                </a:lnTo>
                <a:lnTo>
                  <a:pt x="0" y="1695726"/>
                </a:lnTo>
                <a:lnTo>
                  <a:pt x="0" y="0"/>
                </a:lnTo>
                <a:close/>
              </a:path>
            </a:pathLst>
          </a:custGeom>
          <a:blipFill>
            <a:blip r:embed="rId5"/>
            <a:stretch>
              <a:fillRect l="-167270" t="-33247" r="-201202" b="-57803"/>
            </a:stretch>
          </a:blipFill>
        </p:spPr>
      </p:sp>
      <p:grpSp>
        <p:nvGrpSpPr>
          <p:cNvPr name="Group 10" id="10"/>
          <p:cNvGrpSpPr/>
          <p:nvPr/>
        </p:nvGrpSpPr>
        <p:grpSpPr>
          <a:xfrm rot="0">
            <a:off x="8159262" y="1028700"/>
            <a:ext cx="8419540" cy="8419540"/>
            <a:chOff x="0" y="0"/>
            <a:chExt cx="6350000" cy="6350000"/>
          </a:xfrm>
        </p:grpSpPr>
        <p:sp>
          <p:nvSpPr>
            <p:cNvPr name="Freeform 11" id="11"/>
            <p:cNvSpPr/>
            <p:nvPr/>
          </p:nvSpPr>
          <p:spPr>
            <a:xfrm flipH="false" flipV="false" rot="0">
              <a:off x="541020" y="537210"/>
              <a:ext cx="5255260" cy="5255260"/>
            </a:xfrm>
            <a:custGeom>
              <a:avLst/>
              <a:gdLst/>
              <a:ahLst/>
              <a:cxnLst/>
              <a:rect r="r" b="b" t="t" l="l"/>
              <a:pathLst>
                <a:path h="5255260" w="5255260">
                  <a:moveTo>
                    <a:pt x="2627630" y="0"/>
                  </a:moveTo>
                  <a:cubicBezTo>
                    <a:pt x="1176430" y="0"/>
                    <a:pt x="0" y="1176430"/>
                    <a:pt x="0" y="2627630"/>
                  </a:cubicBezTo>
                  <a:cubicBezTo>
                    <a:pt x="0" y="4078830"/>
                    <a:pt x="1176430" y="5255260"/>
                    <a:pt x="2627630" y="5255260"/>
                  </a:cubicBezTo>
                  <a:cubicBezTo>
                    <a:pt x="4078830" y="5255260"/>
                    <a:pt x="5255260" y="4078830"/>
                    <a:pt x="5255260" y="2627630"/>
                  </a:cubicBezTo>
                  <a:cubicBezTo>
                    <a:pt x="5255260" y="1176430"/>
                    <a:pt x="4078830" y="0"/>
                    <a:pt x="2627630" y="0"/>
                  </a:cubicBezTo>
                  <a:close/>
                </a:path>
              </a:pathLst>
            </a:custGeom>
            <a:blipFill>
              <a:blip r:embed="rId6"/>
              <a:stretch>
                <a:fillRect l="-45923" t="0" r="-45923" b="0"/>
              </a:stretch>
            </a:blipFill>
          </p:spPr>
        </p:sp>
      </p:grpSp>
      <p:sp>
        <p:nvSpPr>
          <p:cNvPr name="TextBox 12" id="12"/>
          <p:cNvSpPr txBox="true"/>
          <p:nvPr/>
        </p:nvSpPr>
        <p:spPr>
          <a:xfrm rot="0">
            <a:off x="1028700" y="3149187"/>
            <a:ext cx="5574451" cy="1597147"/>
          </a:xfrm>
          <a:prstGeom prst="rect">
            <a:avLst/>
          </a:prstGeom>
        </p:spPr>
        <p:txBody>
          <a:bodyPr anchor="t" rtlCol="false" tIns="0" lIns="0" bIns="0" rIns="0">
            <a:spAutoFit/>
          </a:bodyPr>
          <a:lstStyle/>
          <a:p>
            <a:pPr algn="l">
              <a:lnSpc>
                <a:spcPts val="11241"/>
              </a:lnSpc>
            </a:pPr>
            <a:r>
              <a:rPr lang="en-US" b="true" sz="11241">
                <a:solidFill>
                  <a:srgbClr val="000000"/>
                </a:solidFill>
                <a:latin typeface="Poppins Bold"/>
                <a:ea typeface="Poppins Bold"/>
                <a:cs typeface="Poppins Bold"/>
                <a:sym typeface="Poppins Bold"/>
              </a:rPr>
              <a:t>PITCH</a:t>
            </a:r>
          </a:p>
        </p:txBody>
      </p:sp>
      <p:sp>
        <p:nvSpPr>
          <p:cNvPr name="TextBox 13" id="13"/>
          <p:cNvSpPr txBox="true"/>
          <p:nvPr/>
        </p:nvSpPr>
        <p:spPr>
          <a:xfrm rot="0">
            <a:off x="1028700" y="1617109"/>
            <a:ext cx="7130562" cy="1597147"/>
          </a:xfrm>
          <a:prstGeom prst="rect">
            <a:avLst/>
          </a:prstGeom>
        </p:spPr>
        <p:txBody>
          <a:bodyPr anchor="t" rtlCol="false" tIns="0" lIns="0" bIns="0" rIns="0">
            <a:spAutoFit/>
          </a:bodyPr>
          <a:lstStyle/>
          <a:p>
            <a:pPr algn="l">
              <a:lnSpc>
                <a:spcPts val="11241"/>
              </a:lnSpc>
            </a:pPr>
            <a:r>
              <a:rPr lang="en-US" b="true" sz="11241">
                <a:solidFill>
                  <a:srgbClr val="000000"/>
                </a:solidFill>
                <a:latin typeface="Poppins Bold"/>
                <a:ea typeface="Poppins Bold"/>
                <a:cs typeface="Poppins Bold"/>
                <a:sym typeface="Poppins Bold"/>
              </a:rPr>
              <a:t>PRODUCT</a:t>
            </a:r>
          </a:p>
        </p:txBody>
      </p:sp>
      <p:sp>
        <p:nvSpPr>
          <p:cNvPr name="TextBox 14" id="14"/>
          <p:cNvSpPr txBox="true"/>
          <p:nvPr/>
        </p:nvSpPr>
        <p:spPr>
          <a:xfrm rot="0">
            <a:off x="1028700" y="5418894"/>
            <a:ext cx="5282902" cy="88714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2 Bold"/>
                <a:ea typeface="Canva Sans 2 Bold"/>
                <a:cs typeface="Canva Sans 2 Bold"/>
                <a:sym typeface="Canva Sans 2 Bold"/>
              </a:rPr>
              <a:t>Team- IIITL MBA</a:t>
            </a:r>
          </a:p>
        </p:txBody>
      </p:sp>
      <p:sp>
        <p:nvSpPr>
          <p:cNvPr name="TextBox 15" id="15"/>
          <p:cNvSpPr txBox="true"/>
          <p:nvPr/>
        </p:nvSpPr>
        <p:spPr>
          <a:xfrm rot="0">
            <a:off x="1062094" y="8362350"/>
            <a:ext cx="1455494" cy="203969"/>
          </a:xfrm>
          <a:prstGeom prst="rect">
            <a:avLst/>
          </a:prstGeom>
        </p:spPr>
        <p:txBody>
          <a:bodyPr anchor="t" rtlCol="false" tIns="0" lIns="0" bIns="0" rIns="0">
            <a:spAutoFit/>
          </a:bodyPr>
          <a:lstStyle/>
          <a:p>
            <a:pPr algn="ctr">
              <a:lnSpc>
                <a:spcPts val="1713"/>
              </a:lnSpc>
            </a:pPr>
            <a:r>
              <a:rPr lang="en-US" sz="1223">
                <a:solidFill>
                  <a:srgbClr val="000000"/>
                </a:solidFill>
                <a:latin typeface="Canva Sans 2"/>
                <a:ea typeface="Canva Sans 2"/>
                <a:cs typeface="Canva Sans 2"/>
                <a:sym typeface="Canva Sans 2"/>
              </a:rPr>
              <a:t>Priya Ranjan Kumar</a:t>
            </a:r>
          </a:p>
        </p:txBody>
      </p:sp>
      <p:sp>
        <p:nvSpPr>
          <p:cNvPr name="TextBox 16" id="16"/>
          <p:cNvSpPr txBox="true"/>
          <p:nvPr/>
        </p:nvSpPr>
        <p:spPr>
          <a:xfrm rot="0">
            <a:off x="3218225" y="8362350"/>
            <a:ext cx="1214749" cy="203969"/>
          </a:xfrm>
          <a:prstGeom prst="rect">
            <a:avLst/>
          </a:prstGeom>
        </p:spPr>
        <p:txBody>
          <a:bodyPr anchor="t" rtlCol="false" tIns="0" lIns="0" bIns="0" rIns="0">
            <a:spAutoFit/>
          </a:bodyPr>
          <a:lstStyle/>
          <a:p>
            <a:pPr algn="ctr">
              <a:lnSpc>
                <a:spcPts val="1713"/>
              </a:lnSpc>
            </a:pPr>
            <a:r>
              <a:rPr lang="en-US" sz="1223">
                <a:solidFill>
                  <a:srgbClr val="000000"/>
                </a:solidFill>
                <a:latin typeface="Canva Sans 2"/>
                <a:ea typeface="Canva Sans 2"/>
                <a:cs typeface="Canva Sans 2"/>
                <a:sym typeface="Canva Sans 2"/>
              </a:rPr>
              <a:t>Hrishabh Shukla</a:t>
            </a:r>
          </a:p>
        </p:txBody>
      </p:sp>
      <p:sp>
        <p:nvSpPr>
          <p:cNvPr name="TextBox 17" id="1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2"/>
                <a:ea typeface="Canva Sans 2"/>
                <a:cs typeface="Canva Sans 2"/>
                <a:sym typeface="Canva Sans 2"/>
              </a:rPr>
              <a:t>1</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11006115" y="9208963"/>
            <a:ext cx="10287000" cy="6247914"/>
            <a:chOff x="0" y="0"/>
            <a:chExt cx="825500" cy="501376"/>
          </a:xfrm>
        </p:grpSpPr>
        <p:sp>
          <p:nvSpPr>
            <p:cNvPr name="Freeform 3" id="3"/>
            <p:cNvSpPr/>
            <p:nvPr/>
          </p:nvSpPr>
          <p:spPr>
            <a:xfrm flipH="false" flipV="false" rot="0">
              <a:off x="0" y="0"/>
              <a:ext cx="825500" cy="501376"/>
            </a:xfrm>
            <a:custGeom>
              <a:avLst/>
              <a:gdLst/>
              <a:ahLst/>
              <a:cxnLst/>
              <a:rect r="r" b="b" t="t" l="l"/>
              <a:pathLst>
                <a:path h="501376" w="825500">
                  <a:moveTo>
                    <a:pt x="275315" y="482307"/>
                  </a:moveTo>
                  <a:cubicBezTo>
                    <a:pt x="317637" y="493821"/>
                    <a:pt x="365750" y="501376"/>
                    <a:pt x="412972" y="501376"/>
                  </a:cubicBezTo>
                  <a:cubicBezTo>
                    <a:pt x="460196" y="501376"/>
                    <a:pt x="505636" y="494899"/>
                    <a:pt x="547511" y="483385"/>
                  </a:cubicBezTo>
                  <a:cubicBezTo>
                    <a:pt x="548403" y="483026"/>
                    <a:pt x="549294" y="483026"/>
                    <a:pt x="550185" y="482666"/>
                  </a:cubicBezTo>
                  <a:cubicBezTo>
                    <a:pt x="707444" y="436611"/>
                    <a:pt x="823273" y="314997"/>
                    <a:pt x="825500" y="179791"/>
                  </a:cubicBezTo>
                  <a:lnTo>
                    <a:pt x="825500" y="0"/>
                  </a:lnTo>
                  <a:lnTo>
                    <a:pt x="0" y="0"/>
                  </a:lnTo>
                  <a:lnTo>
                    <a:pt x="0" y="179658"/>
                  </a:lnTo>
                  <a:cubicBezTo>
                    <a:pt x="2227" y="315716"/>
                    <a:pt x="116274" y="437331"/>
                    <a:pt x="275315" y="482307"/>
                  </a:cubicBezTo>
                  <a:close/>
                </a:path>
              </a:pathLst>
            </a:custGeom>
            <a:solidFill>
              <a:srgbClr val="658624"/>
            </a:solidFill>
          </p:spPr>
        </p:sp>
        <p:sp>
          <p:nvSpPr>
            <p:cNvPr name="TextBox 4" id="4"/>
            <p:cNvSpPr txBox="true"/>
            <p:nvPr/>
          </p:nvSpPr>
          <p:spPr>
            <a:xfrm>
              <a:off x="0" y="-57150"/>
              <a:ext cx="825500" cy="431526"/>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4557560" y="8630231"/>
            <a:ext cx="2195449" cy="2879277"/>
          </a:xfrm>
          <a:custGeom>
            <a:avLst/>
            <a:gdLst/>
            <a:ahLst/>
            <a:cxnLst/>
            <a:rect r="r" b="b" t="t" l="l"/>
            <a:pathLst>
              <a:path h="2879277" w="2195449">
                <a:moveTo>
                  <a:pt x="0" y="0"/>
                </a:moveTo>
                <a:lnTo>
                  <a:pt x="2195449" y="0"/>
                </a:lnTo>
                <a:lnTo>
                  <a:pt x="2195449" y="2879278"/>
                </a:lnTo>
                <a:lnTo>
                  <a:pt x="0" y="2879278"/>
                </a:lnTo>
                <a:lnTo>
                  <a:pt x="0" y="0"/>
                </a:lnTo>
                <a:close/>
              </a:path>
            </a:pathLst>
          </a:custGeom>
          <a:blipFill>
            <a:blip r:embed="rId2"/>
            <a:stretch>
              <a:fillRect l="0" t="0" r="0" b="0"/>
            </a:stretch>
          </a:blipFill>
        </p:spPr>
      </p:sp>
      <p:sp>
        <p:nvSpPr>
          <p:cNvPr name="Freeform 6" id="6"/>
          <p:cNvSpPr/>
          <p:nvPr/>
        </p:nvSpPr>
        <p:spPr>
          <a:xfrm flipH="true" flipV="true" rot="0">
            <a:off x="1168434" y="-1197949"/>
            <a:ext cx="1826872" cy="2395897"/>
          </a:xfrm>
          <a:custGeom>
            <a:avLst/>
            <a:gdLst/>
            <a:ahLst/>
            <a:cxnLst/>
            <a:rect r="r" b="b" t="t" l="l"/>
            <a:pathLst>
              <a:path h="2395897" w="1826872">
                <a:moveTo>
                  <a:pt x="1826871" y="2395898"/>
                </a:moveTo>
                <a:lnTo>
                  <a:pt x="0" y="2395898"/>
                </a:lnTo>
                <a:lnTo>
                  <a:pt x="0" y="0"/>
                </a:lnTo>
                <a:lnTo>
                  <a:pt x="1826871" y="0"/>
                </a:lnTo>
                <a:lnTo>
                  <a:pt x="1826871" y="2395898"/>
                </a:lnTo>
                <a:close/>
              </a:path>
            </a:pathLst>
          </a:custGeom>
          <a:blipFill>
            <a:blip r:embed="rId2"/>
            <a:stretch>
              <a:fillRect l="0" t="0" r="0" b="0"/>
            </a:stretch>
          </a:blipFill>
        </p:spPr>
      </p:sp>
      <p:sp>
        <p:nvSpPr>
          <p:cNvPr name="TextBox 7" id="7"/>
          <p:cNvSpPr txBox="true"/>
          <p:nvPr/>
        </p:nvSpPr>
        <p:spPr>
          <a:xfrm rot="0">
            <a:off x="1028700" y="942975"/>
            <a:ext cx="5245186" cy="795069"/>
          </a:xfrm>
          <a:prstGeom prst="rect">
            <a:avLst/>
          </a:prstGeom>
        </p:spPr>
        <p:txBody>
          <a:bodyPr anchor="t" rtlCol="false" tIns="0" lIns="0" bIns="0" rIns="0">
            <a:spAutoFit/>
          </a:bodyPr>
          <a:lstStyle/>
          <a:p>
            <a:pPr algn="ctr">
              <a:lnSpc>
                <a:spcPts val="6580"/>
              </a:lnSpc>
            </a:pPr>
            <a:r>
              <a:rPr lang="en-US" sz="4700" b="true">
                <a:solidFill>
                  <a:srgbClr val="000000"/>
                </a:solidFill>
                <a:latin typeface="Canva Sans 2 Bold"/>
                <a:ea typeface="Canva Sans 2 Bold"/>
                <a:cs typeface="Canva Sans 2 Bold"/>
                <a:sym typeface="Canva Sans 2 Bold"/>
              </a:rPr>
              <a:t>BRAND PERSONA</a:t>
            </a:r>
          </a:p>
        </p:txBody>
      </p:sp>
      <p:grpSp>
        <p:nvGrpSpPr>
          <p:cNvPr name="Group 8" id="8"/>
          <p:cNvGrpSpPr/>
          <p:nvPr/>
        </p:nvGrpSpPr>
        <p:grpSpPr>
          <a:xfrm rot="0">
            <a:off x="1028700" y="1738044"/>
            <a:ext cx="6216503" cy="4053962"/>
            <a:chOff x="0" y="0"/>
            <a:chExt cx="8288670" cy="5405283"/>
          </a:xfrm>
        </p:grpSpPr>
        <p:sp>
          <p:nvSpPr>
            <p:cNvPr name="Freeform 9" id="9"/>
            <p:cNvSpPr/>
            <p:nvPr/>
          </p:nvSpPr>
          <p:spPr>
            <a:xfrm flipH="false" flipV="false" rot="0">
              <a:off x="0" y="0"/>
              <a:ext cx="8288670" cy="4430671"/>
            </a:xfrm>
            <a:custGeom>
              <a:avLst/>
              <a:gdLst/>
              <a:ahLst/>
              <a:cxnLst/>
              <a:rect r="r" b="b" t="t" l="l"/>
              <a:pathLst>
                <a:path h="4430671" w="8288670">
                  <a:moveTo>
                    <a:pt x="0" y="0"/>
                  </a:moveTo>
                  <a:lnTo>
                    <a:pt x="8288670" y="0"/>
                  </a:lnTo>
                  <a:lnTo>
                    <a:pt x="8288670" y="4430671"/>
                  </a:lnTo>
                  <a:lnTo>
                    <a:pt x="0" y="443067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2413889" y="2127425"/>
              <a:ext cx="2963758" cy="1522631"/>
            </a:xfrm>
            <a:custGeom>
              <a:avLst/>
              <a:gdLst/>
              <a:ahLst/>
              <a:cxnLst/>
              <a:rect r="r" b="b" t="t" l="l"/>
              <a:pathLst>
                <a:path h="1522631" w="2963758">
                  <a:moveTo>
                    <a:pt x="0" y="0"/>
                  </a:moveTo>
                  <a:lnTo>
                    <a:pt x="2963758" y="0"/>
                  </a:lnTo>
                  <a:lnTo>
                    <a:pt x="2963758" y="1522631"/>
                  </a:lnTo>
                  <a:lnTo>
                    <a:pt x="0" y="1522631"/>
                  </a:lnTo>
                  <a:lnTo>
                    <a:pt x="0" y="0"/>
                  </a:lnTo>
                  <a:close/>
                </a:path>
              </a:pathLst>
            </a:custGeom>
            <a:blipFill>
              <a:blip r:embed="rId5"/>
              <a:stretch>
                <a:fillRect l="0" t="0" r="0" b="0"/>
              </a:stretch>
            </a:blipFill>
          </p:spPr>
        </p:sp>
        <p:grpSp>
          <p:nvGrpSpPr>
            <p:cNvPr name="Group 11" id="11"/>
            <p:cNvGrpSpPr/>
            <p:nvPr/>
          </p:nvGrpSpPr>
          <p:grpSpPr>
            <a:xfrm rot="0">
              <a:off x="5884759" y="1923884"/>
              <a:ext cx="126273" cy="123035"/>
              <a:chOff x="0" y="0"/>
              <a:chExt cx="148590" cy="144780"/>
            </a:xfrm>
          </p:grpSpPr>
          <p:sp>
            <p:nvSpPr>
              <p:cNvPr name="Freeform 12" id="12"/>
              <p:cNvSpPr/>
              <p:nvPr/>
            </p:nvSpPr>
            <p:spPr>
              <a:xfrm flipH="false" flipV="false" rot="0">
                <a:off x="45720" y="45720"/>
                <a:ext cx="50800" cy="50800"/>
              </a:xfrm>
              <a:custGeom>
                <a:avLst/>
                <a:gdLst/>
                <a:ahLst/>
                <a:cxnLst/>
                <a:rect r="r" b="b" t="t" l="l"/>
                <a:pathLst>
                  <a:path h="50800" w="50800">
                    <a:moveTo>
                      <a:pt x="50800" y="16510"/>
                    </a:moveTo>
                    <a:cubicBezTo>
                      <a:pt x="29210" y="50800"/>
                      <a:pt x="8890" y="44450"/>
                      <a:pt x="5080" y="38100"/>
                    </a:cubicBezTo>
                    <a:cubicBezTo>
                      <a:pt x="0" y="30480"/>
                      <a:pt x="3810" y="10160"/>
                      <a:pt x="11430" y="5080"/>
                    </a:cubicBezTo>
                    <a:cubicBezTo>
                      <a:pt x="17780" y="0"/>
                      <a:pt x="44450" y="6350"/>
                      <a:pt x="44450" y="6350"/>
                    </a:cubicBezTo>
                  </a:path>
                </a:pathLst>
              </a:custGeom>
              <a:solidFill>
                <a:srgbClr val="0571D3"/>
              </a:solidFill>
              <a:ln cap="sq">
                <a:noFill/>
                <a:prstDash val="solid"/>
                <a:miter/>
              </a:ln>
            </p:spPr>
          </p:sp>
        </p:grpSp>
        <p:sp>
          <p:nvSpPr>
            <p:cNvPr name="Freeform 13" id="13"/>
            <p:cNvSpPr/>
            <p:nvPr/>
          </p:nvSpPr>
          <p:spPr>
            <a:xfrm flipH="false" flipV="false" rot="0">
              <a:off x="1311150" y="2087172"/>
              <a:ext cx="5666371" cy="2343499"/>
            </a:xfrm>
            <a:custGeom>
              <a:avLst/>
              <a:gdLst/>
              <a:ahLst/>
              <a:cxnLst/>
              <a:rect r="r" b="b" t="t" l="l"/>
              <a:pathLst>
                <a:path h="2343499" w="5666371">
                  <a:moveTo>
                    <a:pt x="0" y="0"/>
                  </a:moveTo>
                  <a:lnTo>
                    <a:pt x="5666371" y="0"/>
                  </a:lnTo>
                  <a:lnTo>
                    <a:pt x="5666371" y="2343499"/>
                  </a:lnTo>
                  <a:lnTo>
                    <a:pt x="0" y="2343499"/>
                  </a:lnTo>
                  <a:lnTo>
                    <a:pt x="0" y="0"/>
                  </a:lnTo>
                  <a:close/>
                </a:path>
              </a:pathLst>
            </a:custGeom>
            <a:blipFill>
              <a:blip r:embed="rId6"/>
              <a:stretch>
                <a:fillRect l="0" t="0" r="0" b="0"/>
              </a:stretch>
            </a:blipFill>
          </p:spPr>
        </p:sp>
        <p:sp>
          <p:nvSpPr>
            <p:cNvPr name="Freeform 14" id="14"/>
            <p:cNvSpPr/>
            <p:nvPr/>
          </p:nvSpPr>
          <p:spPr>
            <a:xfrm flipH="false" flipV="false" rot="0">
              <a:off x="0" y="4470924"/>
              <a:ext cx="8288670" cy="934359"/>
            </a:xfrm>
            <a:custGeom>
              <a:avLst/>
              <a:gdLst/>
              <a:ahLst/>
              <a:cxnLst/>
              <a:rect r="r" b="b" t="t" l="l"/>
              <a:pathLst>
                <a:path h="934359" w="8288670">
                  <a:moveTo>
                    <a:pt x="0" y="0"/>
                  </a:moveTo>
                  <a:lnTo>
                    <a:pt x="8288670" y="0"/>
                  </a:lnTo>
                  <a:lnTo>
                    <a:pt x="8288670" y="934359"/>
                  </a:lnTo>
                  <a:lnTo>
                    <a:pt x="0" y="93435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sp>
        <p:nvSpPr>
          <p:cNvPr name="TextBox 15" id="15"/>
          <p:cNvSpPr txBox="true"/>
          <p:nvPr/>
        </p:nvSpPr>
        <p:spPr>
          <a:xfrm rot="0">
            <a:off x="7518479" y="1975084"/>
            <a:ext cx="9157617" cy="1180366"/>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2"/>
                <a:ea typeface="Canva Sans 2"/>
                <a:cs typeface="Canva Sans 2"/>
                <a:sym typeface="Canva Sans 2"/>
              </a:rPr>
              <a:t>Name- BioDishar( Comprising a traditional welling while promoting the environment)</a:t>
            </a:r>
          </a:p>
        </p:txBody>
      </p:sp>
      <p:grpSp>
        <p:nvGrpSpPr>
          <p:cNvPr name="Group 16" id="16"/>
          <p:cNvGrpSpPr/>
          <p:nvPr/>
        </p:nvGrpSpPr>
        <p:grpSpPr>
          <a:xfrm rot="0">
            <a:off x="1028700" y="6606273"/>
            <a:ext cx="15943609" cy="583148"/>
            <a:chOff x="0" y="0"/>
            <a:chExt cx="21258145" cy="777531"/>
          </a:xfrm>
        </p:grpSpPr>
        <p:sp>
          <p:nvSpPr>
            <p:cNvPr name="TextBox 17" id="17"/>
            <p:cNvSpPr txBox="true"/>
            <p:nvPr/>
          </p:nvSpPr>
          <p:spPr>
            <a:xfrm rot="0">
              <a:off x="0" y="-28575"/>
              <a:ext cx="2839056" cy="638109"/>
            </a:xfrm>
            <a:prstGeom prst="rect">
              <a:avLst/>
            </a:prstGeom>
          </p:spPr>
          <p:txBody>
            <a:bodyPr anchor="t" rtlCol="false" tIns="0" lIns="0" bIns="0" rIns="0">
              <a:spAutoFit/>
            </a:bodyPr>
            <a:lstStyle/>
            <a:p>
              <a:pPr algn="l">
                <a:lnSpc>
                  <a:spcPts val="3600"/>
                </a:lnSpc>
              </a:pPr>
              <a:r>
                <a:rPr lang="en-US" sz="3000" b="true">
                  <a:solidFill>
                    <a:srgbClr val="000000"/>
                  </a:solidFill>
                  <a:latin typeface="Poppins Bold"/>
                  <a:ea typeface="Poppins Bold"/>
                  <a:cs typeface="Poppins Bold"/>
                  <a:sym typeface="Poppins Bold"/>
                </a:rPr>
                <a:t>Mission-</a:t>
              </a:r>
            </a:p>
          </p:txBody>
        </p:sp>
        <p:sp>
          <p:nvSpPr>
            <p:cNvPr name="TextBox 18" id="18"/>
            <p:cNvSpPr txBox="true"/>
            <p:nvPr/>
          </p:nvSpPr>
          <p:spPr>
            <a:xfrm rot="0">
              <a:off x="2631246" y="-28575"/>
              <a:ext cx="18626899" cy="806106"/>
            </a:xfrm>
            <a:prstGeom prst="rect">
              <a:avLst/>
            </a:prstGeom>
          </p:spPr>
          <p:txBody>
            <a:bodyPr anchor="t" rtlCol="false" tIns="0" lIns="0" bIns="0" rIns="0">
              <a:spAutoFit/>
            </a:bodyPr>
            <a:lstStyle/>
            <a:p>
              <a:pPr algn="l">
                <a:lnSpc>
                  <a:spcPts val="2502"/>
                </a:lnSpc>
              </a:pPr>
              <a:r>
                <a:rPr lang="en-US" sz="1787">
                  <a:solidFill>
                    <a:srgbClr val="000000"/>
                  </a:solidFill>
                  <a:latin typeface="Canva Sans 2"/>
                  <a:ea typeface="Canva Sans 2"/>
                  <a:cs typeface="Canva Sans 2"/>
                  <a:sym typeface="Canva Sans 2"/>
                </a:rPr>
                <a:t>To deliver wholesome, organic-based pre-mixed foods that reconnect people with the healthy, traditional meals our ancestors once ate. We aim to nourish the body with simple, authentic ingredients that promote long-lasting health and well-being</a:t>
              </a:r>
            </a:p>
          </p:txBody>
        </p:sp>
      </p:grpSp>
      <p:grpSp>
        <p:nvGrpSpPr>
          <p:cNvPr name="Group 19" id="19"/>
          <p:cNvGrpSpPr/>
          <p:nvPr/>
        </p:nvGrpSpPr>
        <p:grpSpPr>
          <a:xfrm rot="0">
            <a:off x="1028700" y="7570421"/>
            <a:ext cx="15828231" cy="583148"/>
            <a:chOff x="0" y="0"/>
            <a:chExt cx="21104309" cy="777531"/>
          </a:xfrm>
        </p:grpSpPr>
        <p:sp>
          <p:nvSpPr>
            <p:cNvPr name="TextBox 20" id="20"/>
            <p:cNvSpPr txBox="true"/>
            <p:nvPr/>
          </p:nvSpPr>
          <p:spPr>
            <a:xfrm rot="0">
              <a:off x="0" y="-28575"/>
              <a:ext cx="2009396" cy="638109"/>
            </a:xfrm>
            <a:prstGeom prst="rect">
              <a:avLst/>
            </a:prstGeom>
          </p:spPr>
          <p:txBody>
            <a:bodyPr anchor="t" rtlCol="false" tIns="0" lIns="0" bIns="0" rIns="0">
              <a:spAutoFit/>
            </a:bodyPr>
            <a:lstStyle/>
            <a:p>
              <a:pPr algn="l">
                <a:lnSpc>
                  <a:spcPts val="3600"/>
                </a:lnSpc>
              </a:pPr>
              <a:r>
                <a:rPr lang="en-US" sz="3000" b="true">
                  <a:solidFill>
                    <a:srgbClr val="000000"/>
                  </a:solidFill>
                  <a:latin typeface="Poppins Bold"/>
                  <a:ea typeface="Poppins Bold"/>
                  <a:cs typeface="Poppins Bold"/>
                  <a:sym typeface="Poppins Bold"/>
                </a:rPr>
                <a:t>Vision-</a:t>
              </a:r>
            </a:p>
          </p:txBody>
        </p:sp>
        <p:sp>
          <p:nvSpPr>
            <p:cNvPr name="TextBox 21" id="21"/>
            <p:cNvSpPr txBox="true"/>
            <p:nvPr/>
          </p:nvSpPr>
          <p:spPr>
            <a:xfrm rot="0">
              <a:off x="2477409" y="-28575"/>
              <a:ext cx="18626899" cy="806106"/>
            </a:xfrm>
            <a:prstGeom prst="rect">
              <a:avLst/>
            </a:prstGeom>
          </p:spPr>
          <p:txBody>
            <a:bodyPr anchor="t" rtlCol="false" tIns="0" lIns="0" bIns="0" rIns="0">
              <a:spAutoFit/>
            </a:bodyPr>
            <a:lstStyle/>
            <a:p>
              <a:pPr algn="l">
                <a:lnSpc>
                  <a:spcPts val="2502"/>
                </a:lnSpc>
              </a:pPr>
              <a:r>
                <a:rPr lang="en-US" sz="1787">
                  <a:solidFill>
                    <a:srgbClr val="000000"/>
                  </a:solidFill>
                  <a:latin typeface="Canva Sans 2"/>
                  <a:ea typeface="Canva Sans 2"/>
                  <a:cs typeface="Canva Sans 2"/>
                  <a:sym typeface="Canva Sans 2"/>
                </a:rPr>
                <a:t>To inspire a global movement towards healthier living by offering organic, easy-to-make foods that embrace the wisdom of our ancestors, fostering well-being through simplicity and authenticity and open to connect worldwide</a:t>
              </a:r>
            </a:p>
          </p:txBody>
        </p:sp>
      </p:grpSp>
      <p:grpSp>
        <p:nvGrpSpPr>
          <p:cNvPr name="Group 22" id="22"/>
          <p:cNvGrpSpPr/>
          <p:nvPr/>
        </p:nvGrpSpPr>
        <p:grpSpPr>
          <a:xfrm rot="0">
            <a:off x="7745546" y="3536450"/>
            <a:ext cx="15680090" cy="457150"/>
            <a:chOff x="0" y="0"/>
            <a:chExt cx="20906787" cy="609534"/>
          </a:xfrm>
        </p:grpSpPr>
        <p:sp>
          <p:nvSpPr>
            <p:cNvPr name="TextBox 23" id="23"/>
            <p:cNvSpPr txBox="true"/>
            <p:nvPr/>
          </p:nvSpPr>
          <p:spPr>
            <a:xfrm rot="0">
              <a:off x="0" y="-28575"/>
              <a:ext cx="2159183" cy="638109"/>
            </a:xfrm>
            <a:prstGeom prst="rect">
              <a:avLst/>
            </a:prstGeom>
          </p:spPr>
          <p:txBody>
            <a:bodyPr anchor="t" rtlCol="false" tIns="0" lIns="0" bIns="0" rIns="0">
              <a:spAutoFit/>
            </a:bodyPr>
            <a:lstStyle/>
            <a:p>
              <a:pPr algn="l">
                <a:lnSpc>
                  <a:spcPts val="3600"/>
                </a:lnSpc>
              </a:pPr>
              <a:r>
                <a:rPr lang="en-US" sz="3000" b="true">
                  <a:solidFill>
                    <a:srgbClr val="000000"/>
                  </a:solidFill>
                  <a:latin typeface="Poppins Bold"/>
                  <a:ea typeface="Poppins Bold"/>
                  <a:cs typeface="Poppins Bold"/>
                  <a:sym typeface="Poppins Bold"/>
                </a:rPr>
                <a:t>Theme-</a:t>
              </a:r>
            </a:p>
          </p:txBody>
        </p:sp>
        <p:sp>
          <p:nvSpPr>
            <p:cNvPr name="TextBox 24" id="24"/>
            <p:cNvSpPr txBox="true"/>
            <p:nvPr/>
          </p:nvSpPr>
          <p:spPr>
            <a:xfrm rot="0">
              <a:off x="2454223" y="96944"/>
              <a:ext cx="18452564" cy="387072"/>
            </a:xfrm>
            <a:prstGeom prst="rect">
              <a:avLst/>
            </a:prstGeom>
          </p:spPr>
          <p:txBody>
            <a:bodyPr anchor="t" rtlCol="false" tIns="0" lIns="0" bIns="0" rIns="0">
              <a:spAutoFit/>
            </a:bodyPr>
            <a:lstStyle/>
            <a:p>
              <a:pPr algn="l">
                <a:lnSpc>
                  <a:spcPts val="2502"/>
                </a:lnSpc>
              </a:pPr>
              <a:r>
                <a:rPr lang="en-US" sz="1787">
                  <a:solidFill>
                    <a:srgbClr val="000000"/>
                  </a:solidFill>
                  <a:latin typeface="Canva Sans 2"/>
                  <a:ea typeface="Canva Sans 2"/>
                  <a:cs typeface="Canva Sans 2"/>
                  <a:sym typeface="Canva Sans 2"/>
                </a:rPr>
                <a:t>Rooted in Tradition, Powered by Nature</a:t>
              </a:r>
            </a:p>
          </p:txBody>
        </p:sp>
      </p:grpSp>
      <p:grpSp>
        <p:nvGrpSpPr>
          <p:cNvPr name="Group 25" id="25"/>
          <p:cNvGrpSpPr/>
          <p:nvPr/>
        </p:nvGrpSpPr>
        <p:grpSpPr>
          <a:xfrm rot="0">
            <a:off x="7745546" y="4374601"/>
            <a:ext cx="6015908" cy="457150"/>
            <a:chOff x="0" y="0"/>
            <a:chExt cx="8021210" cy="609534"/>
          </a:xfrm>
        </p:grpSpPr>
        <p:sp>
          <p:nvSpPr>
            <p:cNvPr name="TextBox 26" id="26"/>
            <p:cNvSpPr txBox="true"/>
            <p:nvPr/>
          </p:nvSpPr>
          <p:spPr>
            <a:xfrm rot="0">
              <a:off x="0" y="-28575"/>
              <a:ext cx="2477409" cy="638109"/>
            </a:xfrm>
            <a:prstGeom prst="rect">
              <a:avLst/>
            </a:prstGeom>
          </p:spPr>
          <p:txBody>
            <a:bodyPr anchor="t" rtlCol="false" tIns="0" lIns="0" bIns="0" rIns="0">
              <a:spAutoFit/>
            </a:bodyPr>
            <a:lstStyle/>
            <a:p>
              <a:pPr algn="l">
                <a:lnSpc>
                  <a:spcPts val="3600"/>
                </a:lnSpc>
              </a:pPr>
              <a:r>
                <a:rPr lang="en-US" sz="3000" b="true">
                  <a:solidFill>
                    <a:srgbClr val="000000"/>
                  </a:solidFill>
                  <a:latin typeface="Poppins Bold"/>
                  <a:ea typeface="Poppins Bold"/>
                  <a:cs typeface="Poppins Bold"/>
                  <a:sym typeface="Poppins Bold"/>
                </a:rPr>
                <a:t>Tag Line-</a:t>
              </a:r>
            </a:p>
          </p:txBody>
        </p:sp>
        <p:sp>
          <p:nvSpPr>
            <p:cNvPr name="TextBox 27" id="27"/>
            <p:cNvSpPr txBox="true"/>
            <p:nvPr/>
          </p:nvSpPr>
          <p:spPr>
            <a:xfrm rot="0">
              <a:off x="2839056" y="96944"/>
              <a:ext cx="5182154" cy="387072"/>
            </a:xfrm>
            <a:prstGeom prst="rect">
              <a:avLst/>
            </a:prstGeom>
          </p:spPr>
          <p:txBody>
            <a:bodyPr anchor="t" rtlCol="false" tIns="0" lIns="0" bIns="0" rIns="0">
              <a:spAutoFit/>
            </a:bodyPr>
            <a:lstStyle/>
            <a:p>
              <a:pPr algn="l">
                <a:lnSpc>
                  <a:spcPts val="2502"/>
                </a:lnSpc>
              </a:pPr>
              <a:r>
                <a:rPr lang="en-US" sz="1787">
                  <a:solidFill>
                    <a:srgbClr val="000000"/>
                  </a:solidFill>
                  <a:latin typeface="Canva Sans 2"/>
                  <a:ea typeface="Canva Sans 2"/>
                  <a:cs typeface="Canva Sans 2"/>
                  <a:sym typeface="Canva Sans 2"/>
                </a:rPr>
                <a:t>“Authentic Nutrition, Made Simple”</a:t>
              </a:r>
            </a:p>
          </p:txBody>
        </p:sp>
      </p:grpSp>
      <p:grpSp>
        <p:nvGrpSpPr>
          <p:cNvPr name="Group 28" id="28"/>
          <p:cNvGrpSpPr/>
          <p:nvPr/>
        </p:nvGrpSpPr>
        <p:grpSpPr>
          <a:xfrm rot="0">
            <a:off x="16183710" y="185563"/>
            <a:ext cx="1716632" cy="1119466"/>
            <a:chOff x="0" y="0"/>
            <a:chExt cx="2288843" cy="1492621"/>
          </a:xfrm>
        </p:grpSpPr>
        <p:sp>
          <p:nvSpPr>
            <p:cNvPr name="Freeform 29" id="29"/>
            <p:cNvSpPr/>
            <p:nvPr/>
          </p:nvSpPr>
          <p:spPr>
            <a:xfrm flipH="false" flipV="false" rot="0">
              <a:off x="0" y="0"/>
              <a:ext cx="2288843" cy="1223490"/>
            </a:xfrm>
            <a:custGeom>
              <a:avLst/>
              <a:gdLst/>
              <a:ahLst/>
              <a:cxnLst/>
              <a:rect r="r" b="b" t="t" l="l"/>
              <a:pathLst>
                <a:path h="1223490" w="2288843">
                  <a:moveTo>
                    <a:pt x="0" y="0"/>
                  </a:moveTo>
                  <a:lnTo>
                    <a:pt x="2288843" y="0"/>
                  </a:lnTo>
                  <a:lnTo>
                    <a:pt x="2288843" y="1223490"/>
                  </a:lnTo>
                  <a:lnTo>
                    <a:pt x="0" y="12234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0" id="30"/>
            <p:cNvSpPr/>
            <p:nvPr/>
          </p:nvSpPr>
          <p:spPr>
            <a:xfrm flipH="false" flipV="false" rot="0">
              <a:off x="666574" y="587469"/>
              <a:ext cx="818415" cy="420461"/>
            </a:xfrm>
            <a:custGeom>
              <a:avLst/>
              <a:gdLst/>
              <a:ahLst/>
              <a:cxnLst/>
              <a:rect r="r" b="b" t="t" l="l"/>
              <a:pathLst>
                <a:path h="420461" w="818415">
                  <a:moveTo>
                    <a:pt x="0" y="0"/>
                  </a:moveTo>
                  <a:lnTo>
                    <a:pt x="818415" y="0"/>
                  </a:lnTo>
                  <a:lnTo>
                    <a:pt x="818415" y="420461"/>
                  </a:lnTo>
                  <a:lnTo>
                    <a:pt x="0" y="420461"/>
                  </a:lnTo>
                  <a:lnTo>
                    <a:pt x="0" y="0"/>
                  </a:lnTo>
                  <a:close/>
                </a:path>
              </a:pathLst>
            </a:custGeom>
            <a:blipFill>
              <a:blip r:embed="rId5"/>
              <a:stretch>
                <a:fillRect l="0" t="0" r="0" b="0"/>
              </a:stretch>
            </a:blipFill>
          </p:spPr>
        </p:sp>
        <p:grpSp>
          <p:nvGrpSpPr>
            <p:cNvPr name="Group 31" id="31"/>
            <p:cNvGrpSpPr/>
            <p:nvPr/>
          </p:nvGrpSpPr>
          <p:grpSpPr>
            <a:xfrm rot="0">
              <a:off x="1625024" y="531264"/>
              <a:ext cx="34869" cy="33975"/>
              <a:chOff x="0" y="0"/>
              <a:chExt cx="148590" cy="144780"/>
            </a:xfrm>
          </p:grpSpPr>
          <p:sp>
            <p:nvSpPr>
              <p:cNvPr name="Freeform 32" id="32"/>
              <p:cNvSpPr/>
              <p:nvPr/>
            </p:nvSpPr>
            <p:spPr>
              <a:xfrm flipH="false" flipV="false" rot="0">
                <a:off x="45720" y="45720"/>
                <a:ext cx="50800" cy="50800"/>
              </a:xfrm>
              <a:custGeom>
                <a:avLst/>
                <a:gdLst/>
                <a:ahLst/>
                <a:cxnLst/>
                <a:rect r="r" b="b" t="t" l="l"/>
                <a:pathLst>
                  <a:path h="50800" w="50800">
                    <a:moveTo>
                      <a:pt x="50800" y="16510"/>
                    </a:moveTo>
                    <a:cubicBezTo>
                      <a:pt x="29210" y="50800"/>
                      <a:pt x="8890" y="44450"/>
                      <a:pt x="5080" y="38100"/>
                    </a:cubicBezTo>
                    <a:cubicBezTo>
                      <a:pt x="0" y="30480"/>
                      <a:pt x="3810" y="10160"/>
                      <a:pt x="11430" y="5080"/>
                    </a:cubicBezTo>
                    <a:cubicBezTo>
                      <a:pt x="17780" y="0"/>
                      <a:pt x="44450" y="6350"/>
                      <a:pt x="44450" y="6350"/>
                    </a:cubicBezTo>
                  </a:path>
                </a:pathLst>
              </a:custGeom>
              <a:solidFill>
                <a:srgbClr val="0571D3"/>
              </a:solidFill>
              <a:ln cap="sq">
                <a:noFill/>
                <a:prstDash val="solid"/>
                <a:miter/>
              </a:ln>
            </p:spPr>
          </p:sp>
        </p:grpSp>
        <p:sp>
          <p:nvSpPr>
            <p:cNvPr name="Freeform 33" id="33"/>
            <p:cNvSpPr/>
            <p:nvPr/>
          </p:nvSpPr>
          <p:spPr>
            <a:xfrm flipH="false" flipV="false" rot="0">
              <a:off x="362062" y="576354"/>
              <a:ext cx="1564718" cy="647136"/>
            </a:xfrm>
            <a:custGeom>
              <a:avLst/>
              <a:gdLst/>
              <a:ahLst/>
              <a:cxnLst/>
              <a:rect r="r" b="b" t="t" l="l"/>
              <a:pathLst>
                <a:path h="647136" w="1564718">
                  <a:moveTo>
                    <a:pt x="0" y="0"/>
                  </a:moveTo>
                  <a:lnTo>
                    <a:pt x="1564718" y="0"/>
                  </a:lnTo>
                  <a:lnTo>
                    <a:pt x="1564718" y="647136"/>
                  </a:lnTo>
                  <a:lnTo>
                    <a:pt x="0" y="647136"/>
                  </a:lnTo>
                  <a:lnTo>
                    <a:pt x="0" y="0"/>
                  </a:lnTo>
                  <a:close/>
                </a:path>
              </a:pathLst>
            </a:custGeom>
            <a:blipFill>
              <a:blip r:embed="rId6"/>
              <a:stretch>
                <a:fillRect l="0" t="0" r="0" b="0"/>
              </a:stretch>
            </a:blipFill>
          </p:spPr>
        </p:sp>
        <p:sp>
          <p:nvSpPr>
            <p:cNvPr name="Freeform 34" id="34"/>
            <p:cNvSpPr/>
            <p:nvPr/>
          </p:nvSpPr>
          <p:spPr>
            <a:xfrm flipH="false" flipV="false" rot="0">
              <a:off x="0" y="1234606"/>
              <a:ext cx="2288843" cy="258015"/>
            </a:xfrm>
            <a:custGeom>
              <a:avLst/>
              <a:gdLst/>
              <a:ahLst/>
              <a:cxnLst/>
              <a:rect r="r" b="b" t="t" l="l"/>
              <a:pathLst>
                <a:path h="258015" w="2288843">
                  <a:moveTo>
                    <a:pt x="0" y="0"/>
                  </a:moveTo>
                  <a:lnTo>
                    <a:pt x="2288843" y="0"/>
                  </a:lnTo>
                  <a:lnTo>
                    <a:pt x="2288843" y="258015"/>
                  </a:lnTo>
                  <a:lnTo>
                    <a:pt x="0" y="25801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sp>
        <p:nvSpPr>
          <p:cNvPr name="TextBox 35" id="3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2"/>
                <a:ea typeface="Canva Sans 2"/>
                <a:cs typeface="Canva Sans 2"/>
                <a:sym typeface="Canva Sans 2"/>
              </a:rPr>
              <a:t>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0" y="8117142"/>
            <a:ext cx="18288000" cy="2169858"/>
            <a:chOff x="0" y="0"/>
            <a:chExt cx="4816593" cy="571485"/>
          </a:xfrm>
        </p:grpSpPr>
        <p:sp>
          <p:nvSpPr>
            <p:cNvPr name="Freeform 4" id="4"/>
            <p:cNvSpPr/>
            <p:nvPr/>
          </p:nvSpPr>
          <p:spPr>
            <a:xfrm flipH="false" flipV="false" rot="0">
              <a:off x="0" y="0"/>
              <a:ext cx="4816592" cy="571485"/>
            </a:xfrm>
            <a:custGeom>
              <a:avLst/>
              <a:gdLst/>
              <a:ahLst/>
              <a:cxnLst/>
              <a:rect r="r" b="b" t="t" l="l"/>
              <a:pathLst>
                <a:path h="571485" w="4816592">
                  <a:moveTo>
                    <a:pt x="0" y="0"/>
                  </a:moveTo>
                  <a:lnTo>
                    <a:pt x="4816592" y="0"/>
                  </a:lnTo>
                  <a:lnTo>
                    <a:pt x="4816592" y="571485"/>
                  </a:lnTo>
                  <a:lnTo>
                    <a:pt x="0" y="571485"/>
                  </a:lnTo>
                  <a:close/>
                </a:path>
              </a:pathLst>
            </a:custGeom>
            <a:solidFill>
              <a:srgbClr val="658624"/>
            </a:solidFill>
          </p:spPr>
        </p:sp>
        <p:sp>
          <p:nvSpPr>
            <p:cNvPr name="TextBox 5" id="5"/>
            <p:cNvSpPr txBox="true"/>
            <p:nvPr/>
          </p:nvSpPr>
          <p:spPr>
            <a:xfrm>
              <a:off x="0" y="-57150"/>
              <a:ext cx="4816593" cy="628635"/>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5704892" y="8741127"/>
            <a:ext cx="2195449" cy="2879277"/>
          </a:xfrm>
          <a:custGeom>
            <a:avLst/>
            <a:gdLst/>
            <a:ahLst/>
            <a:cxnLst/>
            <a:rect r="r" b="b" t="t" l="l"/>
            <a:pathLst>
              <a:path h="2879277" w="2195449">
                <a:moveTo>
                  <a:pt x="0" y="0"/>
                </a:moveTo>
                <a:lnTo>
                  <a:pt x="2195449" y="0"/>
                </a:lnTo>
                <a:lnTo>
                  <a:pt x="2195449" y="2879277"/>
                </a:lnTo>
                <a:lnTo>
                  <a:pt x="0" y="2879277"/>
                </a:lnTo>
                <a:lnTo>
                  <a:pt x="0" y="0"/>
                </a:lnTo>
                <a:close/>
              </a:path>
            </a:pathLst>
          </a:custGeom>
          <a:blipFill>
            <a:blip r:embed="rId3"/>
            <a:stretch>
              <a:fillRect l="0" t="0" r="0" b="0"/>
            </a:stretch>
          </a:blipFill>
        </p:spPr>
      </p:sp>
      <p:sp>
        <p:nvSpPr>
          <p:cNvPr name="Freeform 7" id="7"/>
          <p:cNvSpPr/>
          <p:nvPr/>
        </p:nvSpPr>
        <p:spPr>
          <a:xfrm flipH="true" flipV="true" rot="5223014">
            <a:off x="16967451" y="1254340"/>
            <a:ext cx="1865782" cy="2446927"/>
          </a:xfrm>
          <a:custGeom>
            <a:avLst/>
            <a:gdLst/>
            <a:ahLst/>
            <a:cxnLst/>
            <a:rect r="r" b="b" t="t" l="l"/>
            <a:pathLst>
              <a:path h="2446927" w="1865782">
                <a:moveTo>
                  <a:pt x="1865781" y="2446927"/>
                </a:moveTo>
                <a:lnTo>
                  <a:pt x="0" y="2446927"/>
                </a:lnTo>
                <a:lnTo>
                  <a:pt x="0" y="0"/>
                </a:lnTo>
                <a:lnTo>
                  <a:pt x="1865781" y="0"/>
                </a:lnTo>
                <a:lnTo>
                  <a:pt x="1865781" y="2446927"/>
                </a:lnTo>
                <a:close/>
              </a:path>
            </a:pathLst>
          </a:custGeom>
          <a:blipFill>
            <a:blip r:embed="rId3"/>
            <a:stretch>
              <a:fillRect l="0" t="0" r="0" b="0"/>
            </a:stretch>
          </a:blipFill>
        </p:spPr>
      </p:sp>
      <p:grpSp>
        <p:nvGrpSpPr>
          <p:cNvPr name="Group 8" id="8"/>
          <p:cNvGrpSpPr/>
          <p:nvPr/>
        </p:nvGrpSpPr>
        <p:grpSpPr>
          <a:xfrm rot="0">
            <a:off x="16183710" y="185563"/>
            <a:ext cx="1716632" cy="1119466"/>
            <a:chOff x="0" y="0"/>
            <a:chExt cx="2288843" cy="1492621"/>
          </a:xfrm>
        </p:grpSpPr>
        <p:sp>
          <p:nvSpPr>
            <p:cNvPr name="Freeform 9" id="9"/>
            <p:cNvSpPr/>
            <p:nvPr/>
          </p:nvSpPr>
          <p:spPr>
            <a:xfrm flipH="false" flipV="false" rot="0">
              <a:off x="0" y="0"/>
              <a:ext cx="2288843" cy="1223490"/>
            </a:xfrm>
            <a:custGeom>
              <a:avLst/>
              <a:gdLst/>
              <a:ahLst/>
              <a:cxnLst/>
              <a:rect r="r" b="b" t="t" l="l"/>
              <a:pathLst>
                <a:path h="1223490" w="2288843">
                  <a:moveTo>
                    <a:pt x="0" y="0"/>
                  </a:moveTo>
                  <a:lnTo>
                    <a:pt x="2288843" y="0"/>
                  </a:lnTo>
                  <a:lnTo>
                    <a:pt x="2288843" y="1223490"/>
                  </a:lnTo>
                  <a:lnTo>
                    <a:pt x="0" y="12234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666574" y="587469"/>
              <a:ext cx="818415" cy="420461"/>
            </a:xfrm>
            <a:custGeom>
              <a:avLst/>
              <a:gdLst/>
              <a:ahLst/>
              <a:cxnLst/>
              <a:rect r="r" b="b" t="t" l="l"/>
              <a:pathLst>
                <a:path h="420461" w="818415">
                  <a:moveTo>
                    <a:pt x="0" y="0"/>
                  </a:moveTo>
                  <a:lnTo>
                    <a:pt x="818415" y="0"/>
                  </a:lnTo>
                  <a:lnTo>
                    <a:pt x="818415" y="420461"/>
                  </a:lnTo>
                  <a:lnTo>
                    <a:pt x="0" y="420461"/>
                  </a:lnTo>
                  <a:lnTo>
                    <a:pt x="0" y="0"/>
                  </a:lnTo>
                  <a:close/>
                </a:path>
              </a:pathLst>
            </a:custGeom>
            <a:blipFill>
              <a:blip r:embed="rId6"/>
              <a:stretch>
                <a:fillRect l="0" t="0" r="0" b="0"/>
              </a:stretch>
            </a:blipFill>
          </p:spPr>
        </p:sp>
        <p:grpSp>
          <p:nvGrpSpPr>
            <p:cNvPr name="Group 11" id="11"/>
            <p:cNvGrpSpPr/>
            <p:nvPr/>
          </p:nvGrpSpPr>
          <p:grpSpPr>
            <a:xfrm rot="0">
              <a:off x="1625024" y="531264"/>
              <a:ext cx="34869" cy="33975"/>
              <a:chOff x="0" y="0"/>
              <a:chExt cx="148590" cy="144780"/>
            </a:xfrm>
          </p:grpSpPr>
          <p:sp>
            <p:nvSpPr>
              <p:cNvPr name="Freeform 12" id="12"/>
              <p:cNvSpPr/>
              <p:nvPr/>
            </p:nvSpPr>
            <p:spPr>
              <a:xfrm flipH="false" flipV="false" rot="0">
                <a:off x="45720" y="45720"/>
                <a:ext cx="50800" cy="50800"/>
              </a:xfrm>
              <a:custGeom>
                <a:avLst/>
                <a:gdLst/>
                <a:ahLst/>
                <a:cxnLst/>
                <a:rect r="r" b="b" t="t" l="l"/>
                <a:pathLst>
                  <a:path h="50800" w="50800">
                    <a:moveTo>
                      <a:pt x="50800" y="16510"/>
                    </a:moveTo>
                    <a:cubicBezTo>
                      <a:pt x="29210" y="50800"/>
                      <a:pt x="8890" y="44450"/>
                      <a:pt x="5080" y="38100"/>
                    </a:cubicBezTo>
                    <a:cubicBezTo>
                      <a:pt x="0" y="30480"/>
                      <a:pt x="3810" y="10160"/>
                      <a:pt x="11430" y="5080"/>
                    </a:cubicBezTo>
                    <a:cubicBezTo>
                      <a:pt x="17780" y="0"/>
                      <a:pt x="44450" y="6350"/>
                      <a:pt x="44450" y="6350"/>
                    </a:cubicBezTo>
                  </a:path>
                </a:pathLst>
              </a:custGeom>
              <a:solidFill>
                <a:srgbClr val="0571D3"/>
              </a:solidFill>
              <a:ln cap="sq">
                <a:noFill/>
                <a:prstDash val="solid"/>
                <a:miter/>
              </a:ln>
            </p:spPr>
          </p:sp>
        </p:grpSp>
        <p:sp>
          <p:nvSpPr>
            <p:cNvPr name="Freeform 13" id="13"/>
            <p:cNvSpPr/>
            <p:nvPr/>
          </p:nvSpPr>
          <p:spPr>
            <a:xfrm flipH="false" flipV="false" rot="0">
              <a:off x="362062" y="576354"/>
              <a:ext cx="1564718" cy="647136"/>
            </a:xfrm>
            <a:custGeom>
              <a:avLst/>
              <a:gdLst/>
              <a:ahLst/>
              <a:cxnLst/>
              <a:rect r="r" b="b" t="t" l="l"/>
              <a:pathLst>
                <a:path h="647136" w="1564718">
                  <a:moveTo>
                    <a:pt x="0" y="0"/>
                  </a:moveTo>
                  <a:lnTo>
                    <a:pt x="1564718" y="0"/>
                  </a:lnTo>
                  <a:lnTo>
                    <a:pt x="1564718" y="647136"/>
                  </a:lnTo>
                  <a:lnTo>
                    <a:pt x="0" y="647136"/>
                  </a:lnTo>
                  <a:lnTo>
                    <a:pt x="0" y="0"/>
                  </a:lnTo>
                  <a:close/>
                </a:path>
              </a:pathLst>
            </a:custGeom>
            <a:blipFill>
              <a:blip r:embed="rId7"/>
              <a:stretch>
                <a:fillRect l="0" t="0" r="0" b="0"/>
              </a:stretch>
            </a:blipFill>
          </p:spPr>
        </p:sp>
        <p:sp>
          <p:nvSpPr>
            <p:cNvPr name="Freeform 14" id="14"/>
            <p:cNvSpPr/>
            <p:nvPr/>
          </p:nvSpPr>
          <p:spPr>
            <a:xfrm flipH="false" flipV="false" rot="0">
              <a:off x="0" y="1234606"/>
              <a:ext cx="2288843" cy="258015"/>
            </a:xfrm>
            <a:custGeom>
              <a:avLst/>
              <a:gdLst/>
              <a:ahLst/>
              <a:cxnLst/>
              <a:rect r="r" b="b" t="t" l="l"/>
              <a:pathLst>
                <a:path h="258015" w="2288843">
                  <a:moveTo>
                    <a:pt x="0" y="0"/>
                  </a:moveTo>
                  <a:lnTo>
                    <a:pt x="2288843" y="0"/>
                  </a:lnTo>
                  <a:lnTo>
                    <a:pt x="2288843" y="258015"/>
                  </a:lnTo>
                  <a:lnTo>
                    <a:pt x="0" y="25801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grpSp>
        <p:nvGrpSpPr>
          <p:cNvPr name="Group 15" id="15"/>
          <p:cNvGrpSpPr/>
          <p:nvPr/>
        </p:nvGrpSpPr>
        <p:grpSpPr>
          <a:xfrm rot="0">
            <a:off x="1028700" y="1028700"/>
            <a:ext cx="16230600" cy="6983976"/>
            <a:chOff x="0" y="0"/>
            <a:chExt cx="21640800" cy="9311967"/>
          </a:xfrm>
        </p:grpSpPr>
        <p:sp>
          <p:nvSpPr>
            <p:cNvPr name="TextBox 16" id="16"/>
            <p:cNvSpPr txBox="true"/>
            <p:nvPr/>
          </p:nvSpPr>
          <p:spPr>
            <a:xfrm rot="0">
              <a:off x="0" y="-47625"/>
              <a:ext cx="7794034" cy="1152591"/>
            </a:xfrm>
            <a:prstGeom prst="rect">
              <a:avLst/>
            </a:prstGeom>
          </p:spPr>
          <p:txBody>
            <a:bodyPr anchor="t" rtlCol="false" tIns="0" lIns="0" bIns="0" rIns="0">
              <a:spAutoFit/>
            </a:bodyPr>
            <a:lstStyle/>
            <a:p>
              <a:pPr algn="l">
                <a:lnSpc>
                  <a:spcPts val="6599"/>
                </a:lnSpc>
              </a:pPr>
              <a:r>
                <a:rPr lang="en-US" sz="5499" b="true">
                  <a:solidFill>
                    <a:srgbClr val="000000"/>
                  </a:solidFill>
                  <a:latin typeface="Poppins Bold"/>
                  <a:ea typeface="Poppins Bold"/>
                  <a:cs typeface="Poppins Bold"/>
                  <a:sym typeface="Poppins Bold"/>
                </a:rPr>
                <a:t>STP Framework</a:t>
              </a:r>
            </a:p>
          </p:txBody>
        </p:sp>
        <p:sp>
          <p:nvSpPr>
            <p:cNvPr name="TextBox 17" id="17"/>
            <p:cNvSpPr txBox="true"/>
            <p:nvPr/>
          </p:nvSpPr>
          <p:spPr>
            <a:xfrm rot="0">
              <a:off x="180614" y="1454216"/>
              <a:ext cx="3716403" cy="698042"/>
            </a:xfrm>
            <a:prstGeom prst="rect">
              <a:avLst/>
            </a:prstGeom>
          </p:spPr>
          <p:txBody>
            <a:bodyPr anchor="t" rtlCol="false" tIns="0" lIns="0" bIns="0" rIns="0">
              <a:spAutoFit/>
            </a:bodyPr>
            <a:lstStyle/>
            <a:p>
              <a:pPr algn="ctr">
                <a:lnSpc>
                  <a:spcPts val="4480"/>
                </a:lnSpc>
              </a:pPr>
              <a:r>
                <a:rPr lang="en-US" sz="3200" b="true">
                  <a:solidFill>
                    <a:srgbClr val="000000"/>
                  </a:solidFill>
                  <a:latin typeface="Canva Sans 2 Bold"/>
                  <a:ea typeface="Canva Sans 2 Bold"/>
                  <a:cs typeface="Canva Sans 2 Bold"/>
                  <a:sym typeface="Canva Sans 2 Bold"/>
                </a:rPr>
                <a:t>Segmentation</a:t>
              </a:r>
            </a:p>
          </p:txBody>
        </p:sp>
        <p:sp>
          <p:nvSpPr>
            <p:cNvPr name="TextBox 18" id="18"/>
            <p:cNvSpPr txBox="true"/>
            <p:nvPr/>
          </p:nvSpPr>
          <p:spPr>
            <a:xfrm rot="0">
              <a:off x="0" y="2324160"/>
              <a:ext cx="21640800" cy="3006754"/>
            </a:xfrm>
            <a:prstGeom prst="rect">
              <a:avLst/>
            </a:prstGeom>
          </p:spPr>
          <p:txBody>
            <a:bodyPr anchor="t" rtlCol="false" tIns="0" lIns="0" bIns="0" rIns="0">
              <a:spAutoFit/>
            </a:bodyPr>
            <a:lstStyle/>
            <a:p>
              <a:pPr algn="l" marL="403154" indent="-201577" lvl="1">
                <a:lnSpc>
                  <a:spcPts val="2614"/>
                </a:lnSpc>
                <a:buFont typeface="Arial"/>
                <a:buChar char="•"/>
              </a:pPr>
              <a:r>
                <a:rPr lang="en-US" sz="1867">
                  <a:solidFill>
                    <a:srgbClr val="000000"/>
                  </a:solidFill>
                  <a:latin typeface="Canva Sans 2"/>
                  <a:ea typeface="Canva Sans 2"/>
                  <a:cs typeface="Canva Sans 2"/>
                  <a:sym typeface="Canva Sans 2"/>
                </a:rPr>
                <a:t>Demographic: Age (above 5), income (lower middle- upper), lifestyle (health-conscious individuals, families), education (educated, with awareness of organic food benefits)</a:t>
              </a:r>
            </a:p>
            <a:p>
              <a:pPr algn="l" marL="403154" indent="-201577" lvl="1">
                <a:lnSpc>
                  <a:spcPts val="2614"/>
                </a:lnSpc>
                <a:buFont typeface="Arial"/>
                <a:buChar char="•"/>
              </a:pPr>
              <a:r>
                <a:rPr lang="en-US" sz="1867">
                  <a:solidFill>
                    <a:srgbClr val="000000"/>
                  </a:solidFill>
                  <a:latin typeface="Canva Sans 2"/>
                  <a:ea typeface="Canva Sans 2"/>
                  <a:cs typeface="Canva Sans 2"/>
                  <a:sym typeface="Canva Sans 2"/>
                </a:rPr>
                <a:t>Geographic: Urban and semi-urban areas with access to organic products or wellness-conscious populations.</a:t>
              </a:r>
            </a:p>
            <a:p>
              <a:pPr algn="l" marL="403154" indent="-201577" lvl="1">
                <a:lnSpc>
                  <a:spcPts val="2614"/>
                </a:lnSpc>
                <a:buFont typeface="Arial"/>
                <a:buChar char="•"/>
              </a:pPr>
              <a:r>
                <a:rPr lang="en-US" sz="1867">
                  <a:solidFill>
                    <a:srgbClr val="000000"/>
                  </a:solidFill>
                  <a:latin typeface="Canva Sans 2"/>
                  <a:ea typeface="Canva Sans 2"/>
                  <a:cs typeface="Canva Sans 2"/>
                  <a:sym typeface="Canva Sans 2"/>
                </a:rPr>
                <a:t>Psychographic: Health-conscious individuals, eco-conscious consumers, wellness enthusiasts, parents looking for nutritious food options for their children, Grounded people to traditions.</a:t>
              </a:r>
            </a:p>
            <a:p>
              <a:pPr algn="l" marL="403154" indent="-201577" lvl="1">
                <a:lnSpc>
                  <a:spcPts val="2614"/>
                </a:lnSpc>
                <a:buFont typeface="Arial"/>
                <a:buChar char="•"/>
              </a:pPr>
              <a:r>
                <a:rPr lang="en-US" sz="1867">
                  <a:solidFill>
                    <a:srgbClr val="000000"/>
                  </a:solidFill>
                  <a:latin typeface="Canva Sans 2"/>
                  <a:ea typeface="Canva Sans 2"/>
                  <a:cs typeface="Canva Sans 2"/>
                  <a:sym typeface="Canva Sans 2"/>
                </a:rPr>
                <a:t>Behavioral: People who are already consuming organic or homemade food, people seeking convenience without compromising health and people who want to experience every state traditional organic and eco-friendly foods.</a:t>
              </a:r>
            </a:p>
          </p:txBody>
        </p:sp>
        <p:sp>
          <p:nvSpPr>
            <p:cNvPr name="TextBox 19" id="19"/>
            <p:cNvSpPr txBox="true"/>
            <p:nvPr/>
          </p:nvSpPr>
          <p:spPr>
            <a:xfrm rot="0">
              <a:off x="180614" y="5680164"/>
              <a:ext cx="2507258" cy="698042"/>
            </a:xfrm>
            <a:prstGeom prst="rect">
              <a:avLst/>
            </a:prstGeom>
          </p:spPr>
          <p:txBody>
            <a:bodyPr anchor="t" rtlCol="false" tIns="0" lIns="0" bIns="0" rIns="0">
              <a:spAutoFit/>
            </a:bodyPr>
            <a:lstStyle/>
            <a:p>
              <a:pPr algn="ctr">
                <a:lnSpc>
                  <a:spcPts val="4480"/>
                </a:lnSpc>
              </a:pPr>
              <a:r>
                <a:rPr lang="en-US" sz="3200" b="true">
                  <a:solidFill>
                    <a:srgbClr val="000000"/>
                  </a:solidFill>
                  <a:latin typeface="Canva Sans 2 Bold"/>
                  <a:ea typeface="Canva Sans 2 Bold"/>
                  <a:cs typeface="Canva Sans 2 Bold"/>
                  <a:sym typeface="Canva Sans 2 Bold"/>
                </a:rPr>
                <a:t>Targeting</a:t>
              </a:r>
            </a:p>
          </p:txBody>
        </p:sp>
        <p:sp>
          <p:nvSpPr>
            <p:cNvPr name="TextBox 20" id="20"/>
            <p:cNvSpPr txBox="true"/>
            <p:nvPr/>
          </p:nvSpPr>
          <p:spPr>
            <a:xfrm rot="0">
              <a:off x="0" y="6736981"/>
              <a:ext cx="21640800" cy="2574987"/>
            </a:xfrm>
            <a:prstGeom prst="rect">
              <a:avLst/>
            </a:prstGeom>
          </p:spPr>
          <p:txBody>
            <a:bodyPr anchor="t" rtlCol="false" tIns="0" lIns="0" bIns="0" rIns="0">
              <a:spAutoFit/>
            </a:bodyPr>
            <a:lstStyle/>
            <a:p>
              <a:pPr algn="l" marL="403154" indent="-201577" lvl="1">
                <a:lnSpc>
                  <a:spcPts val="2614"/>
                </a:lnSpc>
                <a:buFont typeface="Arial"/>
                <a:buChar char="•"/>
              </a:pPr>
              <a:r>
                <a:rPr lang="en-US" sz="1867">
                  <a:solidFill>
                    <a:srgbClr val="000000"/>
                  </a:solidFill>
                  <a:latin typeface="Canva Sans 2"/>
                  <a:ea typeface="Canva Sans 2"/>
                  <a:cs typeface="Canva Sans 2"/>
                  <a:sym typeface="Canva Sans 2"/>
                </a:rPr>
                <a:t>Health-conscious individuals (aged 25-45) who prioritize organic, home-cooked meals for better well-being, who seats way apart from home and want to try traditional healthy foods.</a:t>
              </a:r>
            </a:p>
            <a:p>
              <a:pPr algn="l" marL="403154" indent="-201577" lvl="1">
                <a:lnSpc>
                  <a:spcPts val="2614"/>
                </a:lnSpc>
                <a:buFont typeface="Arial"/>
                <a:buChar char="•"/>
              </a:pPr>
              <a:r>
                <a:rPr lang="en-US" sz="1867">
                  <a:solidFill>
                    <a:srgbClr val="000000"/>
                  </a:solidFill>
                  <a:latin typeface="Canva Sans 2"/>
                  <a:ea typeface="Canva Sans 2"/>
                  <a:cs typeface="Canva Sans 2"/>
                  <a:sym typeface="Canva Sans 2"/>
                </a:rPr>
                <a:t>Young families and parents looking for convenient yet healthy food alternatives for themselves and their children.</a:t>
              </a:r>
            </a:p>
            <a:p>
              <a:pPr algn="l" marL="403154" indent="-201577" lvl="1">
                <a:lnSpc>
                  <a:spcPts val="2614"/>
                </a:lnSpc>
                <a:buFont typeface="Arial"/>
                <a:buChar char="•"/>
              </a:pPr>
              <a:r>
                <a:rPr lang="en-US" sz="1867">
                  <a:solidFill>
                    <a:srgbClr val="000000"/>
                  </a:solidFill>
                  <a:latin typeface="Canva Sans 2"/>
                  <a:ea typeface="Canva Sans 2"/>
                  <a:cs typeface="Canva Sans 2"/>
                  <a:sym typeface="Canva Sans 2"/>
                </a:rPr>
                <a:t>Fitness enthusiasts and people following a wellness lifestyle, interested in nutritious and natural food options.</a:t>
              </a:r>
            </a:p>
            <a:p>
              <a:pPr algn="l" marL="403154" indent="-201577" lvl="1">
                <a:lnSpc>
                  <a:spcPts val="2614"/>
                </a:lnSpc>
                <a:buFont typeface="Arial"/>
                <a:buChar char="•"/>
              </a:pPr>
              <a:r>
                <a:rPr lang="en-US" sz="1867">
                  <a:solidFill>
                    <a:srgbClr val="000000"/>
                  </a:solidFill>
                  <a:latin typeface="Canva Sans 2"/>
                  <a:ea typeface="Canva Sans 2"/>
                  <a:cs typeface="Canva Sans 2"/>
                  <a:sym typeface="Canva Sans 2"/>
                </a:rPr>
                <a:t>Specially immigrated persons who</a:t>
              </a:r>
              <a:r>
                <a:rPr lang="en-US" sz="1867">
                  <a:solidFill>
                    <a:srgbClr val="000000"/>
                  </a:solidFill>
                  <a:latin typeface="Canva Sans 2"/>
                  <a:ea typeface="Canva Sans 2"/>
                  <a:cs typeface="Canva Sans 2"/>
                  <a:sym typeface="Canva Sans 2"/>
                </a:rPr>
                <a:t> seeking healthier alternatives to processed food and interested in preserving traditional, healthy eating habits</a:t>
              </a:r>
            </a:p>
          </p:txBody>
        </p:sp>
      </p:grpSp>
      <p:sp>
        <p:nvSpPr>
          <p:cNvPr name="TextBox 21" id="21"/>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2"/>
                <a:ea typeface="Canva Sans 2"/>
                <a:cs typeface="Canva Sans 2"/>
                <a:sym typeface="Canva Sans 2"/>
              </a:rPr>
              <a:t>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0" y="9258300"/>
            <a:ext cx="18288000" cy="1028700"/>
            <a:chOff x="0" y="0"/>
            <a:chExt cx="4816593" cy="270933"/>
          </a:xfrm>
        </p:grpSpPr>
        <p:sp>
          <p:nvSpPr>
            <p:cNvPr name="Freeform 4" id="4"/>
            <p:cNvSpPr/>
            <p:nvPr/>
          </p:nvSpPr>
          <p:spPr>
            <a:xfrm flipH="false" flipV="false" rot="0">
              <a:off x="0" y="0"/>
              <a:ext cx="4816592" cy="270933"/>
            </a:xfrm>
            <a:custGeom>
              <a:avLst/>
              <a:gdLst/>
              <a:ahLst/>
              <a:cxnLst/>
              <a:rect r="r" b="b" t="t" l="l"/>
              <a:pathLst>
                <a:path h="270933" w="4816592">
                  <a:moveTo>
                    <a:pt x="0" y="0"/>
                  </a:moveTo>
                  <a:lnTo>
                    <a:pt x="4816592" y="0"/>
                  </a:lnTo>
                  <a:lnTo>
                    <a:pt x="4816592" y="270933"/>
                  </a:lnTo>
                  <a:lnTo>
                    <a:pt x="0" y="270933"/>
                  </a:lnTo>
                  <a:close/>
                </a:path>
              </a:pathLst>
            </a:custGeom>
            <a:solidFill>
              <a:srgbClr val="658624"/>
            </a:solidFill>
          </p:spPr>
        </p:sp>
        <p:sp>
          <p:nvSpPr>
            <p:cNvPr name="TextBox 5" id="5"/>
            <p:cNvSpPr txBox="true"/>
            <p:nvPr/>
          </p:nvSpPr>
          <p:spPr>
            <a:xfrm>
              <a:off x="0" y="-57150"/>
              <a:ext cx="4816593" cy="328083"/>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5542941" y="8501359"/>
            <a:ext cx="2195449" cy="2879277"/>
          </a:xfrm>
          <a:custGeom>
            <a:avLst/>
            <a:gdLst/>
            <a:ahLst/>
            <a:cxnLst/>
            <a:rect r="r" b="b" t="t" l="l"/>
            <a:pathLst>
              <a:path h="2879277" w="2195449">
                <a:moveTo>
                  <a:pt x="0" y="0"/>
                </a:moveTo>
                <a:lnTo>
                  <a:pt x="2195449" y="0"/>
                </a:lnTo>
                <a:lnTo>
                  <a:pt x="2195449" y="2879278"/>
                </a:lnTo>
                <a:lnTo>
                  <a:pt x="0" y="2879278"/>
                </a:lnTo>
                <a:lnTo>
                  <a:pt x="0" y="0"/>
                </a:lnTo>
                <a:close/>
              </a:path>
            </a:pathLst>
          </a:custGeom>
          <a:blipFill>
            <a:blip r:embed="rId3"/>
            <a:stretch>
              <a:fillRect l="0" t="0" r="0" b="0"/>
            </a:stretch>
          </a:blipFill>
        </p:spPr>
      </p:sp>
      <p:sp>
        <p:nvSpPr>
          <p:cNvPr name="Freeform 7" id="7"/>
          <p:cNvSpPr/>
          <p:nvPr/>
        </p:nvSpPr>
        <p:spPr>
          <a:xfrm flipH="true" flipV="true" rot="0">
            <a:off x="798332" y="-923307"/>
            <a:ext cx="1596663" cy="2093985"/>
          </a:xfrm>
          <a:custGeom>
            <a:avLst/>
            <a:gdLst/>
            <a:ahLst/>
            <a:cxnLst/>
            <a:rect r="r" b="b" t="t" l="l"/>
            <a:pathLst>
              <a:path h="2093985" w="1596663">
                <a:moveTo>
                  <a:pt x="1596663" y="2093985"/>
                </a:moveTo>
                <a:lnTo>
                  <a:pt x="0" y="2093985"/>
                </a:lnTo>
                <a:lnTo>
                  <a:pt x="0" y="0"/>
                </a:lnTo>
                <a:lnTo>
                  <a:pt x="1596663" y="0"/>
                </a:lnTo>
                <a:lnTo>
                  <a:pt x="1596663" y="2093985"/>
                </a:lnTo>
                <a:close/>
              </a:path>
            </a:pathLst>
          </a:custGeom>
          <a:blipFill>
            <a:blip r:embed="rId3"/>
            <a:stretch>
              <a:fillRect l="0" t="0" r="0" b="0"/>
            </a:stretch>
          </a:blipFill>
        </p:spPr>
      </p:sp>
      <p:grpSp>
        <p:nvGrpSpPr>
          <p:cNvPr name="Group 8" id="8"/>
          <p:cNvGrpSpPr/>
          <p:nvPr/>
        </p:nvGrpSpPr>
        <p:grpSpPr>
          <a:xfrm rot="0">
            <a:off x="16183710" y="185563"/>
            <a:ext cx="1716632" cy="1119466"/>
            <a:chOff x="0" y="0"/>
            <a:chExt cx="2288843" cy="1492621"/>
          </a:xfrm>
        </p:grpSpPr>
        <p:sp>
          <p:nvSpPr>
            <p:cNvPr name="Freeform 9" id="9"/>
            <p:cNvSpPr/>
            <p:nvPr/>
          </p:nvSpPr>
          <p:spPr>
            <a:xfrm flipH="false" flipV="false" rot="0">
              <a:off x="0" y="0"/>
              <a:ext cx="2288843" cy="1223490"/>
            </a:xfrm>
            <a:custGeom>
              <a:avLst/>
              <a:gdLst/>
              <a:ahLst/>
              <a:cxnLst/>
              <a:rect r="r" b="b" t="t" l="l"/>
              <a:pathLst>
                <a:path h="1223490" w="2288843">
                  <a:moveTo>
                    <a:pt x="0" y="0"/>
                  </a:moveTo>
                  <a:lnTo>
                    <a:pt x="2288843" y="0"/>
                  </a:lnTo>
                  <a:lnTo>
                    <a:pt x="2288843" y="1223490"/>
                  </a:lnTo>
                  <a:lnTo>
                    <a:pt x="0" y="12234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666574" y="587469"/>
              <a:ext cx="818415" cy="420461"/>
            </a:xfrm>
            <a:custGeom>
              <a:avLst/>
              <a:gdLst/>
              <a:ahLst/>
              <a:cxnLst/>
              <a:rect r="r" b="b" t="t" l="l"/>
              <a:pathLst>
                <a:path h="420461" w="818415">
                  <a:moveTo>
                    <a:pt x="0" y="0"/>
                  </a:moveTo>
                  <a:lnTo>
                    <a:pt x="818415" y="0"/>
                  </a:lnTo>
                  <a:lnTo>
                    <a:pt x="818415" y="420461"/>
                  </a:lnTo>
                  <a:lnTo>
                    <a:pt x="0" y="420461"/>
                  </a:lnTo>
                  <a:lnTo>
                    <a:pt x="0" y="0"/>
                  </a:lnTo>
                  <a:close/>
                </a:path>
              </a:pathLst>
            </a:custGeom>
            <a:blipFill>
              <a:blip r:embed="rId6"/>
              <a:stretch>
                <a:fillRect l="0" t="0" r="0" b="0"/>
              </a:stretch>
            </a:blipFill>
          </p:spPr>
        </p:sp>
        <p:grpSp>
          <p:nvGrpSpPr>
            <p:cNvPr name="Group 11" id="11"/>
            <p:cNvGrpSpPr/>
            <p:nvPr/>
          </p:nvGrpSpPr>
          <p:grpSpPr>
            <a:xfrm rot="0">
              <a:off x="1625024" y="531264"/>
              <a:ext cx="34869" cy="33975"/>
              <a:chOff x="0" y="0"/>
              <a:chExt cx="148590" cy="144780"/>
            </a:xfrm>
          </p:grpSpPr>
          <p:sp>
            <p:nvSpPr>
              <p:cNvPr name="Freeform 12" id="12"/>
              <p:cNvSpPr/>
              <p:nvPr/>
            </p:nvSpPr>
            <p:spPr>
              <a:xfrm flipH="false" flipV="false" rot="0">
                <a:off x="45720" y="45720"/>
                <a:ext cx="50800" cy="50800"/>
              </a:xfrm>
              <a:custGeom>
                <a:avLst/>
                <a:gdLst/>
                <a:ahLst/>
                <a:cxnLst/>
                <a:rect r="r" b="b" t="t" l="l"/>
                <a:pathLst>
                  <a:path h="50800" w="50800">
                    <a:moveTo>
                      <a:pt x="50800" y="16510"/>
                    </a:moveTo>
                    <a:cubicBezTo>
                      <a:pt x="29210" y="50800"/>
                      <a:pt x="8890" y="44450"/>
                      <a:pt x="5080" y="38100"/>
                    </a:cubicBezTo>
                    <a:cubicBezTo>
                      <a:pt x="0" y="30480"/>
                      <a:pt x="3810" y="10160"/>
                      <a:pt x="11430" y="5080"/>
                    </a:cubicBezTo>
                    <a:cubicBezTo>
                      <a:pt x="17780" y="0"/>
                      <a:pt x="44450" y="6350"/>
                      <a:pt x="44450" y="6350"/>
                    </a:cubicBezTo>
                  </a:path>
                </a:pathLst>
              </a:custGeom>
              <a:solidFill>
                <a:srgbClr val="0571D3"/>
              </a:solidFill>
              <a:ln cap="sq">
                <a:noFill/>
                <a:prstDash val="solid"/>
                <a:miter/>
              </a:ln>
            </p:spPr>
          </p:sp>
        </p:grpSp>
        <p:sp>
          <p:nvSpPr>
            <p:cNvPr name="Freeform 13" id="13"/>
            <p:cNvSpPr/>
            <p:nvPr/>
          </p:nvSpPr>
          <p:spPr>
            <a:xfrm flipH="false" flipV="false" rot="0">
              <a:off x="362062" y="576354"/>
              <a:ext cx="1564718" cy="647136"/>
            </a:xfrm>
            <a:custGeom>
              <a:avLst/>
              <a:gdLst/>
              <a:ahLst/>
              <a:cxnLst/>
              <a:rect r="r" b="b" t="t" l="l"/>
              <a:pathLst>
                <a:path h="647136" w="1564718">
                  <a:moveTo>
                    <a:pt x="0" y="0"/>
                  </a:moveTo>
                  <a:lnTo>
                    <a:pt x="1564718" y="0"/>
                  </a:lnTo>
                  <a:lnTo>
                    <a:pt x="1564718" y="647136"/>
                  </a:lnTo>
                  <a:lnTo>
                    <a:pt x="0" y="647136"/>
                  </a:lnTo>
                  <a:lnTo>
                    <a:pt x="0" y="0"/>
                  </a:lnTo>
                  <a:close/>
                </a:path>
              </a:pathLst>
            </a:custGeom>
            <a:blipFill>
              <a:blip r:embed="rId7"/>
              <a:stretch>
                <a:fillRect l="0" t="0" r="0" b="0"/>
              </a:stretch>
            </a:blipFill>
          </p:spPr>
        </p:sp>
        <p:sp>
          <p:nvSpPr>
            <p:cNvPr name="Freeform 14" id="14"/>
            <p:cNvSpPr/>
            <p:nvPr/>
          </p:nvSpPr>
          <p:spPr>
            <a:xfrm flipH="false" flipV="false" rot="0">
              <a:off x="0" y="1234606"/>
              <a:ext cx="2288843" cy="258015"/>
            </a:xfrm>
            <a:custGeom>
              <a:avLst/>
              <a:gdLst/>
              <a:ahLst/>
              <a:cxnLst/>
              <a:rect r="r" b="b" t="t" l="l"/>
              <a:pathLst>
                <a:path h="258015" w="2288843">
                  <a:moveTo>
                    <a:pt x="0" y="0"/>
                  </a:moveTo>
                  <a:lnTo>
                    <a:pt x="2288843" y="0"/>
                  </a:lnTo>
                  <a:lnTo>
                    <a:pt x="2288843" y="258015"/>
                  </a:lnTo>
                  <a:lnTo>
                    <a:pt x="0" y="25801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
        <p:nvSpPr>
          <p:cNvPr name="TextBox 15" id="15"/>
          <p:cNvSpPr txBox="true"/>
          <p:nvPr/>
        </p:nvSpPr>
        <p:spPr>
          <a:xfrm rot="0">
            <a:off x="1028700" y="981075"/>
            <a:ext cx="5845526" cy="876350"/>
          </a:xfrm>
          <a:prstGeom prst="rect">
            <a:avLst/>
          </a:prstGeom>
        </p:spPr>
        <p:txBody>
          <a:bodyPr anchor="t" rtlCol="false" tIns="0" lIns="0" bIns="0" rIns="0">
            <a:spAutoFit/>
          </a:bodyPr>
          <a:lstStyle/>
          <a:p>
            <a:pPr algn="l">
              <a:lnSpc>
                <a:spcPts val="6599"/>
              </a:lnSpc>
            </a:pPr>
            <a:r>
              <a:rPr lang="en-US" sz="5499" b="true">
                <a:solidFill>
                  <a:srgbClr val="000000"/>
                </a:solidFill>
                <a:latin typeface="Poppins Bold"/>
                <a:ea typeface="Poppins Bold"/>
                <a:cs typeface="Poppins Bold"/>
                <a:sym typeface="Poppins Bold"/>
              </a:rPr>
              <a:t>STP Framework</a:t>
            </a:r>
          </a:p>
        </p:txBody>
      </p:sp>
      <p:sp>
        <p:nvSpPr>
          <p:cNvPr name="TextBox 16" id="16"/>
          <p:cNvSpPr txBox="true"/>
          <p:nvPr/>
        </p:nvSpPr>
        <p:spPr>
          <a:xfrm rot="0">
            <a:off x="1164160" y="2105075"/>
            <a:ext cx="2239863" cy="537819"/>
          </a:xfrm>
          <a:prstGeom prst="rect">
            <a:avLst/>
          </a:prstGeom>
        </p:spPr>
        <p:txBody>
          <a:bodyPr anchor="t" rtlCol="false" tIns="0" lIns="0" bIns="0" rIns="0">
            <a:spAutoFit/>
          </a:bodyPr>
          <a:lstStyle/>
          <a:p>
            <a:pPr algn="ctr">
              <a:lnSpc>
                <a:spcPts val="4480"/>
              </a:lnSpc>
            </a:pPr>
            <a:r>
              <a:rPr lang="en-US" sz="3200" b="true">
                <a:solidFill>
                  <a:srgbClr val="000000"/>
                </a:solidFill>
                <a:latin typeface="Canva Sans 2 Bold"/>
                <a:ea typeface="Canva Sans 2 Bold"/>
                <a:cs typeface="Canva Sans 2 Bold"/>
                <a:sym typeface="Canva Sans 2 Bold"/>
              </a:rPr>
              <a:t>Positioning</a:t>
            </a:r>
          </a:p>
        </p:txBody>
      </p:sp>
      <p:sp>
        <p:nvSpPr>
          <p:cNvPr name="TextBox 17" id="17"/>
          <p:cNvSpPr txBox="true"/>
          <p:nvPr/>
        </p:nvSpPr>
        <p:spPr>
          <a:xfrm rot="0">
            <a:off x="1028700" y="2759914"/>
            <a:ext cx="16230600" cy="1295496"/>
          </a:xfrm>
          <a:prstGeom prst="rect">
            <a:avLst/>
          </a:prstGeom>
        </p:spPr>
        <p:txBody>
          <a:bodyPr anchor="t" rtlCol="false" tIns="0" lIns="0" bIns="0" rIns="0">
            <a:spAutoFit/>
          </a:bodyPr>
          <a:lstStyle/>
          <a:p>
            <a:pPr algn="l" marL="403154" indent="-201577" lvl="1">
              <a:lnSpc>
                <a:spcPts val="2614"/>
              </a:lnSpc>
              <a:buFont typeface="Arial"/>
              <a:buChar char="•"/>
            </a:pPr>
            <a:r>
              <a:rPr lang="en-US" sz="1867">
                <a:solidFill>
                  <a:srgbClr val="000000"/>
                </a:solidFill>
                <a:latin typeface="Canva Sans 2"/>
                <a:ea typeface="Canva Sans 2"/>
                <a:cs typeface="Canva Sans 2"/>
                <a:sym typeface="Canva Sans 2"/>
              </a:rPr>
              <a:t>A bridge to traditional nutrition: "Bringing back the healthy, homemade food our ancestors cherished."</a:t>
            </a:r>
          </a:p>
          <a:p>
            <a:pPr algn="l" marL="403154" indent="-201577" lvl="1">
              <a:lnSpc>
                <a:spcPts val="2614"/>
              </a:lnSpc>
              <a:buFont typeface="Arial"/>
              <a:buChar char="•"/>
            </a:pPr>
            <a:r>
              <a:rPr lang="en-US" sz="1867">
                <a:solidFill>
                  <a:srgbClr val="000000"/>
                </a:solidFill>
                <a:latin typeface="Canva Sans 2"/>
                <a:ea typeface="Canva Sans 2"/>
                <a:cs typeface="Canva Sans 2"/>
                <a:sym typeface="Canva Sans 2"/>
              </a:rPr>
              <a:t>Convenient &amp; wholesome: "Pre-mixed organic food that's quick, healthy, and packed with authentic flavors."</a:t>
            </a:r>
          </a:p>
          <a:p>
            <a:pPr algn="l" marL="403154" indent="-201577" lvl="1">
              <a:lnSpc>
                <a:spcPts val="2614"/>
              </a:lnSpc>
              <a:buFont typeface="Arial"/>
              <a:buChar char="•"/>
            </a:pPr>
            <a:r>
              <a:rPr lang="en-US" sz="1867">
                <a:solidFill>
                  <a:srgbClr val="000000"/>
                </a:solidFill>
                <a:latin typeface="Canva Sans 2"/>
                <a:ea typeface="Canva Sans 2"/>
                <a:cs typeface="Canva Sans 2"/>
                <a:sym typeface="Canva Sans 2"/>
              </a:rPr>
              <a:t>Premium, healthy choice: A premium product with natural, organic ingredients that ensure a healthier lifestyle.</a:t>
            </a:r>
          </a:p>
          <a:p>
            <a:pPr algn="l" marL="403154" indent="-201577" lvl="1">
              <a:lnSpc>
                <a:spcPts val="2614"/>
              </a:lnSpc>
              <a:buFont typeface="Arial"/>
              <a:buChar char="•"/>
            </a:pPr>
            <a:r>
              <a:rPr lang="en-US" sz="1867">
                <a:solidFill>
                  <a:srgbClr val="000000"/>
                </a:solidFill>
                <a:latin typeface="Canva Sans 2"/>
                <a:ea typeface="Canva Sans 2"/>
                <a:cs typeface="Canva Sans 2"/>
                <a:sym typeface="Canva Sans 2"/>
              </a:rPr>
              <a:t>Eco-friendly &amp; sustainable: A brand that cares for both health and the planet.</a:t>
            </a:r>
          </a:p>
        </p:txBody>
      </p:sp>
      <p:sp>
        <p:nvSpPr>
          <p:cNvPr name="TextBox 18" id="18"/>
          <p:cNvSpPr txBox="true"/>
          <p:nvPr/>
        </p:nvSpPr>
        <p:spPr>
          <a:xfrm rot="0">
            <a:off x="1164160" y="4312585"/>
            <a:ext cx="1695927" cy="876350"/>
          </a:xfrm>
          <a:prstGeom prst="rect">
            <a:avLst/>
          </a:prstGeom>
        </p:spPr>
        <p:txBody>
          <a:bodyPr anchor="t" rtlCol="false" tIns="0" lIns="0" bIns="0" rIns="0">
            <a:spAutoFit/>
          </a:bodyPr>
          <a:lstStyle/>
          <a:p>
            <a:pPr algn="l">
              <a:lnSpc>
                <a:spcPts val="6599"/>
              </a:lnSpc>
            </a:pPr>
            <a:r>
              <a:rPr lang="en-US" sz="5499" b="true">
                <a:solidFill>
                  <a:srgbClr val="000000"/>
                </a:solidFill>
                <a:latin typeface="Poppins Bold"/>
                <a:ea typeface="Poppins Bold"/>
                <a:cs typeface="Poppins Bold"/>
                <a:sym typeface="Poppins Bold"/>
              </a:rPr>
              <a:t>4 Ps’</a:t>
            </a:r>
          </a:p>
        </p:txBody>
      </p:sp>
      <p:sp>
        <p:nvSpPr>
          <p:cNvPr name="TextBox 19" id="19"/>
          <p:cNvSpPr txBox="true"/>
          <p:nvPr/>
        </p:nvSpPr>
        <p:spPr>
          <a:xfrm rot="0">
            <a:off x="1164160" y="5455634"/>
            <a:ext cx="1695927" cy="504800"/>
          </a:xfrm>
          <a:prstGeom prst="rect">
            <a:avLst/>
          </a:prstGeom>
        </p:spPr>
        <p:txBody>
          <a:bodyPr anchor="t" rtlCol="false" tIns="0" lIns="0" bIns="0" rIns="0">
            <a:spAutoFit/>
          </a:bodyPr>
          <a:lstStyle/>
          <a:p>
            <a:pPr algn="l">
              <a:lnSpc>
                <a:spcPts val="3720"/>
              </a:lnSpc>
            </a:pPr>
            <a:r>
              <a:rPr lang="en-US" sz="3100" b="true">
                <a:solidFill>
                  <a:srgbClr val="000000"/>
                </a:solidFill>
                <a:latin typeface="Poppins Bold"/>
                <a:ea typeface="Poppins Bold"/>
                <a:cs typeface="Poppins Bold"/>
                <a:sym typeface="Poppins Bold"/>
              </a:rPr>
              <a:t>Product</a:t>
            </a:r>
          </a:p>
        </p:txBody>
      </p:sp>
      <p:sp>
        <p:nvSpPr>
          <p:cNvPr name="TextBox 20" id="20"/>
          <p:cNvSpPr txBox="true"/>
          <p:nvPr/>
        </p:nvSpPr>
        <p:spPr>
          <a:xfrm rot="0">
            <a:off x="5392722" y="5455634"/>
            <a:ext cx="1261667" cy="504800"/>
          </a:xfrm>
          <a:prstGeom prst="rect">
            <a:avLst/>
          </a:prstGeom>
        </p:spPr>
        <p:txBody>
          <a:bodyPr anchor="t" rtlCol="false" tIns="0" lIns="0" bIns="0" rIns="0">
            <a:spAutoFit/>
          </a:bodyPr>
          <a:lstStyle/>
          <a:p>
            <a:pPr algn="l">
              <a:lnSpc>
                <a:spcPts val="3720"/>
              </a:lnSpc>
            </a:pPr>
            <a:r>
              <a:rPr lang="en-US" sz="3100" b="true">
                <a:solidFill>
                  <a:srgbClr val="000000"/>
                </a:solidFill>
                <a:latin typeface="Poppins Bold"/>
                <a:ea typeface="Poppins Bold"/>
                <a:cs typeface="Poppins Bold"/>
                <a:sym typeface="Poppins Bold"/>
              </a:rPr>
              <a:t>Price</a:t>
            </a:r>
          </a:p>
        </p:txBody>
      </p:sp>
      <p:sp>
        <p:nvSpPr>
          <p:cNvPr name="TextBox 21" id="21"/>
          <p:cNvSpPr txBox="true"/>
          <p:nvPr/>
        </p:nvSpPr>
        <p:spPr>
          <a:xfrm rot="0">
            <a:off x="10211833" y="5455634"/>
            <a:ext cx="1213416" cy="504800"/>
          </a:xfrm>
          <a:prstGeom prst="rect">
            <a:avLst/>
          </a:prstGeom>
        </p:spPr>
        <p:txBody>
          <a:bodyPr anchor="t" rtlCol="false" tIns="0" lIns="0" bIns="0" rIns="0">
            <a:spAutoFit/>
          </a:bodyPr>
          <a:lstStyle/>
          <a:p>
            <a:pPr algn="l">
              <a:lnSpc>
                <a:spcPts val="3720"/>
              </a:lnSpc>
            </a:pPr>
            <a:r>
              <a:rPr lang="en-US" sz="3100" b="true">
                <a:solidFill>
                  <a:srgbClr val="000000"/>
                </a:solidFill>
                <a:latin typeface="Poppins Bold"/>
                <a:ea typeface="Poppins Bold"/>
                <a:cs typeface="Poppins Bold"/>
                <a:sym typeface="Poppins Bold"/>
              </a:rPr>
              <a:t>Place</a:t>
            </a:r>
          </a:p>
        </p:txBody>
      </p:sp>
      <p:sp>
        <p:nvSpPr>
          <p:cNvPr name="TextBox 22" id="22"/>
          <p:cNvSpPr txBox="true"/>
          <p:nvPr/>
        </p:nvSpPr>
        <p:spPr>
          <a:xfrm rot="0">
            <a:off x="1125300" y="6084260"/>
            <a:ext cx="3117960" cy="2989701"/>
          </a:xfrm>
          <a:prstGeom prst="rect">
            <a:avLst/>
          </a:prstGeom>
        </p:spPr>
        <p:txBody>
          <a:bodyPr anchor="t" rtlCol="false" tIns="0" lIns="0" bIns="0" rIns="0">
            <a:spAutoFit/>
          </a:bodyPr>
          <a:lstStyle/>
          <a:p>
            <a:pPr algn="l">
              <a:lnSpc>
                <a:spcPts val="2688"/>
              </a:lnSpc>
            </a:pPr>
            <a:r>
              <a:rPr lang="en-US" sz="1920">
                <a:solidFill>
                  <a:srgbClr val="000000"/>
                </a:solidFill>
                <a:latin typeface="Canva Sans 2"/>
                <a:ea typeface="Canva Sans 2"/>
                <a:cs typeface="Canva Sans 2"/>
                <a:sym typeface="Canva Sans 2"/>
              </a:rPr>
              <a:t>A pre-mix based food like- Sattu mix( Combination of sattu+mustard oil+salt+Ajwain+Kalaunji+Homemade mango pickle spices) and Spicy ghee based mix(Combination of Organic desi ghee+ Black pepper+ Black salt)</a:t>
            </a:r>
          </a:p>
        </p:txBody>
      </p:sp>
      <p:sp>
        <p:nvSpPr>
          <p:cNvPr name="TextBox 23" id="23"/>
          <p:cNvSpPr txBox="true"/>
          <p:nvPr/>
        </p:nvSpPr>
        <p:spPr>
          <a:xfrm rot="0">
            <a:off x="4738560" y="6242070"/>
            <a:ext cx="2135666" cy="3169096"/>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000000"/>
                </a:solidFill>
                <a:latin typeface="Canva Sans 2"/>
                <a:ea typeface="Canva Sans 2"/>
                <a:cs typeface="Canva Sans 2"/>
                <a:sym typeface="Canva Sans 2"/>
              </a:rPr>
              <a:t>Low to mid range</a:t>
            </a:r>
          </a:p>
          <a:p>
            <a:pPr algn="l" marL="431801" indent="-215900" lvl="1">
              <a:lnSpc>
                <a:spcPts val="2800"/>
              </a:lnSpc>
              <a:buFont typeface="Arial"/>
              <a:buChar char="•"/>
            </a:pPr>
            <a:r>
              <a:rPr lang="en-US" sz="2000">
                <a:solidFill>
                  <a:srgbClr val="000000"/>
                </a:solidFill>
                <a:latin typeface="Canva Sans 2"/>
                <a:ea typeface="Canva Sans 2"/>
                <a:cs typeface="Canva Sans 2"/>
                <a:sym typeface="Canva Sans 2"/>
              </a:rPr>
              <a:t>For Sattu mix- Rs80 in India and in foregin 120 excluded trade charges</a:t>
            </a:r>
          </a:p>
          <a:p>
            <a:pPr algn="l">
              <a:lnSpc>
                <a:spcPts val="2800"/>
              </a:lnSpc>
            </a:pPr>
          </a:p>
        </p:txBody>
      </p:sp>
      <p:sp>
        <p:nvSpPr>
          <p:cNvPr name="TextBox 24" id="24"/>
          <p:cNvSpPr txBox="true"/>
          <p:nvPr/>
        </p:nvSpPr>
        <p:spPr>
          <a:xfrm rot="0">
            <a:off x="9971327" y="6074735"/>
            <a:ext cx="2135666" cy="2816622"/>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000000"/>
                </a:solidFill>
                <a:latin typeface="Canva Sans 2"/>
                <a:ea typeface="Canva Sans 2"/>
                <a:cs typeface="Canva Sans 2"/>
                <a:sym typeface="Canva Sans 2"/>
              </a:rPr>
              <a:t>Retails and wholesale</a:t>
            </a:r>
          </a:p>
          <a:p>
            <a:pPr algn="l" marL="431801" indent="-215900" lvl="1">
              <a:lnSpc>
                <a:spcPts val="2800"/>
              </a:lnSpc>
              <a:buFont typeface="Arial"/>
              <a:buChar char="•"/>
            </a:pPr>
            <a:r>
              <a:rPr lang="en-US" sz="2000">
                <a:solidFill>
                  <a:srgbClr val="000000"/>
                </a:solidFill>
                <a:latin typeface="Canva Sans 2"/>
                <a:ea typeface="Canva Sans 2"/>
                <a:cs typeface="Canva Sans 2"/>
                <a:sym typeface="Canva Sans 2"/>
              </a:rPr>
              <a:t>Online( Flipkart, Amazon, Walmart, etc.)</a:t>
            </a:r>
          </a:p>
          <a:p>
            <a:pPr algn="l">
              <a:lnSpc>
                <a:spcPts val="2800"/>
              </a:lnSpc>
            </a:pPr>
          </a:p>
        </p:txBody>
      </p:sp>
      <p:grpSp>
        <p:nvGrpSpPr>
          <p:cNvPr name="Group 25" id="25"/>
          <p:cNvGrpSpPr/>
          <p:nvPr/>
        </p:nvGrpSpPr>
        <p:grpSpPr>
          <a:xfrm rot="0">
            <a:off x="12598443" y="5493734"/>
            <a:ext cx="2135666" cy="2507533"/>
            <a:chOff x="0" y="0"/>
            <a:chExt cx="2847554" cy="3343378"/>
          </a:xfrm>
        </p:grpSpPr>
        <p:sp>
          <p:nvSpPr>
            <p:cNvPr name="TextBox 26" id="26"/>
            <p:cNvSpPr txBox="true"/>
            <p:nvPr/>
          </p:nvSpPr>
          <p:spPr>
            <a:xfrm rot="0">
              <a:off x="7304" y="-38100"/>
              <a:ext cx="2840250" cy="660367"/>
            </a:xfrm>
            <a:prstGeom prst="rect">
              <a:avLst/>
            </a:prstGeom>
          </p:spPr>
          <p:txBody>
            <a:bodyPr anchor="t" rtlCol="false" tIns="0" lIns="0" bIns="0" rIns="0">
              <a:spAutoFit/>
            </a:bodyPr>
            <a:lstStyle/>
            <a:p>
              <a:pPr algn="l">
                <a:lnSpc>
                  <a:spcPts val="3720"/>
                </a:lnSpc>
              </a:pPr>
              <a:r>
                <a:rPr lang="en-US" sz="3100" b="true">
                  <a:solidFill>
                    <a:srgbClr val="000000"/>
                  </a:solidFill>
                  <a:latin typeface="Poppins Bold"/>
                  <a:ea typeface="Poppins Bold"/>
                  <a:cs typeface="Poppins Bold"/>
                  <a:sym typeface="Poppins Bold"/>
                </a:rPr>
                <a:t>Promotion</a:t>
              </a:r>
            </a:p>
          </p:txBody>
        </p:sp>
        <p:sp>
          <p:nvSpPr>
            <p:cNvPr name="TextBox 27" id="27"/>
            <p:cNvSpPr txBox="true"/>
            <p:nvPr/>
          </p:nvSpPr>
          <p:spPr>
            <a:xfrm rot="0">
              <a:off x="0" y="1013656"/>
              <a:ext cx="2847554" cy="2329722"/>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000000"/>
                  </a:solidFill>
                  <a:latin typeface="Canva Sans 2"/>
                  <a:ea typeface="Canva Sans 2"/>
                  <a:cs typeface="Canva Sans 2"/>
                  <a:sym typeface="Canva Sans 2"/>
                </a:rPr>
                <a:t>Digital Marketing</a:t>
              </a:r>
            </a:p>
            <a:p>
              <a:pPr algn="l" marL="431801" indent="-215900" lvl="1">
                <a:lnSpc>
                  <a:spcPts val="2800"/>
                </a:lnSpc>
                <a:buFont typeface="Arial"/>
                <a:buChar char="•"/>
              </a:pPr>
              <a:r>
                <a:rPr lang="en-US" sz="2000">
                  <a:solidFill>
                    <a:srgbClr val="000000"/>
                  </a:solidFill>
                  <a:latin typeface="Canva Sans 2"/>
                  <a:ea typeface="Canva Sans 2"/>
                  <a:cs typeface="Canva Sans 2"/>
                  <a:sym typeface="Canva Sans 2"/>
                </a:rPr>
                <a:t>Retails Promotions</a:t>
              </a:r>
            </a:p>
            <a:p>
              <a:pPr algn="l">
                <a:lnSpc>
                  <a:spcPts val="2800"/>
                </a:lnSpc>
              </a:pPr>
            </a:p>
          </p:txBody>
        </p:sp>
      </p:grpSp>
      <p:grpSp>
        <p:nvGrpSpPr>
          <p:cNvPr name="Group 28" id="28"/>
          <p:cNvGrpSpPr/>
          <p:nvPr/>
        </p:nvGrpSpPr>
        <p:grpSpPr>
          <a:xfrm rot="5400000">
            <a:off x="14085262" y="2442489"/>
            <a:ext cx="8229600" cy="10128738"/>
            <a:chOff x="0" y="0"/>
            <a:chExt cx="660400" cy="812800"/>
          </a:xfrm>
        </p:grpSpPr>
        <p:sp>
          <p:nvSpPr>
            <p:cNvPr name="Freeform 29" id="29"/>
            <p:cNvSpPr/>
            <p:nvPr/>
          </p:nvSpPr>
          <p:spPr>
            <a:xfrm flipH="false" flipV="false" rot="0">
              <a:off x="0" y="0"/>
              <a:ext cx="660400" cy="812800"/>
            </a:xfrm>
            <a:custGeom>
              <a:avLst/>
              <a:gdLst/>
              <a:ahLst/>
              <a:cxnLst/>
              <a:rect r="r" b="b" t="t" l="l"/>
              <a:pathLst>
                <a:path h="812800" w="6604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658624">
                <a:alpha val="29804"/>
              </a:srgbClr>
            </a:solidFill>
          </p:spPr>
        </p:sp>
        <p:sp>
          <p:nvSpPr>
            <p:cNvPr name="TextBox 30" id="30"/>
            <p:cNvSpPr txBox="true"/>
            <p:nvPr/>
          </p:nvSpPr>
          <p:spPr>
            <a:xfrm>
              <a:off x="0" y="-57150"/>
              <a:ext cx="660400" cy="742950"/>
            </a:xfrm>
            <a:prstGeom prst="rect">
              <a:avLst/>
            </a:prstGeom>
          </p:spPr>
          <p:txBody>
            <a:bodyPr anchor="ctr" rtlCol="false" tIns="50800" lIns="50800" bIns="50800" rIns="50800"/>
            <a:lstStyle/>
            <a:p>
              <a:pPr algn="ctr">
                <a:lnSpc>
                  <a:spcPts val="2659"/>
                </a:lnSpc>
                <a:spcBef>
                  <a:spcPct val="0"/>
                </a:spcBef>
              </a:pPr>
            </a:p>
          </p:txBody>
        </p:sp>
      </p:grpSp>
      <p:sp>
        <p:nvSpPr>
          <p:cNvPr name="TextBox 31" id="31"/>
          <p:cNvSpPr txBox="true"/>
          <p:nvPr/>
        </p:nvSpPr>
        <p:spPr>
          <a:xfrm rot="0">
            <a:off x="6654389" y="6242070"/>
            <a:ext cx="2135666" cy="2111673"/>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000000"/>
                </a:solidFill>
                <a:latin typeface="Canva Sans 2"/>
                <a:ea typeface="Canva Sans 2"/>
                <a:cs typeface="Canva Sans 2"/>
                <a:sym typeface="Canva Sans 2"/>
              </a:rPr>
              <a:t>Discount on Combo and multi-packet purchase </a:t>
            </a:r>
          </a:p>
          <a:p>
            <a:pPr algn="l">
              <a:lnSpc>
                <a:spcPts val="2800"/>
              </a:lnSpc>
            </a:pPr>
          </a:p>
          <a:p>
            <a:pPr algn="l">
              <a:lnSpc>
                <a:spcPts val="2800"/>
              </a:lnSpc>
            </a:pPr>
          </a:p>
        </p:txBody>
      </p:sp>
      <p:sp>
        <p:nvSpPr>
          <p:cNvPr name="TextBox 32" id="3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2"/>
                <a:ea typeface="Canva Sans 2"/>
                <a:cs typeface="Canva Sans 2"/>
                <a:sym typeface="Canva Sans 2"/>
              </a:rPr>
              <a:t>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0" y="9258300"/>
            <a:ext cx="18288000" cy="1028700"/>
            <a:chOff x="0" y="0"/>
            <a:chExt cx="4816593" cy="270933"/>
          </a:xfrm>
        </p:grpSpPr>
        <p:sp>
          <p:nvSpPr>
            <p:cNvPr name="Freeform 4" id="4"/>
            <p:cNvSpPr/>
            <p:nvPr/>
          </p:nvSpPr>
          <p:spPr>
            <a:xfrm flipH="false" flipV="false" rot="0">
              <a:off x="0" y="0"/>
              <a:ext cx="4816592" cy="270933"/>
            </a:xfrm>
            <a:custGeom>
              <a:avLst/>
              <a:gdLst/>
              <a:ahLst/>
              <a:cxnLst/>
              <a:rect r="r" b="b" t="t" l="l"/>
              <a:pathLst>
                <a:path h="270933" w="4816592">
                  <a:moveTo>
                    <a:pt x="0" y="0"/>
                  </a:moveTo>
                  <a:lnTo>
                    <a:pt x="4816592" y="0"/>
                  </a:lnTo>
                  <a:lnTo>
                    <a:pt x="4816592" y="270933"/>
                  </a:lnTo>
                  <a:lnTo>
                    <a:pt x="0" y="270933"/>
                  </a:lnTo>
                  <a:close/>
                </a:path>
              </a:pathLst>
            </a:custGeom>
            <a:solidFill>
              <a:srgbClr val="658624"/>
            </a:solidFill>
          </p:spPr>
        </p:sp>
        <p:sp>
          <p:nvSpPr>
            <p:cNvPr name="TextBox 5" id="5"/>
            <p:cNvSpPr txBox="true"/>
            <p:nvPr/>
          </p:nvSpPr>
          <p:spPr>
            <a:xfrm>
              <a:off x="0" y="-57150"/>
              <a:ext cx="4816593" cy="328083"/>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5491111" y="8646113"/>
            <a:ext cx="2195449" cy="2879277"/>
          </a:xfrm>
          <a:custGeom>
            <a:avLst/>
            <a:gdLst/>
            <a:ahLst/>
            <a:cxnLst/>
            <a:rect r="r" b="b" t="t" l="l"/>
            <a:pathLst>
              <a:path h="2879277" w="2195449">
                <a:moveTo>
                  <a:pt x="0" y="0"/>
                </a:moveTo>
                <a:lnTo>
                  <a:pt x="2195449" y="0"/>
                </a:lnTo>
                <a:lnTo>
                  <a:pt x="2195449" y="2879277"/>
                </a:lnTo>
                <a:lnTo>
                  <a:pt x="0" y="2879277"/>
                </a:lnTo>
                <a:lnTo>
                  <a:pt x="0" y="0"/>
                </a:lnTo>
                <a:close/>
              </a:path>
            </a:pathLst>
          </a:custGeom>
          <a:blipFill>
            <a:blip r:embed="rId3"/>
            <a:stretch>
              <a:fillRect l="0" t="0" r="0" b="0"/>
            </a:stretch>
          </a:blipFill>
        </p:spPr>
      </p:sp>
      <p:sp>
        <p:nvSpPr>
          <p:cNvPr name="Freeform 7" id="7"/>
          <p:cNvSpPr/>
          <p:nvPr/>
        </p:nvSpPr>
        <p:spPr>
          <a:xfrm flipH="true" flipV="true" rot="0">
            <a:off x="798332" y="-923307"/>
            <a:ext cx="1596663" cy="2093985"/>
          </a:xfrm>
          <a:custGeom>
            <a:avLst/>
            <a:gdLst/>
            <a:ahLst/>
            <a:cxnLst/>
            <a:rect r="r" b="b" t="t" l="l"/>
            <a:pathLst>
              <a:path h="2093985" w="1596663">
                <a:moveTo>
                  <a:pt x="1596663" y="2093985"/>
                </a:moveTo>
                <a:lnTo>
                  <a:pt x="0" y="2093985"/>
                </a:lnTo>
                <a:lnTo>
                  <a:pt x="0" y="0"/>
                </a:lnTo>
                <a:lnTo>
                  <a:pt x="1596663" y="0"/>
                </a:lnTo>
                <a:lnTo>
                  <a:pt x="1596663" y="2093985"/>
                </a:lnTo>
                <a:close/>
              </a:path>
            </a:pathLst>
          </a:custGeom>
          <a:blipFill>
            <a:blip r:embed="rId3"/>
            <a:stretch>
              <a:fillRect l="0" t="0" r="0" b="0"/>
            </a:stretch>
          </a:blipFill>
        </p:spPr>
      </p:sp>
      <p:sp>
        <p:nvSpPr>
          <p:cNvPr name="TextBox 8" id="8"/>
          <p:cNvSpPr txBox="true"/>
          <p:nvPr/>
        </p:nvSpPr>
        <p:spPr>
          <a:xfrm rot="0">
            <a:off x="7397851" y="981075"/>
            <a:ext cx="2772365" cy="707603"/>
          </a:xfrm>
          <a:prstGeom prst="rect">
            <a:avLst/>
          </a:prstGeom>
        </p:spPr>
        <p:txBody>
          <a:bodyPr anchor="t" rtlCol="false" tIns="0" lIns="0" bIns="0" rIns="0">
            <a:spAutoFit/>
          </a:bodyPr>
          <a:lstStyle/>
          <a:p>
            <a:pPr algn="l">
              <a:lnSpc>
                <a:spcPts val="5256"/>
              </a:lnSpc>
            </a:pPr>
            <a:r>
              <a:rPr lang="en-US" sz="4380" b="true">
                <a:solidFill>
                  <a:srgbClr val="000000"/>
                </a:solidFill>
                <a:latin typeface="Poppins Bold"/>
                <a:ea typeface="Poppins Bold"/>
                <a:cs typeface="Poppins Bold"/>
                <a:sym typeface="Poppins Bold"/>
              </a:rPr>
              <a:t>GTM Plan</a:t>
            </a:r>
          </a:p>
        </p:txBody>
      </p:sp>
      <p:grpSp>
        <p:nvGrpSpPr>
          <p:cNvPr name="Group 9" id="9"/>
          <p:cNvGrpSpPr/>
          <p:nvPr/>
        </p:nvGrpSpPr>
        <p:grpSpPr>
          <a:xfrm rot="0">
            <a:off x="16183710" y="185563"/>
            <a:ext cx="1716632" cy="1119466"/>
            <a:chOff x="0" y="0"/>
            <a:chExt cx="2288843" cy="1492621"/>
          </a:xfrm>
        </p:grpSpPr>
        <p:sp>
          <p:nvSpPr>
            <p:cNvPr name="Freeform 10" id="10"/>
            <p:cNvSpPr/>
            <p:nvPr/>
          </p:nvSpPr>
          <p:spPr>
            <a:xfrm flipH="false" flipV="false" rot="0">
              <a:off x="0" y="0"/>
              <a:ext cx="2288843" cy="1223490"/>
            </a:xfrm>
            <a:custGeom>
              <a:avLst/>
              <a:gdLst/>
              <a:ahLst/>
              <a:cxnLst/>
              <a:rect r="r" b="b" t="t" l="l"/>
              <a:pathLst>
                <a:path h="1223490" w="2288843">
                  <a:moveTo>
                    <a:pt x="0" y="0"/>
                  </a:moveTo>
                  <a:lnTo>
                    <a:pt x="2288843" y="0"/>
                  </a:lnTo>
                  <a:lnTo>
                    <a:pt x="2288843" y="1223490"/>
                  </a:lnTo>
                  <a:lnTo>
                    <a:pt x="0" y="12234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666574" y="587469"/>
              <a:ext cx="818415" cy="420461"/>
            </a:xfrm>
            <a:custGeom>
              <a:avLst/>
              <a:gdLst/>
              <a:ahLst/>
              <a:cxnLst/>
              <a:rect r="r" b="b" t="t" l="l"/>
              <a:pathLst>
                <a:path h="420461" w="818415">
                  <a:moveTo>
                    <a:pt x="0" y="0"/>
                  </a:moveTo>
                  <a:lnTo>
                    <a:pt x="818415" y="0"/>
                  </a:lnTo>
                  <a:lnTo>
                    <a:pt x="818415" y="420461"/>
                  </a:lnTo>
                  <a:lnTo>
                    <a:pt x="0" y="420461"/>
                  </a:lnTo>
                  <a:lnTo>
                    <a:pt x="0" y="0"/>
                  </a:lnTo>
                  <a:close/>
                </a:path>
              </a:pathLst>
            </a:custGeom>
            <a:blipFill>
              <a:blip r:embed="rId6"/>
              <a:stretch>
                <a:fillRect l="0" t="0" r="0" b="0"/>
              </a:stretch>
            </a:blipFill>
          </p:spPr>
        </p:sp>
        <p:grpSp>
          <p:nvGrpSpPr>
            <p:cNvPr name="Group 12" id="12"/>
            <p:cNvGrpSpPr/>
            <p:nvPr/>
          </p:nvGrpSpPr>
          <p:grpSpPr>
            <a:xfrm rot="0">
              <a:off x="1625024" y="531264"/>
              <a:ext cx="34869" cy="33975"/>
              <a:chOff x="0" y="0"/>
              <a:chExt cx="148590" cy="144780"/>
            </a:xfrm>
          </p:grpSpPr>
          <p:sp>
            <p:nvSpPr>
              <p:cNvPr name="Freeform 13" id="13"/>
              <p:cNvSpPr/>
              <p:nvPr/>
            </p:nvSpPr>
            <p:spPr>
              <a:xfrm flipH="false" flipV="false" rot="0">
                <a:off x="45720" y="45720"/>
                <a:ext cx="50800" cy="50800"/>
              </a:xfrm>
              <a:custGeom>
                <a:avLst/>
                <a:gdLst/>
                <a:ahLst/>
                <a:cxnLst/>
                <a:rect r="r" b="b" t="t" l="l"/>
                <a:pathLst>
                  <a:path h="50800" w="50800">
                    <a:moveTo>
                      <a:pt x="50800" y="16510"/>
                    </a:moveTo>
                    <a:cubicBezTo>
                      <a:pt x="29210" y="50800"/>
                      <a:pt x="8890" y="44450"/>
                      <a:pt x="5080" y="38100"/>
                    </a:cubicBezTo>
                    <a:cubicBezTo>
                      <a:pt x="0" y="30480"/>
                      <a:pt x="3810" y="10160"/>
                      <a:pt x="11430" y="5080"/>
                    </a:cubicBezTo>
                    <a:cubicBezTo>
                      <a:pt x="17780" y="0"/>
                      <a:pt x="44450" y="6350"/>
                      <a:pt x="44450" y="6350"/>
                    </a:cubicBezTo>
                  </a:path>
                </a:pathLst>
              </a:custGeom>
              <a:solidFill>
                <a:srgbClr val="0571D3"/>
              </a:solidFill>
              <a:ln cap="sq">
                <a:noFill/>
                <a:prstDash val="solid"/>
                <a:miter/>
              </a:ln>
            </p:spPr>
          </p:sp>
        </p:grpSp>
        <p:sp>
          <p:nvSpPr>
            <p:cNvPr name="Freeform 14" id="14"/>
            <p:cNvSpPr/>
            <p:nvPr/>
          </p:nvSpPr>
          <p:spPr>
            <a:xfrm flipH="false" flipV="false" rot="0">
              <a:off x="362062" y="576354"/>
              <a:ext cx="1564718" cy="647136"/>
            </a:xfrm>
            <a:custGeom>
              <a:avLst/>
              <a:gdLst/>
              <a:ahLst/>
              <a:cxnLst/>
              <a:rect r="r" b="b" t="t" l="l"/>
              <a:pathLst>
                <a:path h="647136" w="1564718">
                  <a:moveTo>
                    <a:pt x="0" y="0"/>
                  </a:moveTo>
                  <a:lnTo>
                    <a:pt x="1564718" y="0"/>
                  </a:lnTo>
                  <a:lnTo>
                    <a:pt x="1564718" y="647136"/>
                  </a:lnTo>
                  <a:lnTo>
                    <a:pt x="0" y="647136"/>
                  </a:lnTo>
                  <a:lnTo>
                    <a:pt x="0" y="0"/>
                  </a:lnTo>
                  <a:close/>
                </a:path>
              </a:pathLst>
            </a:custGeom>
            <a:blipFill>
              <a:blip r:embed="rId7"/>
              <a:stretch>
                <a:fillRect l="0" t="0" r="0" b="0"/>
              </a:stretch>
            </a:blipFill>
          </p:spPr>
        </p:sp>
        <p:sp>
          <p:nvSpPr>
            <p:cNvPr name="Freeform 15" id="15"/>
            <p:cNvSpPr/>
            <p:nvPr/>
          </p:nvSpPr>
          <p:spPr>
            <a:xfrm flipH="false" flipV="false" rot="0">
              <a:off x="0" y="1234606"/>
              <a:ext cx="2288843" cy="258015"/>
            </a:xfrm>
            <a:custGeom>
              <a:avLst/>
              <a:gdLst/>
              <a:ahLst/>
              <a:cxnLst/>
              <a:rect r="r" b="b" t="t" l="l"/>
              <a:pathLst>
                <a:path h="258015" w="2288843">
                  <a:moveTo>
                    <a:pt x="0" y="0"/>
                  </a:moveTo>
                  <a:lnTo>
                    <a:pt x="2288843" y="0"/>
                  </a:lnTo>
                  <a:lnTo>
                    <a:pt x="2288843" y="258015"/>
                  </a:lnTo>
                  <a:lnTo>
                    <a:pt x="0" y="25801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
        <p:nvSpPr>
          <p:cNvPr name="TextBox 16" id="16"/>
          <p:cNvSpPr txBox="true"/>
          <p:nvPr/>
        </p:nvSpPr>
        <p:spPr>
          <a:xfrm rot="0">
            <a:off x="1028700" y="1641053"/>
            <a:ext cx="1970360" cy="349298"/>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2 Bold"/>
                <a:ea typeface="Canva Sans 2 Bold"/>
                <a:cs typeface="Canva Sans 2 Bold"/>
                <a:sym typeface="Canva Sans 2 Bold"/>
              </a:rPr>
              <a:t>Market Analysis</a:t>
            </a:r>
          </a:p>
        </p:txBody>
      </p:sp>
      <p:sp>
        <p:nvSpPr>
          <p:cNvPr name="TextBox 17" id="17"/>
          <p:cNvSpPr txBox="true"/>
          <p:nvPr/>
        </p:nvSpPr>
        <p:spPr>
          <a:xfrm rot="0">
            <a:off x="1028700" y="2101175"/>
            <a:ext cx="8859740" cy="816535"/>
          </a:xfrm>
          <a:prstGeom prst="rect">
            <a:avLst/>
          </a:prstGeom>
        </p:spPr>
        <p:txBody>
          <a:bodyPr anchor="t" rtlCol="false" tIns="0" lIns="0" bIns="0" rIns="0">
            <a:spAutoFit/>
          </a:bodyPr>
          <a:lstStyle/>
          <a:p>
            <a:pPr algn="l">
              <a:lnSpc>
                <a:spcPts val="2240"/>
              </a:lnSpc>
            </a:pPr>
            <a:r>
              <a:rPr lang="en-US" sz="1600">
                <a:solidFill>
                  <a:srgbClr val="000000"/>
                </a:solidFill>
                <a:latin typeface="Canva Sans 2"/>
                <a:ea typeface="Canva Sans 2"/>
                <a:cs typeface="Canva Sans 2"/>
                <a:sym typeface="Canva Sans 2"/>
              </a:rPr>
              <a:t>Target Market-</a:t>
            </a:r>
          </a:p>
          <a:p>
            <a:pPr algn="l">
              <a:lnSpc>
                <a:spcPts val="2240"/>
              </a:lnSpc>
            </a:pPr>
            <a:r>
              <a:rPr lang="en-US" sz="1600">
                <a:solidFill>
                  <a:srgbClr val="000000"/>
                </a:solidFill>
                <a:latin typeface="Canva Sans 2"/>
                <a:ea typeface="Canva Sans 2"/>
                <a:cs typeface="Canva Sans 2"/>
                <a:sym typeface="Canva Sans 2"/>
              </a:rPr>
              <a:t>Primary- Health-conscious millennials and Gen Z, urban dwellers, and busy professionals.</a:t>
            </a:r>
          </a:p>
          <a:p>
            <a:pPr algn="l">
              <a:lnSpc>
                <a:spcPts val="2240"/>
              </a:lnSpc>
            </a:pPr>
            <a:r>
              <a:rPr lang="en-US" sz="1600">
                <a:solidFill>
                  <a:srgbClr val="000000"/>
                </a:solidFill>
                <a:latin typeface="Canva Sans 2"/>
                <a:ea typeface="Canva Sans 2"/>
                <a:cs typeface="Canva Sans 2"/>
                <a:sym typeface="Canva Sans 2"/>
              </a:rPr>
              <a:t>Secondary: Families looking for quick, healthy meal solutions.</a:t>
            </a:r>
          </a:p>
        </p:txBody>
      </p:sp>
      <p:sp>
        <p:nvSpPr>
          <p:cNvPr name="TextBox 18" id="18"/>
          <p:cNvSpPr txBox="true"/>
          <p:nvPr/>
        </p:nvSpPr>
        <p:spPr>
          <a:xfrm rot="0">
            <a:off x="1028700" y="3083429"/>
            <a:ext cx="8859740" cy="816535"/>
          </a:xfrm>
          <a:prstGeom prst="rect">
            <a:avLst/>
          </a:prstGeom>
        </p:spPr>
        <p:txBody>
          <a:bodyPr anchor="t" rtlCol="false" tIns="0" lIns="0" bIns="0" rIns="0">
            <a:spAutoFit/>
          </a:bodyPr>
          <a:lstStyle/>
          <a:p>
            <a:pPr algn="l">
              <a:lnSpc>
                <a:spcPts val="2240"/>
              </a:lnSpc>
            </a:pPr>
            <a:r>
              <a:rPr lang="en-US" sz="1600">
                <a:solidFill>
                  <a:srgbClr val="000000"/>
                </a:solidFill>
                <a:latin typeface="Canva Sans 2"/>
                <a:ea typeface="Canva Sans 2"/>
                <a:cs typeface="Canva Sans 2"/>
                <a:sym typeface="Canva Sans 2"/>
              </a:rPr>
              <a:t>Market Size-</a:t>
            </a:r>
          </a:p>
          <a:p>
            <a:pPr algn="l">
              <a:lnSpc>
                <a:spcPts val="2240"/>
              </a:lnSpc>
            </a:pPr>
            <a:r>
              <a:rPr lang="en-US" sz="1600">
                <a:solidFill>
                  <a:srgbClr val="000000"/>
                </a:solidFill>
                <a:latin typeface="Canva Sans 2"/>
                <a:ea typeface="Canva Sans 2"/>
                <a:cs typeface="Canva Sans 2"/>
                <a:sym typeface="Canva Sans 2"/>
              </a:rPr>
              <a:t>Growing global plant-based food market, estimated to reach $35 billion by 2027.</a:t>
            </a:r>
          </a:p>
          <a:p>
            <a:pPr algn="l">
              <a:lnSpc>
                <a:spcPts val="2240"/>
              </a:lnSpc>
            </a:pPr>
            <a:r>
              <a:rPr lang="en-US" sz="1600">
                <a:solidFill>
                  <a:srgbClr val="000000"/>
                </a:solidFill>
                <a:latin typeface="Canva Sans 2"/>
                <a:ea typeface="Canva Sans 2"/>
                <a:cs typeface="Canva Sans 2"/>
                <a:sym typeface="Canva Sans 2"/>
              </a:rPr>
              <a:t>Opportunity to dominate the mid lower to High priced segment by giving traditional touch.</a:t>
            </a:r>
          </a:p>
        </p:txBody>
      </p:sp>
      <p:sp>
        <p:nvSpPr>
          <p:cNvPr name="TextBox 19" id="19"/>
          <p:cNvSpPr txBox="true"/>
          <p:nvPr/>
        </p:nvSpPr>
        <p:spPr>
          <a:xfrm rot="0">
            <a:off x="1028700" y="4053914"/>
            <a:ext cx="10305046" cy="816535"/>
          </a:xfrm>
          <a:prstGeom prst="rect">
            <a:avLst/>
          </a:prstGeom>
        </p:spPr>
        <p:txBody>
          <a:bodyPr anchor="t" rtlCol="false" tIns="0" lIns="0" bIns="0" rIns="0">
            <a:spAutoFit/>
          </a:bodyPr>
          <a:lstStyle/>
          <a:p>
            <a:pPr algn="l">
              <a:lnSpc>
                <a:spcPts val="2240"/>
              </a:lnSpc>
            </a:pPr>
            <a:r>
              <a:rPr lang="en-US" sz="1600">
                <a:solidFill>
                  <a:srgbClr val="000000"/>
                </a:solidFill>
                <a:latin typeface="Canva Sans 2"/>
                <a:ea typeface="Canva Sans 2"/>
                <a:cs typeface="Canva Sans 2"/>
                <a:sym typeface="Canva Sans 2"/>
              </a:rPr>
              <a:t>Trends-</a:t>
            </a:r>
          </a:p>
          <a:p>
            <a:pPr algn="l">
              <a:lnSpc>
                <a:spcPts val="2240"/>
              </a:lnSpc>
            </a:pPr>
            <a:r>
              <a:rPr lang="en-US" sz="1600">
                <a:solidFill>
                  <a:srgbClr val="000000"/>
                </a:solidFill>
                <a:latin typeface="Canva Sans 2"/>
                <a:ea typeface="Canva Sans 2"/>
                <a:cs typeface="Canva Sans 2"/>
                <a:sym typeface="Canva Sans 2"/>
              </a:rPr>
              <a:t>Increasing demand for plant-based and sustainable products along with no such brand is digging that well &amp; Preference for convenience without compromising on taste.</a:t>
            </a:r>
          </a:p>
        </p:txBody>
      </p:sp>
      <p:sp>
        <p:nvSpPr>
          <p:cNvPr name="TextBox 20" id="20"/>
          <p:cNvSpPr txBox="true"/>
          <p:nvPr/>
        </p:nvSpPr>
        <p:spPr>
          <a:xfrm rot="0">
            <a:off x="1028700" y="4965700"/>
            <a:ext cx="2291333" cy="349298"/>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2 Bold"/>
                <a:ea typeface="Canva Sans 2 Bold"/>
                <a:cs typeface="Canva Sans 2 Bold"/>
                <a:sym typeface="Canva Sans 2 Bold"/>
              </a:rPr>
              <a:t>Customer Persona</a:t>
            </a:r>
          </a:p>
        </p:txBody>
      </p:sp>
      <p:sp>
        <p:nvSpPr>
          <p:cNvPr name="TextBox 21" id="21"/>
          <p:cNvSpPr txBox="true"/>
          <p:nvPr/>
        </p:nvSpPr>
        <p:spPr>
          <a:xfrm rot="0">
            <a:off x="1028700" y="5429297"/>
            <a:ext cx="10305046" cy="816535"/>
          </a:xfrm>
          <a:prstGeom prst="rect">
            <a:avLst/>
          </a:prstGeom>
        </p:spPr>
        <p:txBody>
          <a:bodyPr anchor="t" rtlCol="false" tIns="0" lIns="0" bIns="0" rIns="0">
            <a:spAutoFit/>
          </a:bodyPr>
          <a:lstStyle/>
          <a:p>
            <a:pPr algn="l">
              <a:lnSpc>
                <a:spcPts val="2240"/>
              </a:lnSpc>
            </a:pPr>
            <a:r>
              <a:rPr lang="en-US" sz="1600">
                <a:solidFill>
                  <a:srgbClr val="000000"/>
                </a:solidFill>
                <a:latin typeface="Canva Sans 2"/>
                <a:ea typeface="Canva Sans 2"/>
                <a:cs typeface="Canva Sans 2"/>
                <a:sym typeface="Canva Sans 2"/>
              </a:rPr>
              <a:t>Persona 1- Ranjan, 32, urban professional, who is from Bihar, lives in Switzerland and looking for that perfect combination of spices with Sattu that he loves but has limited time and experience.</a:t>
            </a:r>
          </a:p>
          <a:p>
            <a:pPr algn="l">
              <a:lnSpc>
                <a:spcPts val="2240"/>
              </a:lnSpc>
            </a:pPr>
            <a:r>
              <a:rPr lang="en-US" sz="1600">
                <a:solidFill>
                  <a:srgbClr val="000000"/>
                </a:solidFill>
                <a:latin typeface="Canva Sans 2"/>
                <a:ea typeface="Canva Sans 2"/>
                <a:cs typeface="Canva Sans 2"/>
                <a:sym typeface="Canva Sans 2"/>
              </a:rPr>
              <a:t>Persona 2- The 23 year old person feels bored while eating hostel foods.</a:t>
            </a:r>
          </a:p>
        </p:txBody>
      </p:sp>
      <p:sp>
        <p:nvSpPr>
          <p:cNvPr name="TextBox 22" id="22"/>
          <p:cNvSpPr txBox="true"/>
          <p:nvPr/>
        </p:nvSpPr>
        <p:spPr>
          <a:xfrm rot="0">
            <a:off x="1028700" y="6379183"/>
            <a:ext cx="2213818" cy="349298"/>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2 Bold"/>
                <a:ea typeface="Canva Sans 2 Bold"/>
                <a:cs typeface="Canva Sans 2 Bold"/>
                <a:sym typeface="Canva Sans 2 Bold"/>
              </a:rPr>
              <a:t>Value proposition</a:t>
            </a:r>
          </a:p>
        </p:txBody>
      </p:sp>
      <p:sp>
        <p:nvSpPr>
          <p:cNvPr name="TextBox 23" id="23"/>
          <p:cNvSpPr txBox="true"/>
          <p:nvPr/>
        </p:nvSpPr>
        <p:spPr>
          <a:xfrm rot="0">
            <a:off x="1028700" y="6864094"/>
            <a:ext cx="10305046" cy="2197536"/>
          </a:xfrm>
          <a:prstGeom prst="rect">
            <a:avLst/>
          </a:prstGeom>
        </p:spPr>
        <p:txBody>
          <a:bodyPr anchor="t" rtlCol="false" tIns="0" lIns="0" bIns="0" rIns="0">
            <a:spAutoFit/>
          </a:bodyPr>
          <a:lstStyle/>
          <a:p>
            <a:pPr algn="l">
              <a:lnSpc>
                <a:spcPts val="2240"/>
              </a:lnSpc>
            </a:pPr>
            <a:r>
              <a:rPr lang="en-US" sz="1600">
                <a:solidFill>
                  <a:srgbClr val="000000"/>
                </a:solidFill>
                <a:latin typeface="Canva Sans 2"/>
                <a:ea typeface="Canva Sans 2"/>
                <a:cs typeface="Canva Sans 2"/>
                <a:sym typeface="Canva Sans 2"/>
              </a:rPr>
              <a:t>BioDishar pre-mix-"Convenient, sustainable, and bursting with bold and traditional flavors, BioDishar meal kits make healthy eating effortless."</a:t>
            </a:r>
          </a:p>
          <a:p>
            <a:pPr algn="l">
              <a:lnSpc>
                <a:spcPts val="2240"/>
              </a:lnSpc>
            </a:pPr>
            <a:r>
              <a:rPr lang="en-US" sz="1600">
                <a:solidFill>
                  <a:srgbClr val="000000"/>
                </a:solidFill>
                <a:latin typeface="Canva Sans 2"/>
                <a:ea typeface="Canva Sans 2"/>
                <a:cs typeface="Canva Sans 2"/>
                <a:sym typeface="Canva Sans 2"/>
              </a:rPr>
              <a:t>Core Benefits-</a:t>
            </a:r>
          </a:p>
          <a:p>
            <a:pPr algn="l" marL="345443" indent="-172721" lvl="1">
              <a:lnSpc>
                <a:spcPts val="2240"/>
              </a:lnSpc>
              <a:buFont typeface="Arial"/>
              <a:buChar char="•"/>
            </a:pPr>
            <a:r>
              <a:rPr lang="en-US" sz="1600">
                <a:solidFill>
                  <a:srgbClr val="000000"/>
                </a:solidFill>
                <a:latin typeface="Canva Sans 2"/>
                <a:ea typeface="Canva Sans 2"/>
                <a:cs typeface="Canva Sans 2"/>
                <a:sym typeface="Canva Sans 2"/>
              </a:rPr>
              <a:t>Quick preparation (under 2 minutes).</a:t>
            </a:r>
          </a:p>
          <a:p>
            <a:pPr algn="l" marL="345443" indent="-172721" lvl="1">
              <a:lnSpc>
                <a:spcPts val="2240"/>
              </a:lnSpc>
              <a:buFont typeface="Arial"/>
              <a:buChar char="•"/>
            </a:pPr>
            <a:r>
              <a:rPr lang="en-US" sz="1600">
                <a:solidFill>
                  <a:srgbClr val="000000"/>
                </a:solidFill>
                <a:latin typeface="Canva Sans 2"/>
                <a:ea typeface="Canva Sans 2"/>
                <a:cs typeface="Canva Sans 2"/>
                <a:sym typeface="Canva Sans 2"/>
              </a:rPr>
              <a:t>Rooted</a:t>
            </a:r>
            <a:r>
              <a:rPr lang="en-US" sz="1600">
                <a:solidFill>
                  <a:srgbClr val="000000"/>
                </a:solidFill>
                <a:latin typeface="Canva Sans 2"/>
                <a:ea typeface="Canva Sans 2"/>
                <a:cs typeface="Canva Sans 2"/>
                <a:sym typeface="Canva Sans 2"/>
              </a:rPr>
              <a:t> flavors from the soil of farmers.</a:t>
            </a:r>
          </a:p>
          <a:p>
            <a:pPr algn="l" marL="345443" indent="-172721" lvl="1">
              <a:lnSpc>
                <a:spcPts val="2240"/>
              </a:lnSpc>
              <a:buFont typeface="Arial"/>
              <a:buChar char="•"/>
            </a:pPr>
            <a:r>
              <a:rPr lang="en-US" sz="1600">
                <a:solidFill>
                  <a:srgbClr val="000000"/>
                </a:solidFill>
                <a:latin typeface="Canva Sans 2"/>
                <a:ea typeface="Canva Sans 2"/>
                <a:cs typeface="Canva Sans 2"/>
                <a:sym typeface="Canva Sans 2"/>
              </a:rPr>
              <a:t>80% P</a:t>
            </a:r>
            <a:r>
              <a:rPr lang="en-US" sz="1600">
                <a:solidFill>
                  <a:srgbClr val="000000"/>
                </a:solidFill>
                <a:latin typeface="Canva Sans 2"/>
                <a:ea typeface="Canva Sans 2"/>
                <a:cs typeface="Canva Sans 2"/>
                <a:sym typeface="Canva Sans 2"/>
              </a:rPr>
              <a:t>lant-based ingredients and 20% organic based ingredients, sourced sustainably.</a:t>
            </a:r>
          </a:p>
          <a:p>
            <a:pPr algn="l" marL="345443" indent="-172721" lvl="1">
              <a:lnSpc>
                <a:spcPts val="2240"/>
              </a:lnSpc>
              <a:buFont typeface="Arial"/>
              <a:buChar char="•"/>
            </a:pPr>
            <a:r>
              <a:rPr lang="en-US" sz="1600">
                <a:solidFill>
                  <a:srgbClr val="000000"/>
                </a:solidFill>
                <a:latin typeface="Canva Sans 2"/>
                <a:ea typeface="Canva Sans 2"/>
                <a:cs typeface="Canva Sans 2"/>
                <a:sym typeface="Canva Sans 2"/>
              </a:rPr>
              <a:t>Affordable price point.</a:t>
            </a:r>
          </a:p>
          <a:p>
            <a:pPr algn="l">
              <a:lnSpc>
                <a:spcPts val="2240"/>
              </a:lnSpc>
            </a:pPr>
          </a:p>
        </p:txBody>
      </p:sp>
      <p:sp>
        <p:nvSpPr>
          <p:cNvPr name="TextBox 24" id="24"/>
          <p:cNvSpPr txBox="true"/>
          <p:nvPr/>
        </p:nvSpPr>
        <p:spPr>
          <a:xfrm rot="0">
            <a:off x="10950876" y="1641053"/>
            <a:ext cx="2531070" cy="349298"/>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2 Bold"/>
                <a:ea typeface="Canva Sans 2 Bold"/>
                <a:cs typeface="Canva Sans 2 Bold"/>
                <a:sym typeface="Canva Sans 2 Bold"/>
              </a:rPr>
              <a:t>Competitor Analysis</a:t>
            </a:r>
          </a:p>
        </p:txBody>
      </p:sp>
      <p:grpSp>
        <p:nvGrpSpPr>
          <p:cNvPr name="Group 25" id="25"/>
          <p:cNvGrpSpPr/>
          <p:nvPr/>
        </p:nvGrpSpPr>
        <p:grpSpPr>
          <a:xfrm rot="-10800000">
            <a:off x="10950876" y="-2202884"/>
            <a:ext cx="8229600" cy="11725015"/>
            <a:chOff x="0" y="0"/>
            <a:chExt cx="660400" cy="940896"/>
          </a:xfrm>
        </p:grpSpPr>
        <p:sp>
          <p:nvSpPr>
            <p:cNvPr name="Freeform 26" id="26"/>
            <p:cNvSpPr/>
            <p:nvPr/>
          </p:nvSpPr>
          <p:spPr>
            <a:xfrm flipH="false" flipV="false" rot="0">
              <a:off x="0" y="0"/>
              <a:ext cx="660400" cy="940896"/>
            </a:xfrm>
            <a:custGeom>
              <a:avLst/>
              <a:gdLst/>
              <a:ahLst/>
              <a:cxnLst/>
              <a:rect r="r" b="b" t="t" l="l"/>
              <a:pathLst>
                <a:path h="940896" w="660400">
                  <a:moveTo>
                    <a:pt x="220252" y="921827"/>
                  </a:moveTo>
                  <a:cubicBezTo>
                    <a:pt x="254109" y="933341"/>
                    <a:pt x="292600" y="940896"/>
                    <a:pt x="330378" y="940896"/>
                  </a:cubicBezTo>
                  <a:cubicBezTo>
                    <a:pt x="368157" y="940896"/>
                    <a:pt x="404509" y="934419"/>
                    <a:pt x="438009" y="922905"/>
                  </a:cubicBezTo>
                  <a:cubicBezTo>
                    <a:pt x="438723" y="922546"/>
                    <a:pt x="439435" y="922546"/>
                    <a:pt x="440148" y="922187"/>
                  </a:cubicBezTo>
                  <a:cubicBezTo>
                    <a:pt x="565955" y="876131"/>
                    <a:pt x="658618" y="754517"/>
                    <a:pt x="660400" y="609549"/>
                  </a:cubicBezTo>
                  <a:lnTo>
                    <a:pt x="660400" y="0"/>
                  </a:lnTo>
                  <a:lnTo>
                    <a:pt x="0" y="0"/>
                  </a:lnTo>
                  <a:lnTo>
                    <a:pt x="0" y="609097"/>
                  </a:lnTo>
                  <a:cubicBezTo>
                    <a:pt x="1782" y="755236"/>
                    <a:pt x="93019" y="876851"/>
                    <a:pt x="220252" y="921827"/>
                  </a:cubicBezTo>
                  <a:close/>
                </a:path>
              </a:pathLst>
            </a:custGeom>
            <a:solidFill>
              <a:srgbClr val="658624">
                <a:alpha val="29804"/>
              </a:srgbClr>
            </a:solidFill>
          </p:spPr>
        </p:sp>
        <p:sp>
          <p:nvSpPr>
            <p:cNvPr name="TextBox 27" id="27"/>
            <p:cNvSpPr txBox="true"/>
            <p:nvPr/>
          </p:nvSpPr>
          <p:spPr>
            <a:xfrm>
              <a:off x="0" y="-57150"/>
              <a:ext cx="660400" cy="871046"/>
            </a:xfrm>
            <a:prstGeom prst="rect">
              <a:avLst/>
            </a:prstGeom>
          </p:spPr>
          <p:txBody>
            <a:bodyPr anchor="ctr" rtlCol="false" tIns="50800" lIns="50800" bIns="50800" rIns="50800"/>
            <a:lstStyle/>
            <a:p>
              <a:pPr algn="ctr">
                <a:lnSpc>
                  <a:spcPts val="2659"/>
                </a:lnSpc>
                <a:spcBef>
                  <a:spcPct val="0"/>
                </a:spcBef>
              </a:pPr>
            </a:p>
          </p:txBody>
        </p:sp>
      </p:grpSp>
      <p:sp>
        <p:nvSpPr>
          <p:cNvPr name="TextBox 28" id="28"/>
          <p:cNvSpPr txBox="true"/>
          <p:nvPr/>
        </p:nvSpPr>
        <p:spPr>
          <a:xfrm rot="0">
            <a:off x="11061241" y="2155535"/>
            <a:ext cx="6198059" cy="3578537"/>
          </a:xfrm>
          <a:prstGeom prst="rect">
            <a:avLst/>
          </a:prstGeom>
        </p:spPr>
        <p:txBody>
          <a:bodyPr anchor="t" rtlCol="false" tIns="0" lIns="0" bIns="0" rIns="0">
            <a:spAutoFit/>
          </a:bodyPr>
          <a:lstStyle/>
          <a:p>
            <a:pPr algn="l">
              <a:lnSpc>
                <a:spcPts val="2240"/>
              </a:lnSpc>
            </a:pPr>
            <a:r>
              <a:rPr lang="en-US" sz="1600">
                <a:solidFill>
                  <a:srgbClr val="000000"/>
                </a:solidFill>
                <a:latin typeface="Canva Sans 2"/>
                <a:ea typeface="Canva Sans 2"/>
                <a:cs typeface="Canva Sans 2"/>
                <a:sym typeface="Canva Sans 2"/>
              </a:rPr>
              <a:t>Knorr-Pre-mix and Ready to cook</a:t>
            </a:r>
          </a:p>
          <a:p>
            <a:pPr algn="l">
              <a:lnSpc>
                <a:spcPts val="2240"/>
              </a:lnSpc>
            </a:pPr>
            <a:r>
              <a:rPr lang="en-US" sz="1600">
                <a:solidFill>
                  <a:srgbClr val="000000"/>
                </a:solidFill>
                <a:latin typeface="Canva Sans 2"/>
                <a:ea typeface="Canva Sans 2"/>
                <a:cs typeface="Canva Sans 2"/>
                <a:sym typeface="Canva Sans 2"/>
              </a:rPr>
              <a:t>Beyond Meat (ready-to-cook products).</a:t>
            </a:r>
          </a:p>
          <a:p>
            <a:pPr algn="l">
              <a:lnSpc>
                <a:spcPts val="2240"/>
              </a:lnSpc>
            </a:pPr>
            <a:r>
              <a:rPr lang="en-US" sz="1600">
                <a:solidFill>
                  <a:srgbClr val="000000"/>
                </a:solidFill>
                <a:latin typeface="Canva Sans 2"/>
                <a:ea typeface="Canva Sans 2"/>
                <a:cs typeface="Canva Sans 2"/>
                <a:sym typeface="Canva Sans 2"/>
              </a:rPr>
              <a:t>Blue Apron (meal kits).</a:t>
            </a:r>
          </a:p>
          <a:p>
            <a:pPr algn="l">
              <a:lnSpc>
                <a:spcPts val="2240"/>
              </a:lnSpc>
            </a:pPr>
            <a:r>
              <a:rPr lang="en-US" sz="1600">
                <a:solidFill>
                  <a:srgbClr val="000000"/>
                </a:solidFill>
                <a:latin typeface="Canva Sans 2"/>
                <a:ea typeface="Canva Sans 2"/>
                <a:cs typeface="Canva Sans 2"/>
                <a:sym typeface="Canva Sans 2"/>
              </a:rPr>
              <a:t>Maggi (seasoning and quick meals).</a:t>
            </a:r>
          </a:p>
          <a:p>
            <a:pPr algn="l">
              <a:lnSpc>
                <a:spcPts val="2240"/>
              </a:lnSpc>
            </a:pPr>
          </a:p>
          <a:p>
            <a:pPr algn="l">
              <a:lnSpc>
                <a:spcPts val="2240"/>
              </a:lnSpc>
            </a:pPr>
            <a:r>
              <a:rPr lang="en-US" sz="1600" b="true">
                <a:solidFill>
                  <a:srgbClr val="000000"/>
                </a:solidFill>
                <a:latin typeface="Canva Sans 2 Bold"/>
                <a:ea typeface="Canva Sans 2 Bold"/>
                <a:cs typeface="Canva Sans 2 Bold"/>
                <a:sym typeface="Canva Sans 2 Bold"/>
              </a:rPr>
              <a:t>Differentiation</a:t>
            </a:r>
            <a:r>
              <a:rPr lang="en-US" sz="1600">
                <a:solidFill>
                  <a:srgbClr val="000000"/>
                </a:solidFill>
                <a:latin typeface="Canva Sans 2"/>
                <a:ea typeface="Canva Sans 2"/>
                <a:cs typeface="Canva Sans 2"/>
                <a:sym typeface="Canva Sans 2"/>
              </a:rPr>
              <a:t>-</a:t>
            </a:r>
          </a:p>
          <a:p>
            <a:pPr algn="l" marL="345443" indent="-172721" lvl="1">
              <a:lnSpc>
                <a:spcPts val="2240"/>
              </a:lnSpc>
              <a:buFont typeface="Arial"/>
              <a:buChar char="•"/>
            </a:pPr>
            <a:r>
              <a:rPr lang="en-US" sz="1600">
                <a:solidFill>
                  <a:srgbClr val="000000"/>
                </a:solidFill>
                <a:latin typeface="Canva Sans 2"/>
                <a:ea typeface="Canva Sans 2"/>
                <a:cs typeface="Canva Sans 2"/>
                <a:sym typeface="Canva Sans 2"/>
              </a:rPr>
              <a:t>First and foremost </a:t>
            </a:r>
            <a:r>
              <a:rPr lang="en-US" b="true" sz="1600">
                <a:solidFill>
                  <a:srgbClr val="000000"/>
                </a:solidFill>
                <a:latin typeface="Canva Sans 2 Bold"/>
                <a:ea typeface="Canva Sans 2 Bold"/>
                <a:cs typeface="Canva Sans 2 Bold"/>
                <a:sym typeface="Canva Sans 2 Bold"/>
              </a:rPr>
              <a:t>NO-SUCH KIND OF PRE-MIX IS AVAILABLE IN WORLD RIGHT NOW</a:t>
            </a:r>
            <a:r>
              <a:rPr lang="en-US" sz="1600">
                <a:solidFill>
                  <a:srgbClr val="000000"/>
                </a:solidFill>
                <a:latin typeface="Canva Sans 2"/>
                <a:ea typeface="Canva Sans 2"/>
                <a:cs typeface="Canva Sans 2"/>
                <a:sym typeface="Canva Sans 2"/>
              </a:rPr>
              <a:t>.</a:t>
            </a:r>
          </a:p>
          <a:p>
            <a:pPr algn="l" marL="345443" indent="-172721" lvl="1">
              <a:lnSpc>
                <a:spcPts val="2240"/>
              </a:lnSpc>
              <a:buFont typeface="Arial"/>
              <a:buChar char="•"/>
            </a:pPr>
            <a:r>
              <a:rPr lang="en-US" sz="1600">
                <a:solidFill>
                  <a:srgbClr val="000000"/>
                </a:solidFill>
                <a:latin typeface="Canva Sans 2"/>
                <a:ea typeface="Canva Sans 2"/>
                <a:cs typeface="Canva Sans 2"/>
                <a:sym typeface="Canva Sans 2"/>
              </a:rPr>
              <a:t>BioDishar </a:t>
            </a:r>
            <a:r>
              <a:rPr lang="en-US" sz="1600">
                <a:solidFill>
                  <a:srgbClr val="000000"/>
                </a:solidFill>
                <a:latin typeface="Canva Sans 2"/>
                <a:ea typeface="Canva Sans 2"/>
                <a:cs typeface="Canva Sans 2"/>
                <a:sym typeface="Canva Sans 2"/>
              </a:rPr>
              <a:t>heritage in delivering flavorful add on meals globally.</a:t>
            </a:r>
          </a:p>
          <a:p>
            <a:pPr algn="l" marL="345443" indent="-172721" lvl="1">
              <a:lnSpc>
                <a:spcPts val="2240"/>
              </a:lnSpc>
              <a:buFont typeface="Arial"/>
              <a:buChar char="•"/>
            </a:pPr>
            <a:r>
              <a:rPr lang="en-US" sz="1600">
                <a:solidFill>
                  <a:srgbClr val="000000"/>
                </a:solidFill>
                <a:latin typeface="Canva Sans 2"/>
                <a:ea typeface="Canva Sans 2"/>
                <a:cs typeface="Canva Sans 2"/>
                <a:sym typeface="Canva Sans 2"/>
              </a:rPr>
              <a:t>Sustainability focus with eco-friendly packaging.</a:t>
            </a:r>
          </a:p>
          <a:p>
            <a:pPr algn="l" marL="345443" indent="-172721" lvl="1">
              <a:lnSpc>
                <a:spcPts val="2240"/>
              </a:lnSpc>
              <a:buFont typeface="Arial"/>
              <a:buChar char="•"/>
            </a:pPr>
            <a:r>
              <a:rPr lang="en-US" sz="1600">
                <a:solidFill>
                  <a:srgbClr val="000000"/>
                </a:solidFill>
                <a:latin typeface="Canva Sans 2"/>
                <a:ea typeface="Canva Sans 2"/>
                <a:cs typeface="Canva Sans 2"/>
                <a:sym typeface="Canva Sans 2"/>
              </a:rPr>
              <a:t>Affordable pricing compared to premium competitors.</a:t>
            </a:r>
          </a:p>
          <a:p>
            <a:pPr algn="l">
              <a:lnSpc>
                <a:spcPts val="2240"/>
              </a:lnSpc>
            </a:pPr>
          </a:p>
        </p:txBody>
      </p:sp>
      <p:sp>
        <p:nvSpPr>
          <p:cNvPr name="TextBox 29" id="29"/>
          <p:cNvSpPr txBox="true"/>
          <p:nvPr/>
        </p:nvSpPr>
        <p:spPr>
          <a:xfrm rot="0">
            <a:off x="10950876" y="5683098"/>
            <a:ext cx="1250900" cy="349298"/>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2 Bold"/>
                <a:ea typeface="Canva Sans 2 Bold"/>
                <a:cs typeface="Canva Sans 2 Bold"/>
                <a:sym typeface="Canva Sans 2 Bold"/>
              </a:rPr>
              <a:t>Packaging</a:t>
            </a:r>
          </a:p>
        </p:txBody>
      </p:sp>
      <p:sp>
        <p:nvSpPr>
          <p:cNvPr name="TextBox 30" id="30"/>
          <p:cNvSpPr txBox="true"/>
          <p:nvPr/>
        </p:nvSpPr>
        <p:spPr>
          <a:xfrm rot="0">
            <a:off x="11061241" y="6142353"/>
            <a:ext cx="5841951" cy="540335"/>
          </a:xfrm>
          <a:prstGeom prst="rect">
            <a:avLst/>
          </a:prstGeom>
        </p:spPr>
        <p:txBody>
          <a:bodyPr anchor="t" rtlCol="false" tIns="0" lIns="0" bIns="0" rIns="0">
            <a:spAutoFit/>
          </a:bodyPr>
          <a:lstStyle/>
          <a:p>
            <a:pPr algn="l">
              <a:lnSpc>
                <a:spcPts val="2240"/>
              </a:lnSpc>
            </a:pPr>
            <a:r>
              <a:rPr lang="en-US" sz="1600">
                <a:solidFill>
                  <a:srgbClr val="000000"/>
                </a:solidFill>
                <a:latin typeface="Canva Sans 2"/>
                <a:ea typeface="Canva Sans 2"/>
                <a:cs typeface="Canva Sans 2"/>
                <a:sym typeface="Canva Sans 2"/>
              </a:rPr>
              <a:t>Bright, vibrant, eco-friendly packaging highlighting sustainability and flavor profiles</a:t>
            </a:r>
          </a:p>
        </p:txBody>
      </p:sp>
      <p:sp>
        <p:nvSpPr>
          <p:cNvPr name="TextBox 31" id="31"/>
          <p:cNvSpPr txBox="true"/>
          <p:nvPr/>
        </p:nvSpPr>
        <p:spPr>
          <a:xfrm rot="0">
            <a:off x="10950876" y="7016063"/>
            <a:ext cx="3613299" cy="349298"/>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2 Bold"/>
                <a:ea typeface="Canva Sans 2 Bold"/>
                <a:cs typeface="Canva Sans 2 Bold"/>
                <a:sym typeface="Canva Sans 2 Bold"/>
              </a:rPr>
              <a:t>Marketing and Sales Strategy</a:t>
            </a:r>
          </a:p>
        </p:txBody>
      </p:sp>
      <p:sp>
        <p:nvSpPr>
          <p:cNvPr name="TextBox 32" id="32"/>
          <p:cNvSpPr txBox="true"/>
          <p:nvPr/>
        </p:nvSpPr>
        <p:spPr>
          <a:xfrm rot="0">
            <a:off x="11061241" y="7575114"/>
            <a:ext cx="5980785" cy="1368936"/>
          </a:xfrm>
          <a:prstGeom prst="rect">
            <a:avLst/>
          </a:prstGeom>
        </p:spPr>
        <p:txBody>
          <a:bodyPr anchor="t" rtlCol="false" tIns="0" lIns="0" bIns="0" rIns="0">
            <a:spAutoFit/>
          </a:bodyPr>
          <a:lstStyle/>
          <a:p>
            <a:pPr algn="l">
              <a:lnSpc>
                <a:spcPts val="2240"/>
              </a:lnSpc>
            </a:pPr>
            <a:r>
              <a:rPr lang="en-US" sz="1600">
                <a:solidFill>
                  <a:srgbClr val="000000"/>
                </a:solidFill>
                <a:latin typeface="Canva Sans 2"/>
                <a:ea typeface="Canva Sans 2"/>
                <a:cs typeface="Canva Sans 2"/>
                <a:sym typeface="Canva Sans 2"/>
              </a:rPr>
              <a:t>Marketing Channels-</a:t>
            </a:r>
          </a:p>
          <a:p>
            <a:pPr algn="l">
              <a:lnSpc>
                <a:spcPts val="2240"/>
              </a:lnSpc>
            </a:pPr>
            <a:r>
              <a:rPr lang="en-US" sz="1600">
                <a:solidFill>
                  <a:srgbClr val="000000"/>
                </a:solidFill>
                <a:latin typeface="Canva Sans 2"/>
                <a:ea typeface="Canva Sans 2"/>
                <a:cs typeface="Canva Sans 2"/>
                <a:sym typeface="Canva Sans 2"/>
              </a:rPr>
              <a:t>Digital- Social media platforms (Instagram, TikTok, Facebook) with influencer partnerships.</a:t>
            </a:r>
          </a:p>
          <a:p>
            <a:pPr algn="l">
              <a:lnSpc>
                <a:spcPts val="2240"/>
              </a:lnSpc>
            </a:pPr>
            <a:r>
              <a:rPr lang="en-US" sz="1600">
                <a:solidFill>
                  <a:srgbClr val="000000"/>
                </a:solidFill>
                <a:latin typeface="Canva Sans 2"/>
                <a:ea typeface="Canva Sans 2"/>
                <a:cs typeface="Canva Sans 2"/>
                <a:sym typeface="Canva Sans 2"/>
              </a:rPr>
              <a:t>Retail- Promotions at major grocery chains and e-commerce platforms.</a:t>
            </a:r>
          </a:p>
        </p:txBody>
      </p:sp>
      <p:sp>
        <p:nvSpPr>
          <p:cNvPr name="TextBox 33" id="3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2"/>
                <a:ea typeface="Canva Sans 2"/>
                <a:cs typeface="Canva Sans 2"/>
                <a:sym typeface="Canva Sans 2"/>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5400000">
            <a:off x="9790515" y="6609658"/>
            <a:ext cx="8229600" cy="10128738"/>
            <a:chOff x="0" y="0"/>
            <a:chExt cx="660400" cy="812800"/>
          </a:xfrm>
        </p:grpSpPr>
        <p:sp>
          <p:nvSpPr>
            <p:cNvPr name="Freeform 4" id="4"/>
            <p:cNvSpPr/>
            <p:nvPr/>
          </p:nvSpPr>
          <p:spPr>
            <a:xfrm flipH="false" flipV="false" rot="0">
              <a:off x="0" y="0"/>
              <a:ext cx="660400" cy="812800"/>
            </a:xfrm>
            <a:custGeom>
              <a:avLst/>
              <a:gdLst/>
              <a:ahLst/>
              <a:cxnLst/>
              <a:rect r="r" b="b" t="t" l="l"/>
              <a:pathLst>
                <a:path h="812800" w="660400">
                  <a:moveTo>
                    <a:pt x="220252" y="793731"/>
                  </a:moveTo>
                  <a:cubicBezTo>
                    <a:pt x="254109" y="805245"/>
                    <a:pt x="292600" y="812800"/>
                    <a:pt x="330378" y="812800"/>
                  </a:cubicBezTo>
                  <a:cubicBezTo>
                    <a:pt x="368157" y="812800"/>
                    <a:pt x="404509" y="806323"/>
                    <a:pt x="438009" y="794809"/>
                  </a:cubicBezTo>
                  <a:cubicBezTo>
                    <a:pt x="438723" y="794450"/>
                    <a:pt x="439435" y="794450"/>
                    <a:pt x="440148" y="794090"/>
                  </a:cubicBezTo>
                  <a:cubicBezTo>
                    <a:pt x="565955" y="748035"/>
                    <a:pt x="658618" y="626421"/>
                    <a:pt x="660400" y="484298"/>
                  </a:cubicBezTo>
                  <a:lnTo>
                    <a:pt x="660400" y="0"/>
                  </a:lnTo>
                  <a:lnTo>
                    <a:pt x="0" y="0"/>
                  </a:lnTo>
                  <a:lnTo>
                    <a:pt x="0" y="483939"/>
                  </a:lnTo>
                  <a:cubicBezTo>
                    <a:pt x="1782" y="627140"/>
                    <a:pt x="93019" y="748755"/>
                    <a:pt x="220252" y="793731"/>
                  </a:cubicBezTo>
                  <a:close/>
                </a:path>
              </a:pathLst>
            </a:custGeom>
            <a:solidFill>
              <a:srgbClr val="658624"/>
            </a:solidFill>
          </p:spPr>
        </p:sp>
        <p:sp>
          <p:nvSpPr>
            <p:cNvPr name="TextBox 5" id="5"/>
            <p:cNvSpPr txBox="true"/>
            <p:nvPr/>
          </p:nvSpPr>
          <p:spPr>
            <a:xfrm>
              <a:off x="0" y="-57150"/>
              <a:ext cx="660400" cy="742950"/>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6645497" y="8794750"/>
            <a:ext cx="2195449" cy="2879277"/>
          </a:xfrm>
          <a:custGeom>
            <a:avLst/>
            <a:gdLst/>
            <a:ahLst/>
            <a:cxnLst/>
            <a:rect r="r" b="b" t="t" l="l"/>
            <a:pathLst>
              <a:path h="2879277" w="2195449">
                <a:moveTo>
                  <a:pt x="0" y="0"/>
                </a:moveTo>
                <a:lnTo>
                  <a:pt x="2195449" y="0"/>
                </a:lnTo>
                <a:lnTo>
                  <a:pt x="2195449" y="2879277"/>
                </a:lnTo>
                <a:lnTo>
                  <a:pt x="0" y="2879277"/>
                </a:lnTo>
                <a:lnTo>
                  <a:pt x="0" y="0"/>
                </a:lnTo>
                <a:close/>
              </a:path>
            </a:pathLst>
          </a:custGeom>
          <a:blipFill>
            <a:blip r:embed="rId3"/>
            <a:stretch>
              <a:fillRect l="0" t="0" r="0" b="0"/>
            </a:stretch>
          </a:blipFill>
        </p:spPr>
      </p:sp>
      <p:sp>
        <p:nvSpPr>
          <p:cNvPr name="Freeform 7" id="7"/>
          <p:cNvSpPr/>
          <p:nvPr/>
        </p:nvSpPr>
        <p:spPr>
          <a:xfrm flipH="true" flipV="true" rot="0">
            <a:off x="564489" y="-1231423"/>
            <a:ext cx="1861360" cy="2441127"/>
          </a:xfrm>
          <a:custGeom>
            <a:avLst/>
            <a:gdLst/>
            <a:ahLst/>
            <a:cxnLst/>
            <a:rect r="r" b="b" t="t" l="l"/>
            <a:pathLst>
              <a:path h="2441127" w="1861360">
                <a:moveTo>
                  <a:pt x="1861360" y="2441127"/>
                </a:moveTo>
                <a:lnTo>
                  <a:pt x="0" y="2441127"/>
                </a:lnTo>
                <a:lnTo>
                  <a:pt x="0" y="0"/>
                </a:lnTo>
                <a:lnTo>
                  <a:pt x="1861360" y="0"/>
                </a:lnTo>
                <a:lnTo>
                  <a:pt x="1861360" y="2441127"/>
                </a:lnTo>
                <a:close/>
              </a:path>
            </a:pathLst>
          </a:custGeom>
          <a:blipFill>
            <a:blip r:embed="rId3"/>
            <a:stretch>
              <a:fillRect l="0" t="0" r="0" b="0"/>
            </a:stretch>
          </a:blipFill>
        </p:spPr>
      </p:sp>
      <p:grpSp>
        <p:nvGrpSpPr>
          <p:cNvPr name="Group 8" id="8"/>
          <p:cNvGrpSpPr/>
          <p:nvPr/>
        </p:nvGrpSpPr>
        <p:grpSpPr>
          <a:xfrm rot="0">
            <a:off x="16183710" y="185563"/>
            <a:ext cx="1716632" cy="1119466"/>
            <a:chOff x="0" y="0"/>
            <a:chExt cx="2288843" cy="1492621"/>
          </a:xfrm>
        </p:grpSpPr>
        <p:sp>
          <p:nvSpPr>
            <p:cNvPr name="Freeform 9" id="9"/>
            <p:cNvSpPr/>
            <p:nvPr/>
          </p:nvSpPr>
          <p:spPr>
            <a:xfrm flipH="false" flipV="false" rot="0">
              <a:off x="0" y="0"/>
              <a:ext cx="2288843" cy="1223490"/>
            </a:xfrm>
            <a:custGeom>
              <a:avLst/>
              <a:gdLst/>
              <a:ahLst/>
              <a:cxnLst/>
              <a:rect r="r" b="b" t="t" l="l"/>
              <a:pathLst>
                <a:path h="1223490" w="2288843">
                  <a:moveTo>
                    <a:pt x="0" y="0"/>
                  </a:moveTo>
                  <a:lnTo>
                    <a:pt x="2288843" y="0"/>
                  </a:lnTo>
                  <a:lnTo>
                    <a:pt x="2288843" y="1223490"/>
                  </a:lnTo>
                  <a:lnTo>
                    <a:pt x="0" y="12234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666574" y="587469"/>
              <a:ext cx="818415" cy="420461"/>
            </a:xfrm>
            <a:custGeom>
              <a:avLst/>
              <a:gdLst/>
              <a:ahLst/>
              <a:cxnLst/>
              <a:rect r="r" b="b" t="t" l="l"/>
              <a:pathLst>
                <a:path h="420461" w="818415">
                  <a:moveTo>
                    <a:pt x="0" y="0"/>
                  </a:moveTo>
                  <a:lnTo>
                    <a:pt x="818415" y="0"/>
                  </a:lnTo>
                  <a:lnTo>
                    <a:pt x="818415" y="420461"/>
                  </a:lnTo>
                  <a:lnTo>
                    <a:pt x="0" y="420461"/>
                  </a:lnTo>
                  <a:lnTo>
                    <a:pt x="0" y="0"/>
                  </a:lnTo>
                  <a:close/>
                </a:path>
              </a:pathLst>
            </a:custGeom>
            <a:blipFill>
              <a:blip r:embed="rId6"/>
              <a:stretch>
                <a:fillRect l="0" t="0" r="0" b="0"/>
              </a:stretch>
            </a:blipFill>
          </p:spPr>
        </p:sp>
        <p:grpSp>
          <p:nvGrpSpPr>
            <p:cNvPr name="Group 11" id="11"/>
            <p:cNvGrpSpPr/>
            <p:nvPr/>
          </p:nvGrpSpPr>
          <p:grpSpPr>
            <a:xfrm rot="0">
              <a:off x="1625024" y="531264"/>
              <a:ext cx="34869" cy="33975"/>
              <a:chOff x="0" y="0"/>
              <a:chExt cx="148590" cy="144780"/>
            </a:xfrm>
          </p:grpSpPr>
          <p:sp>
            <p:nvSpPr>
              <p:cNvPr name="Freeform 12" id="12"/>
              <p:cNvSpPr/>
              <p:nvPr/>
            </p:nvSpPr>
            <p:spPr>
              <a:xfrm flipH="false" flipV="false" rot="0">
                <a:off x="45720" y="45720"/>
                <a:ext cx="50800" cy="50800"/>
              </a:xfrm>
              <a:custGeom>
                <a:avLst/>
                <a:gdLst/>
                <a:ahLst/>
                <a:cxnLst/>
                <a:rect r="r" b="b" t="t" l="l"/>
                <a:pathLst>
                  <a:path h="50800" w="50800">
                    <a:moveTo>
                      <a:pt x="50800" y="16510"/>
                    </a:moveTo>
                    <a:cubicBezTo>
                      <a:pt x="29210" y="50800"/>
                      <a:pt x="8890" y="44450"/>
                      <a:pt x="5080" y="38100"/>
                    </a:cubicBezTo>
                    <a:cubicBezTo>
                      <a:pt x="0" y="30480"/>
                      <a:pt x="3810" y="10160"/>
                      <a:pt x="11430" y="5080"/>
                    </a:cubicBezTo>
                    <a:cubicBezTo>
                      <a:pt x="17780" y="0"/>
                      <a:pt x="44450" y="6350"/>
                      <a:pt x="44450" y="6350"/>
                    </a:cubicBezTo>
                  </a:path>
                </a:pathLst>
              </a:custGeom>
              <a:solidFill>
                <a:srgbClr val="0571D3"/>
              </a:solidFill>
              <a:ln cap="sq">
                <a:noFill/>
                <a:prstDash val="solid"/>
                <a:miter/>
              </a:ln>
            </p:spPr>
          </p:sp>
        </p:grpSp>
        <p:sp>
          <p:nvSpPr>
            <p:cNvPr name="Freeform 13" id="13"/>
            <p:cNvSpPr/>
            <p:nvPr/>
          </p:nvSpPr>
          <p:spPr>
            <a:xfrm flipH="false" flipV="false" rot="0">
              <a:off x="362062" y="576354"/>
              <a:ext cx="1564718" cy="647136"/>
            </a:xfrm>
            <a:custGeom>
              <a:avLst/>
              <a:gdLst/>
              <a:ahLst/>
              <a:cxnLst/>
              <a:rect r="r" b="b" t="t" l="l"/>
              <a:pathLst>
                <a:path h="647136" w="1564718">
                  <a:moveTo>
                    <a:pt x="0" y="0"/>
                  </a:moveTo>
                  <a:lnTo>
                    <a:pt x="1564718" y="0"/>
                  </a:lnTo>
                  <a:lnTo>
                    <a:pt x="1564718" y="647136"/>
                  </a:lnTo>
                  <a:lnTo>
                    <a:pt x="0" y="647136"/>
                  </a:lnTo>
                  <a:lnTo>
                    <a:pt x="0" y="0"/>
                  </a:lnTo>
                  <a:close/>
                </a:path>
              </a:pathLst>
            </a:custGeom>
            <a:blipFill>
              <a:blip r:embed="rId7"/>
              <a:stretch>
                <a:fillRect l="0" t="0" r="0" b="0"/>
              </a:stretch>
            </a:blipFill>
          </p:spPr>
        </p:sp>
        <p:sp>
          <p:nvSpPr>
            <p:cNvPr name="Freeform 14" id="14"/>
            <p:cNvSpPr/>
            <p:nvPr/>
          </p:nvSpPr>
          <p:spPr>
            <a:xfrm flipH="false" flipV="false" rot="0">
              <a:off x="0" y="1234606"/>
              <a:ext cx="2288843" cy="258015"/>
            </a:xfrm>
            <a:custGeom>
              <a:avLst/>
              <a:gdLst/>
              <a:ahLst/>
              <a:cxnLst/>
              <a:rect r="r" b="b" t="t" l="l"/>
              <a:pathLst>
                <a:path h="258015" w="2288843">
                  <a:moveTo>
                    <a:pt x="0" y="0"/>
                  </a:moveTo>
                  <a:lnTo>
                    <a:pt x="2288843" y="0"/>
                  </a:lnTo>
                  <a:lnTo>
                    <a:pt x="2288843" y="258015"/>
                  </a:lnTo>
                  <a:lnTo>
                    <a:pt x="0" y="25801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grpSp>
        <p:nvGrpSpPr>
          <p:cNvPr name="Group 15" id="15"/>
          <p:cNvGrpSpPr/>
          <p:nvPr/>
        </p:nvGrpSpPr>
        <p:grpSpPr>
          <a:xfrm rot="0">
            <a:off x="-439408" y="6016177"/>
            <a:ext cx="21546884" cy="3086100"/>
            <a:chOff x="0" y="0"/>
            <a:chExt cx="5674900" cy="812800"/>
          </a:xfrm>
        </p:grpSpPr>
        <p:sp>
          <p:nvSpPr>
            <p:cNvPr name="Freeform 16" id="16"/>
            <p:cNvSpPr/>
            <p:nvPr/>
          </p:nvSpPr>
          <p:spPr>
            <a:xfrm flipH="false" flipV="false" rot="0">
              <a:off x="0" y="0"/>
              <a:ext cx="5674899" cy="812800"/>
            </a:xfrm>
            <a:custGeom>
              <a:avLst/>
              <a:gdLst/>
              <a:ahLst/>
              <a:cxnLst/>
              <a:rect r="r" b="b" t="t" l="l"/>
              <a:pathLst>
                <a:path h="812800" w="5674899">
                  <a:moveTo>
                    <a:pt x="0" y="0"/>
                  </a:moveTo>
                  <a:lnTo>
                    <a:pt x="5674899" y="0"/>
                  </a:lnTo>
                  <a:lnTo>
                    <a:pt x="5674899" y="812800"/>
                  </a:lnTo>
                  <a:lnTo>
                    <a:pt x="0" y="812800"/>
                  </a:lnTo>
                  <a:close/>
                </a:path>
              </a:pathLst>
            </a:custGeom>
            <a:solidFill>
              <a:srgbClr val="87AD51"/>
            </a:solidFill>
          </p:spPr>
        </p:sp>
        <p:sp>
          <p:nvSpPr>
            <p:cNvPr name="TextBox 17" id="17"/>
            <p:cNvSpPr txBox="true"/>
            <p:nvPr/>
          </p:nvSpPr>
          <p:spPr>
            <a:xfrm>
              <a:off x="0" y="-47625"/>
              <a:ext cx="5674900" cy="860425"/>
            </a:xfrm>
            <a:prstGeom prst="rect">
              <a:avLst/>
            </a:prstGeom>
          </p:spPr>
          <p:txBody>
            <a:bodyPr anchor="ctr" rtlCol="false" tIns="50800" lIns="50800" bIns="50800" rIns="50800"/>
            <a:lstStyle/>
            <a:p>
              <a:pPr algn="ctr">
                <a:lnSpc>
                  <a:spcPts val="2800"/>
                </a:lnSpc>
              </a:pPr>
            </a:p>
          </p:txBody>
        </p:sp>
      </p:grpSp>
      <p:sp>
        <p:nvSpPr>
          <p:cNvPr name="Freeform 18" id="18"/>
          <p:cNvSpPr/>
          <p:nvPr/>
        </p:nvSpPr>
        <p:spPr>
          <a:xfrm flipH="false" flipV="false" rot="0">
            <a:off x="1880987" y="5472437"/>
            <a:ext cx="4624467" cy="4173581"/>
          </a:xfrm>
          <a:custGeom>
            <a:avLst/>
            <a:gdLst/>
            <a:ahLst/>
            <a:cxnLst/>
            <a:rect r="r" b="b" t="t" l="l"/>
            <a:pathLst>
              <a:path h="4173581" w="4624467">
                <a:moveTo>
                  <a:pt x="0" y="0"/>
                </a:moveTo>
                <a:lnTo>
                  <a:pt x="4624466" y="0"/>
                </a:lnTo>
                <a:lnTo>
                  <a:pt x="4624466" y="4173581"/>
                </a:lnTo>
                <a:lnTo>
                  <a:pt x="0" y="417358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9" id="19"/>
          <p:cNvSpPr/>
          <p:nvPr/>
        </p:nvSpPr>
        <p:spPr>
          <a:xfrm flipH="false" flipV="false" rot="0">
            <a:off x="10658784" y="6016177"/>
            <a:ext cx="4315976" cy="2557216"/>
          </a:xfrm>
          <a:custGeom>
            <a:avLst/>
            <a:gdLst/>
            <a:ahLst/>
            <a:cxnLst/>
            <a:rect r="r" b="b" t="t" l="l"/>
            <a:pathLst>
              <a:path h="2557216" w="4315976">
                <a:moveTo>
                  <a:pt x="0" y="0"/>
                </a:moveTo>
                <a:lnTo>
                  <a:pt x="4315976" y="0"/>
                </a:lnTo>
                <a:lnTo>
                  <a:pt x="4315976" y="2557216"/>
                </a:lnTo>
                <a:lnTo>
                  <a:pt x="0" y="255721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20" id="20"/>
          <p:cNvSpPr txBox="true"/>
          <p:nvPr/>
        </p:nvSpPr>
        <p:spPr>
          <a:xfrm rot="0">
            <a:off x="1028700" y="1000125"/>
            <a:ext cx="5980785" cy="540335"/>
          </a:xfrm>
          <a:prstGeom prst="rect">
            <a:avLst/>
          </a:prstGeom>
        </p:spPr>
        <p:txBody>
          <a:bodyPr anchor="t" rtlCol="false" tIns="0" lIns="0" bIns="0" rIns="0">
            <a:spAutoFit/>
          </a:bodyPr>
          <a:lstStyle/>
          <a:p>
            <a:pPr algn="l">
              <a:lnSpc>
                <a:spcPts val="2240"/>
              </a:lnSpc>
            </a:pPr>
            <a:r>
              <a:rPr lang="en-US" sz="1600">
                <a:solidFill>
                  <a:srgbClr val="000000"/>
                </a:solidFill>
                <a:latin typeface="Canva Sans 2"/>
                <a:ea typeface="Canva Sans 2"/>
                <a:cs typeface="Canva Sans 2"/>
                <a:sym typeface="Canva Sans 2"/>
              </a:rPr>
              <a:t>Content Marketing- Recipes and cooking demos featuring Knorr kits on YouTube and food blogs.</a:t>
            </a:r>
          </a:p>
        </p:txBody>
      </p:sp>
      <p:sp>
        <p:nvSpPr>
          <p:cNvPr name="TextBox 21" id="21"/>
          <p:cNvSpPr txBox="true"/>
          <p:nvPr/>
        </p:nvSpPr>
        <p:spPr>
          <a:xfrm rot="0">
            <a:off x="1028700" y="1698652"/>
            <a:ext cx="5980785" cy="816535"/>
          </a:xfrm>
          <a:prstGeom prst="rect">
            <a:avLst/>
          </a:prstGeom>
        </p:spPr>
        <p:txBody>
          <a:bodyPr anchor="t" rtlCol="false" tIns="0" lIns="0" bIns="0" rIns="0">
            <a:spAutoFit/>
          </a:bodyPr>
          <a:lstStyle/>
          <a:p>
            <a:pPr algn="l">
              <a:lnSpc>
                <a:spcPts val="2240"/>
              </a:lnSpc>
            </a:pPr>
            <a:r>
              <a:rPr lang="en-US" sz="1600">
                <a:solidFill>
                  <a:srgbClr val="000000"/>
                </a:solidFill>
                <a:latin typeface="Canva Sans 2"/>
                <a:ea typeface="Canva Sans 2"/>
                <a:cs typeface="Canva Sans 2"/>
                <a:sym typeface="Canva Sans 2"/>
              </a:rPr>
              <a:t>Key Messages-</a:t>
            </a:r>
          </a:p>
          <a:p>
            <a:pPr algn="l">
              <a:lnSpc>
                <a:spcPts val="2240"/>
              </a:lnSpc>
            </a:pPr>
            <a:r>
              <a:rPr lang="en-US" sz="1600">
                <a:solidFill>
                  <a:srgbClr val="000000"/>
                </a:solidFill>
                <a:latin typeface="Canva Sans 2"/>
                <a:ea typeface="Canva Sans 2"/>
                <a:cs typeface="Canva Sans 2"/>
                <a:sym typeface="Canva Sans 2"/>
              </a:rPr>
              <a:t>“In the wind of new trend don’t forget the old one</a:t>
            </a:r>
            <a:r>
              <a:rPr lang="en-US" sz="1600">
                <a:solidFill>
                  <a:srgbClr val="000000"/>
                </a:solidFill>
                <a:latin typeface="Canva Sans 2"/>
                <a:ea typeface="Canva Sans 2"/>
                <a:cs typeface="Canva Sans 2"/>
                <a:sym typeface="Canva Sans 2"/>
              </a:rPr>
              <a:t>"</a:t>
            </a:r>
          </a:p>
          <a:p>
            <a:pPr algn="l">
              <a:lnSpc>
                <a:spcPts val="2240"/>
              </a:lnSpc>
            </a:pPr>
            <a:r>
              <a:rPr lang="en-US" sz="1600">
                <a:solidFill>
                  <a:srgbClr val="000000"/>
                </a:solidFill>
                <a:latin typeface="Canva Sans 2"/>
                <a:ea typeface="Canva Sans 2"/>
                <a:cs typeface="Canva Sans 2"/>
                <a:sym typeface="Canva Sans 2"/>
              </a:rPr>
              <a:t>"BioDishar- Your on the go add on pre-mix meal”</a:t>
            </a:r>
          </a:p>
        </p:txBody>
      </p:sp>
      <p:sp>
        <p:nvSpPr>
          <p:cNvPr name="TextBox 22" id="22"/>
          <p:cNvSpPr txBox="true"/>
          <p:nvPr/>
        </p:nvSpPr>
        <p:spPr>
          <a:xfrm rot="0">
            <a:off x="1058032" y="2658063"/>
            <a:ext cx="3135188" cy="349298"/>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2 Bold"/>
                <a:ea typeface="Canva Sans 2 Bold"/>
                <a:cs typeface="Canva Sans 2 Bold"/>
                <a:sym typeface="Canva Sans 2 Bold"/>
              </a:rPr>
              <a:t>Distribution and Delivery</a:t>
            </a:r>
          </a:p>
        </p:txBody>
      </p:sp>
      <p:sp>
        <p:nvSpPr>
          <p:cNvPr name="TextBox 23" id="23"/>
          <p:cNvSpPr txBox="true"/>
          <p:nvPr/>
        </p:nvSpPr>
        <p:spPr>
          <a:xfrm rot="0">
            <a:off x="1058032" y="3169285"/>
            <a:ext cx="6259917" cy="1921336"/>
          </a:xfrm>
          <a:prstGeom prst="rect">
            <a:avLst/>
          </a:prstGeom>
        </p:spPr>
        <p:txBody>
          <a:bodyPr anchor="t" rtlCol="false" tIns="0" lIns="0" bIns="0" rIns="0">
            <a:spAutoFit/>
          </a:bodyPr>
          <a:lstStyle/>
          <a:p>
            <a:pPr algn="l">
              <a:lnSpc>
                <a:spcPts val="2240"/>
              </a:lnSpc>
            </a:pPr>
            <a:r>
              <a:rPr lang="en-US" sz="1600">
                <a:solidFill>
                  <a:srgbClr val="000000"/>
                </a:solidFill>
                <a:latin typeface="Canva Sans 2"/>
                <a:ea typeface="Canva Sans 2"/>
                <a:cs typeface="Canva Sans 2"/>
                <a:sym typeface="Canva Sans 2"/>
              </a:rPr>
              <a:t>Retail Channels-</a:t>
            </a:r>
          </a:p>
          <a:p>
            <a:pPr algn="l">
              <a:lnSpc>
                <a:spcPts val="2240"/>
              </a:lnSpc>
            </a:pPr>
            <a:r>
              <a:rPr lang="en-US" sz="1600">
                <a:solidFill>
                  <a:srgbClr val="000000"/>
                </a:solidFill>
                <a:latin typeface="Canva Sans 2"/>
                <a:ea typeface="Canva Sans 2"/>
                <a:cs typeface="Canva Sans 2"/>
                <a:sym typeface="Canva Sans 2"/>
              </a:rPr>
              <a:t>Large grocery chains (e.g., Walmart, Kroger, Tesco, Flipkart, Amazon, etc. ).</a:t>
            </a:r>
          </a:p>
          <a:p>
            <a:pPr algn="l">
              <a:lnSpc>
                <a:spcPts val="2240"/>
              </a:lnSpc>
            </a:pPr>
            <a:r>
              <a:rPr lang="en-US" sz="1600">
                <a:solidFill>
                  <a:srgbClr val="000000"/>
                </a:solidFill>
                <a:latin typeface="Canva Sans 2"/>
                <a:ea typeface="Canva Sans 2"/>
                <a:cs typeface="Canva Sans 2"/>
                <a:sym typeface="Canva Sans 2"/>
              </a:rPr>
              <a:t>Specialty health food stores.</a:t>
            </a:r>
          </a:p>
          <a:p>
            <a:pPr algn="l">
              <a:lnSpc>
                <a:spcPts val="2240"/>
              </a:lnSpc>
            </a:pPr>
            <a:r>
              <a:rPr lang="en-US" sz="1600">
                <a:solidFill>
                  <a:srgbClr val="000000"/>
                </a:solidFill>
                <a:latin typeface="Canva Sans 2"/>
                <a:ea typeface="Canva Sans 2"/>
                <a:cs typeface="Canva Sans 2"/>
                <a:sym typeface="Canva Sans 2"/>
              </a:rPr>
              <a:t>Online Platforms-</a:t>
            </a:r>
          </a:p>
          <a:p>
            <a:pPr algn="l">
              <a:lnSpc>
                <a:spcPts val="2240"/>
              </a:lnSpc>
            </a:pPr>
            <a:r>
              <a:rPr lang="en-US" sz="1600">
                <a:solidFill>
                  <a:srgbClr val="000000"/>
                </a:solidFill>
                <a:latin typeface="Canva Sans 2"/>
                <a:ea typeface="Canva Sans 2"/>
                <a:cs typeface="Canva Sans 2"/>
                <a:sym typeface="Canva Sans 2"/>
              </a:rPr>
              <a:t>BioDishar </a:t>
            </a:r>
            <a:r>
              <a:rPr lang="en-US" sz="1600">
                <a:solidFill>
                  <a:srgbClr val="000000"/>
                </a:solidFill>
                <a:latin typeface="Canva Sans 2"/>
                <a:ea typeface="Canva Sans 2"/>
                <a:cs typeface="Canva Sans 2"/>
                <a:sym typeface="Canva Sans 2"/>
              </a:rPr>
              <a:t>official website and E-commerce platforms (Amazon, Instacart).</a:t>
            </a:r>
          </a:p>
        </p:txBody>
      </p:sp>
      <p:sp>
        <p:nvSpPr>
          <p:cNvPr name="TextBox 24" id="24"/>
          <p:cNvSpPr txBox="true"/>
          <p:nvPr/>
        </p:nvSpPr>
        <p:spPr>
          <a:xfrm rot="0">
            <a:off x="7794746" y="935282"/>
            <a:ext cx="2092399" cy="349298"/>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2 Bold"/>
                <a:ea typeface="Canva Sans 2 Bold"/>
                <a:cs typeface="Canva Sans 2 Bold"/>
                <a:sym typeface="Canva Sans 2 Bold"/>
              </a:rPr>
              <a:t>Operational Paln</a:t>
            </a:r>
          </a:p>
        </p:txBody>
      </p:sp>
      <p:sp>
        <p:nvSpPr>
          <p:cNvPr name="TextBox 25" id="25"/>
          <p:cNvSpPr txBox="true"/>
          <p:nvPr/>
        </p:nvSpPr>
        <p:spPr>
          <a:xfrm rot="0">
            <a:off x="7794746" y="1511885"/>
            <a:ext cx="9464554" cy="3578537"/>
          </a:xfrm>
          <a:prstGeom prst="rect">
            <a:avLst/>
          </a:prstGeom>
        </p:spPr>
        <p:txBody>
          <a:bodyPr anchor="t" rtlCol="false" tIns="0" lIns="0" bIns="0" rIns="0">
            <a:spAutoFit/>
          </a:bodyPr>
          <a:lstStyle/>
          <a:p>
            <a:pPr algn="l">
              <a:lnSpc>
                <a:spcPts val="2240"/>
              </a:lnSpc>
            </a:pPr>
            <a:r>
              <a:rPr lang="en-US" sz="1600">
                <a:solidFill>
                  <a:srgbClr val="000000"/>
                </a:solidFill>
                <a:latin typeface="Canva Sans 2"/>
                <a:ea typeface="Canva Sans 2"/>
                <a:cs typeface="Canva Sans 2"/>
                <a:sym typeface="Canva Sans 2"/>
              </a:rPr>
              <a:t>Launch Phases</a:t>
            </a:r>
          </a:p>
          <a:p>
            <a:pPr algn="l">
              <a:lnSpc>
                <a:spcPts val="2240"/>
              </a:lnSpc>
            </a:pPr>
            <a:r>
              <a:rPr lang="en-US" sz="1600">
                <a:solidFill>
                  <a:srgbClr val="000000"/>
                </a:solidFill>
                <a:latin typeface="Canva Sans 2"/>
                <a:ea typeface="Canva Sans 2"/>
                <a:cs typeface="Canva Sans 2"/>
                <a:sym typeface="Canva Sans 2"/>
              </a:rPr>
              <a:t>Phase 1: Pilot launch in select urban markets like in Bihar and UP with high plant- Organic based demand and to roll out in summer season as our current product is more beneficial in summers.</a:t>
            </a:r>
          </a:p>
          <a:p>
            <a:pPr algn="l">
              <a:lnSpc>
                <a:spcPts val="2240"/>
              </a:lnSpc>
            </a:pPr>
            <a:r>
              <a:rPr lang="en-US" sz="1600">
                <a:solidFill>
                  <a:srgbClr val="000000"/>
                </a:solidFill>
                <a:latin typeface="Canva Sans 2"/>
                <a:ea typeface="Canva Sans 2"/>
                <a:cs typeface="Canva Sans 2"/>
                <a:sym typeface="Canva Sans 2"/>
              </a:rPr>
              <a:t>Phase 2: National rollout after 4 months as the market captures it, current market for pre-mix is hitting stone with no success mainly due to the bad feedback loop but here there is no such things can be happen due to absence of any process involves while packaging.</a:t>
            </a:r>
          </a:p>
          <a:p>
            <a:pPr algn="l">
              <a:lnSpc>
                <a:spcPts val="2240"/>
              </a:lnSpc>
            </a:pPr>
            <a:r>
              <a:rPr lang="en-US" sz="1600">
                <a:solidFill>
                  <a:srgbClr val="000000"/>
                </a:solidFill>
                <a:latin typeface="Canva Sans 2"/>
                <a:ea typeface="Canva Sans 2"/>
                <a:cs typeface="Canva Sans 2"/>
                <a:sym typeface="Canva Sans 2"/>
              </a:rPr>
              <a:t>Phase 3: Expansion to international markets (Europe and all over Asia) by promoting as a ancestral based food, although we know that over the world there is no such place where Indian people won’t live specially Bihari’s/Up.</a:t>
            </a:r>
          </a:p>
          <a:p>
            <a:pPr algn="l">
              <a:lnSpc>
                <a:spcPts val="2240"/>
              </a:lnSpc>
            </a:pPr>
            <a:r>
              <a:rPr lang="en-US" sz="1600">
                <a:solidFill>
                  <a:srgbClr val="000000"/>
                </a:solidFill>
                <a:latin typeface="Canva Sans 2"/>
                <a:ea typeface="Canva Sans 2"/>
                <a:cs typeface="Canva Sans 2"/>
                <a:sym typeface="Canva Sans 2"/>
              </a:rPr>
              <a:t>Resources-</a:t>
            </a:r>
          </a:p>
          <a:p>
            <a:pPr algn="l">
              <a:lnSpc>
                <a:spcPts val="2240"/>
              </a:lnSpc>
            </a:pPr>
            <a:r>
              <a:rPr lang="en-US" sz="1600">
                <a:solidFill>
                  <a:srgbClr val="000000"/>
                </a:solidFill>
                <a:latin typeface="Canva Sans 2"/>
                <a:ea typeface="Canva Sans 2"/>
                <a:cs typeface="Canva Sans 2"/>
                <a:sym typeface="Canva Sans 2"/>
              </a:rPr>
              <a:t>Partnerships with local farms for sourcing.</a:t>
            </a:r>
          </a:p>
          <a:p>
            <a:pPr algn="l">
              <a:lnSpc>
                <a:spcPts val="2240"/>
              </a:lnSpc>
            </a:pPr>
            <a:r>
              <a:rPr lang="en-US" sz="1600">
                <a:solidFill>
                  <a:srgbClr val="000000"/>
                </a:solidFill>
                <a:latin typeface="Canva Sans 2"/>
                <a:ea typeface="Canva Sans 2"/>
                <a:cs typeface="Canva Sans 2"/>
                <a:sym typeface="Canva Sans 2"/>
              </a:rPr>
              <a:t>Investment in production automation for scaling.</a:t>
            </a:r>
          </a:p>
          <a:p>
            <a:pPr algn="l">
              <a:lnSpc>
                <a:spcPts val="2240"/>
              </a:lnSpc>
            </a:pPr>
            <a:r>
              <a:rPr lang="en-US" sz="1600">
                <a:solidFill>
                  <a:srgbClr val="000000"/>
                </a:solidFill>
                <a:latin typeface="Canva Sans 2"/>
                <a:ea typeface="Canva Sans 2"/>
                <a:cs typeface="Canva Sans 2"/>
                <a:sym typeface="Canva Sans 2"/>
              </a:rPr>
              <a:t>Collaboration with eco-friendly packaging suppliers.</a:t>
            </a:r>
          </a:p>
        </p:txBody>
      </p:sp>
      <p:sp>
        <p:nvSpPr>
          <p:cNvPr name="TextBox 26" id="2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2"/>
                <a:ea typeface="Canva Sans 2"/>
                <a:cs typeface="Canva Sans 2"/>
                <a:sym typeface="Canva Sans 2"/>
              </a:rPr>
              <a:t>6</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DAGbWp55qfo</dc:identifier>
  <dcterms:modified xsi:type="dcterms:W3CDTF">2011-08-01T06:04:30Z</dcterms:modified>
  <cp:revision>1</cp:revision>
  <dc:title>IIITL MBA_IIIT Lucknow</dc:title>
</cp:coreProperties>
</file>