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9"/>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9" r:id="rId16"/>
    <p:sldId id="2146847070" r:id="rId17"/>
    <p:sldId id="2146847071" r:id="rId18"/>
    <p:sldId id="2146847072" r:id="rId19"/>
    <p:sldId id="2146847073" r:id="rId20"/>
    <p:sldId id="2146847074" r:id="rId21"/>
    <p:sldId id="2146847075" r:id="rId22"/>
    <p:sldId id="2146847076" r:id="rId23"/>
    <p:sldId id="2146847062" r:id="rId24"/>
    <p:sldId id="2146847061" r:id="rId25"/>
    <p:sldId id="2146847055" r:id="rId26"/>
    <p:sldId id="2146847059"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9" d="100"/>
          <a:sy n="69" d="100"/>
        </p:scale>
        <p:origin x="-75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8/23/2025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8/23/2025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8/23/2025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8/23/2025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8/23/2025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8/23/2025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8/23/2025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8/23/2025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8/23/2025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8/23/2025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8/23/2025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8/23/2025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ropappuction-kasv3n4vm7xwrelubluwdp.streamlit.app/" TargetMode="External"/><Relationship Id="rId2" Type="http://schemas.openxmlformats.org/officeDocument/2006/relationships/hyperlink" Target="https://github.com/Ranjan20Das/crop_recommendation_IBM1234"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025235" y="1669235"/>
            <a:ext cx="9907363" cy="977778"/>
          </a:xfrm>
        </p:spPr>
        <p:txBody>
          <a:bodyPr>
            <a:normAutofit fontScale="90000"/>
          </a:bodyPr>
          <a:lstStyle/>
          <a:p>
            <a:pPr algn="ctr"/>
            <a:r>
              <a:rPr lang="en-US" b="1" dirty="0" smtClean="0">
                <a:solidFill>
                  <a:schemeClr val="accent1"/>
                </a:solidFill>
                <a:latin typeface="Arial"/>
                <a:cs typeface="Arial"/>
              </a:rPr>
              <a:t>Auto ai model for crop-recommendation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1704366" y="4309274"/>
            <a:ext cx="9794907"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r>
              <a:rPr lang="en-US" sz="2000" b="1" dirty="0" smtClean="0">
                <a:solidFill>
                  <a:srgbClr val="FFC000"/>
                </a:solidFill>
                <a:latin typeface="Arial" pitchFamily="34" charset="0"/>
                <a:cs typeface="Arial" pitchFamily="34" charset="0"/>
              </a:rPr>
              <a:t>Ranjan Das</a:t>
            </a:r>
          </a:p>
          <a:p>
            <a:endParaRPr lang="en-US" sz="2000" b="1" dirty="0">
              <a:solidFill>
                <a:srgbClr val="FFC000"/>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Faculty name </a:t>
            </a:r>
            <a:r>
              <a:rPr lang="en-US" sz="2000" b="1" dirty="0" smtClean="0">
                <a:solidFill>
                  <a:schemeClr val="accent1">
                    <a:lumMod val="75000"/>
                  </a:schemeClr>
                </a:solidFill>
                <a:latin typeface="Arial" pitchFamily="34" charset="0"/>
                <a:cs typeface="Arial" pitchFamily="34" charset="0"/>
              </a:rPr>
              <a:t>: </a:t>
            </a:r>
            <a:r>
              <a:rPr lang="en-US" sz="2000" b="1" dirty="0" smtClean="0">
                <a:solidFill>
                  <a:srgbClr val="FFC000"/>
                </a:solidFill>
                <a:latin typeface="Arial" pitchFamily="34" charset="0"/>
                <a:cs typeface="Arial" pitchFamily="34" charset="0"/>
              </a:rPr>
              <a:t>Deepneel Majumdar</a:t>
            </a:r>
          </a:p>
          <a:p>
            <a:endParaRPr lang="en-US" sz="2000" b="1" dirty="0">
              <a:solidFill>
                <a:srgbClr val="FFC000"/>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a:t>
            </a:r>
            <a:r>
              <a:rPr lang="en-US" sz="2000" b="1" dirty="0" smtClean="0">
                <a:solidFill>
                  <a:srgbClr val="FFC000"/>
                </a:solidFill>
                <a:latin typeface="Arial"/>
                <a:cs typeface="Arial"/>
              </a:rPr>
              <a:t>Brainware University,  B.TECH CSE(AIML)</a:t>
            </a: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3074" name="Picture 2"/>
          <p:cNvPicPr>
            <a:picLocks noChangeAspect="1" noChangeArrowheads="1"/>
          </p:cNvPicPr>
          <p:nvPr/>
        </p:nvPicPr>
        <p:blipFill>
          <a:blip r:embed="rId2"/>
          <a:srcRect/>
          <a:stretch>
            <a:fillRect/>
          </a:stretch>
        </p:blipFill>
        <p:spPr bwMode="auto">
          <a:xfrm>
            <a:off x="443344" y="1648691"/>
            <a:ext cx="11360729" cy="3837709"/>
          </a:xfrm>
          <a:prstGeom prst="rect">
            <a:avLst/>
          </a:prstGeom>
          <a:noFill/>
          <a:ln w="9525">
            <a:noFill/>
            <a:miter lim="800000"/>
            <a:headEnd/>
            <a:tailEnd/>
          </a:ln>
          <a:effectLst/>
        </p:spPr>
      </p:pic>
    </p:spTree>
    <p:extLst>
      <p:ext uri="{BB962C8B-B14F-4D97-AF65-F5344CB8AC3E}">
        <p14:creationId xmlns:p14="http://schemas.microsoft.com/office/powerpoint/2010/main" xmlns=""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4098" name="Picture 2"/>
          <p:cNvPicPr>
            <a:picLocks noChangeAspect="1" noChangeArrowheads="1"/>
          </p:cNvPicPr>
          <p:nvPr/>
        </p:nvPicPr>
        <p:blipFill>
          <a:blip r:embed="rId2"/>
          <a:srcRect/>
          <a:stretch>
            <a:fillRect/>
          </a:stretch>
        </p:blipFill>
        <p:spPr bwMode="auto">
          <a:xfrm>
            <a:off x="387928" y="1590456"/>
            <a:ext cx="11042071" cy="4553167"/>
          </a:xfrm>
          <a:prstGeom prst="rect">
            <a:avLst/>
          </a:prstGeom>
          <a:noFill/>
          <a:ln w="9525">
            <a:noFill/>
            <a:miter lim="800000"/>
            <a:headEnd/>
            <a:tailEnd/>
          </a:ln>
          <a:effectLst/>
        </p:spPr>
      </p:pic>
    </p:spTree>
    <p:extLst>
      <p:ext uri="{BB962C8B-B14F-4D97-AF65-F5344CB8AC3E}">
        <p14:creationId xmlns:p14="http://schemas.microsoft.com/office/powerpoint/2010/main" xmlns=""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122" name="Picture 2"/>
          <p:cNvPicPr>
            <a:picLocks noChangeAspect="1" noChangeArrowheads="1"/>
          </p:cNvPicPr>
          <p:nvPr/>
        </p:nvPicPr>
        <p:blipFill>
          <a:blip r:embed="rId2"/>
          <a:srcRect/>
          <a:stretch>
            <a:fillRect/>
          </a:stretch>
        </p:blipFill>
        <p:spPr bwMode="auto">
          <a:xfrm>
            <a:off x="466310" y="1447975"/>
            <a:ext cx="11381923" cy="4675733"/>
          </a:xfrm>
          <a:prstGeom prst="rect">
            <a:avLst/>
          </a:prstGeom>
          <a:noFill/>
          <a:ln w="9525">
            <a:noFill/>
            <a:miter lim="800000"/>
            <a:headEnd/>
            <a:tailEnd/>
          </a:ln>
          <a:effectLst/>
        </p:spPr>
      </p:pic>
    </p:spTree>
    <p:extLst>
      <p:ext uri="{BB962C8B-B14F-4D97-AF65-F5344CB8AC3E}">
        <p14:creationId xmlns:p14="http://schemas.microsoft.com/office/powerpoint/2010/main" xmlns="" val="1189541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6146" name="Picture 2"/>
          <p:cNvPicPr>
            <a:picLocks noChangeAspect="1" noChangeArrowheads="1"/>
          </p:cNvPicPr>
          <p:nvPr/>
        </p:nvPicPr>
        <p:blipFill>
          <a:blip r:embed="rId2"/>
          <a:srcRect/>
          <a:stretch>
            <a:fillRect/>
          </a:stretch>
        </p:blipFill>
        <p:spPr bwMode="auto">
          <a:xfrm>
            <a:off x="429491" y="1307055"/>
            <a:ext cx="11540836" cy="4885927"/>
          </a:xfrm>
          <a:prstGeom prst="rect">
            <a:avLst/>
          </a:prstGeom>
          <a:noFill/>
          <a:ln w="9525">
            <a:noFill/>
            <a:miter lim="800000"/>
            <a:headEnd/>
            <a:tailEnd/>
          </a:ln>
          <a:effectLst/>
        </p:spPr>
      </p:pic>
    </p:spTree>
    <p:extLst>
      <p:ext uri="{BB962C8B-B14F-4D97-AF65-F5344CB8AC3E}">
        <p14:creationId xmlns:p14="http://schemas.microsoft.com/office/powerpoint/2010/main" xmlns="" val="118954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7170" name="Picture 2"/>
          <p:cNvPicPr>
            <a:picLocks noChangeAspect="1" noChangeArrowheads="1"/>
          </p:cNvPicPr>
          <p:nvPr/>
        </p:nvPicPr>
        <p:blipFill>
          <a:blip r:embed="rId2"/>
          <a:srcRect/>
          <a:stretch>
            <a:fillRect/>
          </a:stretch>
        </p:blipFill>
        <p:spPr bwMode="auto">
          <a:xfrm>
            <a:off x="554182" y="1346842"/>
            <a:ext cx="11427835" cy="4610613"/>
          </a:xfrm>
          <a:prstGeom prst="rect">
            <a:avLst/>
          </a:prstGeom>
          <a:noFill/>
          <a:ln w="9525">
            <a:noFill/>
            <a:miter lim="800000"/>
            <a:headEnd/>
            <a:tailEnd/>
          </a:ln>
          <a:effectLst/>
        </p:spPr>
      </p:pic>
    </p:spTree>
    <p:extLst>
      <p:ext uri="{BB962C8B-B14F-4D97-AF65-F5344CB8AC3E}">
        <p14:creationId xmlns:p14="http://schemas.microsoft.com/office/powerpoint/2010/main" xmlns="" val="118954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8194" name="Picture 2"/>
          <p:cNvPicPr>
            <a:picLocks noChangeAspect="1" noChangeArrowheads="1"/>
          </p:cNvPicPr>
          <p:nvPr/>
        </p:nvPicPr>
        <p:blipFill>
          <a:blip r:embed="rId2"/>
          <a:srcRect/>
          <a:stretch>
            <a:fillRect/>
          </a:stretch>
        </p:blipFill>
        <p:spPr bwMode="auto">
          <a:xfrm>
            <a:off x="457200" y="1385455"/>
            <a:ext cx="11485417" cy="5019242"/>
          </a:xfrm>
          <a:prstGeom prst="rect">
            <a:avLst/>
          </a:prstGeom>
          <a:noFill/>
          <a:ln w="9525">
            <a:noFill/>
            <a:miter lim="800000"/>
            <a:headEnd/>
            <a:tailEnd/>
          </a:ln>
          <a:effectLst/>
        </p:spPr>
      </p:pic>
    </p:spTree>
    <p:extLst>
      <p:ext uri="{BB962C8B-B14F-4D97-AF65-F5344CB8AC3E}">
        <p14:creationId xmlns:p14="http://schemas.microsoft.com/office/powerpoint/2010/main" xmlns="" val="1189541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9218" name="Picture 2"/>
          <p:cNvPicPr>
            <a:picLocks noChangeAspect="1" noChangeArrowheads="1"/>
          </p:cNvPicPr>
          <p:nvPr/>
        </p:nvPicPr>
        <p:blipFill>
          <a:blip r:embed="rId2"/>
          <a:srcRect/>
          <a:stretch>
            <a:fillRect/>
          </a:stretch>
        </p:blipFill>
        <p:spPr bwMode="auto">
          <a:xfrm>
            <a:off x="401782" y="1468581"/>
            <a:ext cx="11582400" cy="4599709"/>
          </a:xfrm>
          <a:prstGeom prst="rect">
            <a:avLst/>
          </a:prstGeom>
          <a:noFill/>
          <a:ln w="9525">
            <a:noFill/>
            <a:miter lim="800000"/>
            <a:headEnd/>
            <a:tailEnd/>
          </a:ln>
          <a:effectLst/>
        </p:spPr>
      </p:pic>
    </p:spTree>
    <p:extLst>
      <p:ext uri="{BB962C8B-B14F-4D97-AF65-F5344CB8AC3E}">
        <p14:creationId xmlns:p14="http://schemas.microsoft.com/office/powerpoint/2010/main" xmlns="" val="1189541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10242" name="Picture 2"/>
          <p:cNvPicPr>
            <a:picLocks noChangeAspect="1" noChangeArrowheads="1"/>
          </p:cNvPicPr>
          <p:nvPr/>
        </p:nvPicPr>
        <p:blipFill>
          <a:blip r:embed="rId2"/>
          <a:srcRect/>
          <a:stretch>
            <a:fillRect/>
          </a:stretch>
        </p:blipFill>
        <p:spPr bwMode="auto">
          <a:xfrm>
            <a:off x="498764" y="1546589"/>
            <a:ext cx="11360727" cy="4646394"/>
          </a:xfrm>
          <a:prstGeom prst="rect">
            <a:avLst/>
          </a:prstGeom>
          <a:noFill/>
          <a:ln w="9525">
            <a:noFill/>
            <a:miter lim="800000"/>
            <a:headEnd/>
            <a:tailEnd/>
          </a:ln>
          <a:effectLst/>
        </p:spPr>
      </p:pic>
    </p:spTree>
    <p:extLst>
      <p:ext uri="{BB962C8B-B14F-4D97-AF65-F5344CB8AC3E}">
        <p14:creationId xmlns:p14="http://schemas.microsoft.com/office/powerpoint/2010/main" xmlns="" val="1189541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11266" name="Picture 2"/>
          <p:cNvPicPr>
            <a:picLocks noChangeAspect="1" noChangeArrowheads="1"/>
          </p:cNvPicPr>
          <p:nvPr/>
        </p:nvPicPr>
        <p:blipFill>
          <a:blip r:embed="rId2"/>
          <a:srcRect/>
          <a:stretch>
            <a:fillRect/>
          </a:stretch>
        </p:blipFill>
        <p:spPr bwMode="auto">
          <a:xfrm>
            <a:off x="332509" y="1565564"/>
            <a:ext cx="11568546" cy="4419600"/>
          </a:xfrm>
          <a:prstGeom prst="rect">
            <a:avLst/>
          </a:prstGeom>
          <a:noFill/>
          <a:ln w="9525">
            <a:noFill/>
            <a:miter lim="800000"/>
            <a:headEnd/>
            <a:tailEnd/>
          </a:ln>
          <a:effectLst/>
        </p:spPr>
      </p:pic>
    </p:spTree>
    <p:extLst>
      <p:ext uri="{BB962C8B-B14F-4D97-AF65-F5344CB8AC3E}">
        <p14:creationId xmlns:p14="http://schemas.microsoft.com/office/powerpoint/2010/main" xmlns="" val="1189541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12290" name="Picture 2"/>
          <p:cNvPicPr>
            <a:picLocks noChangeAspect="1" noChangeArrowheads="1"/>
          </p:cNvPicPr>
          <p:nvPr/>
        </p:nvPicPr>
        <p:blipFill>
          <a:blip r:embed="rId2"/>
          <a:srcRect/>
          <a:stretch>
            <a:fillRect/>
          </a:stretch>
        </p:blipFill>
        <p:spPr bwMode="auto">
          <a:xfrm>
            <a:off x="5597236" y="803562"/>
            <a:ext cx="5985163" cy="5307080"/>
          </a:xfrm>
          <a:prstGeom prst="rect">
            <a:avLst/>
          </a:prstGeom>
          <a:noFill/>
          <a:ln w="9525">
            <a:noFill/>
            <a:miter lim="800000"/>
            <a:headEnd/>
            <a:tailEnd/>
          </a:ln>
          <a:effectLst/>
        </p:spPr>
      </p:pic>
      <p:sp>
        <p:nvSpPr>
          <p:cNvPr id="5" name="TextBox 4"/>
          <p:cNvSpPr txBox="1"/>
          <p:nvPr/>
        </p:nvSpPr>
        <p:spPr>
          <a:xfrm>
            <a:off x="304800" y="2022764"/>
            <a:ext cx="4682836" cy="3416320"/>
          </a:xfrm>
          <a:prstGeom prst="rect">
            <a:avLst/>
          </a:prstGeom>
          <a:noFill/>
          <a:ln>
            <a:solidFill>
              <a:schemeClr val="tx1"/>
            </a:solidFill>
          </a:ln>
        </p:spPr>
        <p:txBody>
          <a:bodyPr wrap="square" rtlCol="0">
            <a:spAutoFit/>
          </a:bodyPr>
          <a:lstStyle/>
          <a:p>
            <a:r>
              <a:rPr lang="en-IN" dirty="0" smtClean="0"/>
              <a:t>I have developed the </a:t>
            </a:r>
            <a:r>
              <a:rPr lang="en-IN" b="1" dirty="0" smtClean="0"/>
              <a:t>Crop Prediction App</a:t>
            </a:r>
            <a:r>
              <a:rPr lang="en-IN" dirty="0" smtClean="0"/>
              <a:t> by integrating an IBM Cloud–deployed machine learning model through the IBM API key and deployment endpoint URL using Python, and hosted it on </a:t>
            </a:r>
            <a:r>
              <a:rPr lang="en-IN" b="1" dirty="0" smtClean="0"/>
              <a:t>Streamlit Cloud</a:t>
            </a:r>
            <a:r>
              <a:rPr lang="en-IN" dirty="0" smtClean="0"/>
              <a:t>. The application takes soil nutrients (N, P, K), weather conditions, and soil pH as inputs to recommend the most suitable crop. With its user-friendly interface, the app empowers farmers and stakeholders to make data-driven decisions, maximize yield, and promote sustainable agriculture.</a:t>
            </a:r>
            <a:endParaRPr lang="en-IN" dirty="0"/>
          </a:p>
        </p:txBody>
      </p:sp>
      <p:sp>
        <p:nvSpPr>
          <p:cNvPr id="6" name="Right Arrow 5"/>
          <p:cNvSpPr/>
          <p:nvPr/>
        </p:nvSpPr>
        <p:spPr>
          <a:xfrm>
            <a:off x="5167745" y="3546764"/>
            <a:ext cx="928255" cy="1246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189541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a:xfrm>
            <a:off x="581192" y="1634836"/>
            <a:ext cx="11029615" cy="4340514"/>
          </a:xfrm>
        </p:spPr>
        <p:txBody>
          <a:bodyPr/>
          <a:lstStyle/>
          <a:p>
            <a:r>
              <a:rPr lang="en-IN" sz="2800" dirty="0" smtClean="0"/>
              <a:t>A machine learning model was successfully built using the Crop Recommendation dataset on </a:t>
            </a:r>
            <a:r>
              <a:rPr lang="en-IN" sz="2800" b="1" dirty="0" smtClean="0"/>
              <a:t>IBM Watson Studio (AutoAI)</a:t>
            </a:r>
            <a:r>
              <a:rPr lang="en-IN" sz="2800" dirty="0" smtClean="0"/>
              <a:t>.</a:t>
            </a:r>
          </a:p>
          <a:p>
            <a:r>
              <a:rPr lang="en-IN" sz="2800" dirty="0" smtClean="0"/>
              <a:t>The best-performing model was deployed on </a:t>
            </a:r>
            <a:r>
              <a:rPr lang="en-IN" sz="2800" b="1" dirty="0" smtClean="0"/>
              <a:t>IBM Watson Machine Learning</a:t>
            </a:r>
            <a:r>
              <a:rPr lang="en-IN" sz="2800" dirty="0" smtClean="0"/>
              <a:t>, enabling real-time predictions through an API.</a:t>
            </a:r>
          </a:p>
          <a:p>
            <a:r>
              <a:rPr lang="en-IN" sz="2800" dirty="0" smtClean="0"/>
              <a:t>A </a:t>
            </a:r>
            <a:r>
              <a:rPr lang="en-IN" sz="2800" b="1" dirty="0" smtClean="0"/>
              <a:t>Streamlit application</a:t>
            </a:r>
            <a:r>
              <a:rPr lang="en-IN" sz="2800" dirty="0" smtClean="0"/>
              <a:t> was developed to provide an easy-to-use interface for farmers and stakeholders.</a:t>
            </a:r>
          </a:p>
          <a:p>
            <a:r>
              <a:rPr lang="en-IN" sz="2800" dirty="0" smtClean="0"/>
              <a:t>The solution demonstrates how </a:t>
            </a:r>
            <a:r>
              <a:rPr lang="en-IN" sz="2800" b="1" dirty="0" smtClean="0"/>
              <a:t>cloud-based AI</a:t>
            </a:r>
            <a:r>
              <a:rPr lang="en-IN" sz="2800" dirty="0" smtClean="0"/>
              <a:t> can support precision agriculture, improve decision-making, and maximize crop yield.</a:t>
            </a:r>
            <a:endParaRPr lang="en-IN" sz="2800" dirty="0"/>
          </a:p>
        </p:txBody>
      </p:sp>
    </p:spTree>
    <p:extLst>
      <p:ext uri="{BB962C8B-B14F-4D97-AF65-F5344CB8AC3E}">
        <p14:creationId xmlns:p14="http://schemas.microsoft.com/office/powerpoint/2010/main" xmlns="" val="4233882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b="1" dirty="0" smtClean="0"/>
              <a:t>GITHUB REPOSITORY LINK-  </a:t>
            </a:r>
            <a:r>
              <a:rPr lang="en-IN" dirty="0" smtClean="0">
                <a:hlinkClick r:id="rId2"/>
              </a:rPr>
              <a:t>https://github.com/Ranjan20Das/crop_recommendation_IBM1234</a:t>
            </a:r>
            <a:endParaRPr lang="en-IN" dirty="0" smtClean="0"/>
          </a:p>
          <a:p>
            <a:r>
              <a:rPr lang="en-IN" dirty="0" smtClean="0"/>
              <a:t>You may see my app through this link which is hosted on streamlit cloud- </a:t>
            </a:r>
          </a:p>
          <a:p>
            <a:pPr>
              <a:buNone/>
            </a:pPr>
            <a:r>
              <a:rPr lang="en-IN" dirty="0" smtClean="0"/>
              <a:t>         </a:t>
            </a:r>
          </a:p>
          <a:p>
            <a:pPr>
              <a:buNone/>
            </a:pPr>
            <a:r>
              <a:rPr lang="en-IN" dirty="0" smtClean="0"/>
              <a:t>                        </a:t>
            </a:r>
            <a:r>
              <a:rPr lang="en-IN" dirty="0" smtClean="0">
                <a:hlinkClick r:id="rId3"/>
              </a:rPr>
              <a:t>https://cropappuction-kasv3n4vm7xwrelubluwdp.streamlit.app/</a:t>
            </a:r>
            <a:endParaRPr lang="en-IN" dirty="0" smtClean="0"/>
          </a:p>
          <a:p>
            <a:pPr>
              <a:buNone/>
            </a:pPr>
            <a:endParaRPr lang="en-IN" dirty="0" smtClean="0"/>
          </a:p>
          <a:p>
            <a:r>
              <a:rPr lang="en-IN" dirty="0" smtClean="0"/>
              <a:t>Just copy the app link and paste it on the chrome tab to see the result.</a:t>
            </a:r>
            <a:endParaRPr lang="en-IN" dirty="0"/>
          </a:p>
        </p:txBody>
      </p:sp>
      <p:sp>
        <p:nvSpPr>
          <p:cNvPr id="4" name="Down Arrow 3"/>
          <p:cNvSpPr/>
          <p:nvPr/>
        </p:nvSpPr>
        <p:spPr>
          <a:xfrm>
            <a:off x="4627419" y="3186545"/>
            <a:ext cx="110836" cy="4017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230664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401782" y="1537854"/>
            <a:ext cx="11015062" cy="4035714"/>
          </a:xfrm>
        </p:spPr>
        <p:txBody>
          <a:bodyPr/>
          <a:lstStyle/>
          <a:p>
            <a:r>
              <a:rPr lang="en-IN" sz="2800" dirty="0" smtClean="0"/>
              <a:t>Real-time crop recommendation using </a:t>
            </a:r>
            <a:r>
              <a:rPr lang="en-IN" sz="2800" dirty="0" err="1" smtClean="0"/>
              <a:t>IoT</a:t>
            </a:r>
            <a:r>
              <a:rPr lang="en-IN" sz="2800" dirty="0" smtClean="0"/>
              <a:t> and weather APIs</a:t>
            </a:r>
          </a:p>
          <a:p>
            <a:r>
              <a:rPr lang="en-IN" sz="2800" dirty="0" smtClean="0"/>
              <a:t>Mobile and multilingual farmer-friendly application</a:t>
            </a:r>
          </a:p>
          <a:p>
            <a:r>
              <a:rPr lang="en-IN" sz="2800" dirty="0" smtClean="0"/>
              <a:t>Integration with government &amp; AgriTech platforms</a:t>
            </a:r>
          </a:p>
          <a:p>
            <a:r>
              <a:rPr lang="en-IN" sz="2800" dirty="0" smtClean="0"/>
              <a:t>Predictive analytics for yield and risk management</a:t>
            </a:r>
          </a:p>
          <a:p>
            <a:r>
              <a:rPr lang="en-IN" sz="2800" dirty="0" smtClean="0"/>
              <a:t>Scalable cloud deployment for nationwide adoption</a:t>
            </a:r>
            <a:endParaRPr lang="en-IN" sz="28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3314" name="Picture 2"/>
          <p:cNvPicPr>
            <a:picLocks noGrp="1" noChangeAspect="1" noChangeArrowheads="1"/>
          </p:cNvPicPr>
          <p:nvPr>
            <p:ph idx="1"/>
          </p:nvPr>
        </p:nvPicPr>
        <p:blipFill>
          <a:blip r:embed="rId2"/>
          <a:srcRect/>
          <a:stretch>
            <a:fillRect/>
          </a:stretch>
        </p:blipFill>
        <p:spPr bwMode="auto">
          <a:xfrm>
            <a:off x="170737" y="1870365"/>
            <a:ext cx="6059323" cy="4201964"/>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6497783" y="1828452"/>
            <a:ext cx="5389417" cy="4331256"/>
          </a:xfrm>
          <a:prstGeom prst="rect">
            <a:avLst/>
          </a:prstGeom>
          <a:noFill/>
          <a:ln w="9525">
            <a:noFill/>
            <a:miter lim="800000"/>
            <a:headEnd/>
            <a:tailEnd/>
          </a:ln>
          <a:effectLst/>
        </p:spPr>
      </p:pic>
    </p:spTree>
    <p:extLst>
      <p:ext uri="{BB962C8B-B14F-4D97-AF65-F5344CB8AC3E}">
        <p14:creationId xmlns:p14="http://schemas.microsoft.com/office/powerpoint/2010/main" xmlns="" val="38473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346365" y="1237632"/>
            <a:ext cx="11443854" cy="4899932"/>
          </a:xfrm>
        </p:spPr>
        <p:txBody>
          <a:bodyPr>
            <a:normAutofit fontScale="92500" lnSpcReduction="10000"/>
          </a:bodyPr>
          <a:lstStyle/>
          <a:p>
            <a:pPr marL="0" indent="0">
              <a:buNone/>
            </a:pPr>
            <a:r>
              <a:rPr lang="en-IN" sz="2400" dirty="0" smtClean="0"/>
              <a:t>Maximizing agricultural yield requires selecting the most suitable crops for given soil and climatic conditions. Farmers often lack data-driven tools to decide what to cultivate, leading to lower productivity. This project aims to build a machine learning model that recommends the appropriate crop based on soil nutrients (N, P, K), pH, temperature, humidity, and rainfall. The solution will empower farmers with actionable insights, supporting precision agriculture and sustainable farming practices.</a:t>
            </a:r>
          </a:p>
          <a:p>
            <a:pPr marL="0" indent="0">
              <a:buNone/>
            </a:pPr>
            <a:r>
              <a:rPr lang="en-US" sz="2800" dirty="0" smtClean="0">
                <a:latin typeface="Calibri"/>
                <a:ea typeface="+mn-lt"/>
                <a:cs typeface="+mn-lt"/>
              </a:rPr>
              <a:t>Proposed </a:t>
            </a:r>
            <a:r>
              <a:rPr lang="en-US" sz="2800" dirty="0">
                <a:latin typeface="Calibri"/>
                <a:ea typeface="+mn-lt"/>
                <a:cs typeface="+mn-lt"/>
              </a:rPr>
              <a:t>Solution:</a:t>
            </a:r>
            <a:br>
              <a:rPr lang="en-US" sz="2800" dirty="0">
                <a:latin typeface="Calibri"/>
                <a:ea typeface="+mn-lt"/>
                <a:cs typeface="+mn-lt"/>
              </a:rPr>
            </a:br>
            <a:r>
              <a:rPr lang="en-US" sz="2800" dirty="0">
                <a:latin typeface="Calibri"/>
                <a:ea typeface="+mn-lt"/>
                <a:cs typeface="+mn-lt"/>
              </a:rPr>
              <a:t> </a:t>
            </a:r>
            <a:r>
              <a:rPr lang="en-IN" sz="2000" dirty="0" smtClean="0"/>
              <a:t>The solution leverages the Crop Recommendation dataset to train a machine learning model using IBM Watson Studio’s AutoAI for automated pre-processing and model selection. The best-performing model is deployed on IBM Watson Machine Learning, exposing a secure API endpoint. A Streamlit web application is developed to interact with this deployment, allowing users to input soil and climate parameters. This integrated pipeline enables real-time, data-driven crop recommendations to maximize yield and support farmers’ decision-making.</a:t>
            </a:r>
            <a:r>
              <a:rPr lang="en-US" sz="2800" dirty="0">
                <a:latin typeface="Calibri"/>
                <a:ea typeface="Calibri"/>
                <a:cs typeface="Calibri"/>
              </a:rPr>
              <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800" b="1" dirty="0" smtClean="0"/>
              <a:t>IBM Cloud Lite Services</a:t>
            </a:r>
            <a:r>
              <a:rPr lang="en-IN" sz="2800" dirty="0" smtClean="0"/>
              <a:t> (Watson Studio, Watson Machine Learning, Cloud Object Storage)</a:t>
            </a:r>
          </a:p>
          <a:p>
            <a:r>
              <a:rPr lang="en-IN" sz="2800" b="1" dirty="0" smtClean="0"/>
              <a:t>IBM AutoAI</a:t>
            </a:r>
            <a:r>
              <a:rPr lang="en-IN" sz="2800" dirty="0" smtClean="0"/>
              <a:t> (automated model building &amp; selection)</a:t>
            </a:r>
          </a:p>
          <a:p>
            <a:r>
              <a:rPr lang="en-IN" sz="2800" b="1" dirty="0" smtClean="0"/>
              <a:t>Python</a:t>
            </a:r>
            <a:r>
              <a:rPr lang="en-IN" sz="2800" dirty="0" smtClean="0"/>
              <a:t> (Streamlit, Requests, Pandas, Scikit-learn)</a:t>
            </a:r>
          </a:p>
          <a:p>
            <a:r>
              <a:rPr lang="en-IN" sz="2800" b="1" dirty="0" smtClean="0"/>
              <a:t>Streamlit Cloud</a:t>
            </a:r>
            <a:r>
              <a:rPr lang="en-IN" sz="2800" dirty="0" smtClean="0"/>
              <a:t> (for hosting the web app)</a:t>
            </a:r>
            <a:endParaRPr lang="en-IN" sz="2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p:txBody>
          <a:bodyPr/>
          <a:lstStyle/>
          <a:p>
            <a:r>
              <a:rPr lang="en-IN" b="1" dirty="0" smtClean="0"/>
              <a:t>IBM Watson Studio (AutoAI)</a:t>
            </a:r>
            <a:r>
              <a:rPr lang="en-IN" dirty="0" smtClean="0"/>
              <a:t> – for automated model training &amp; pipeline generation</a:t>
            </a:r>
          </a:p>
          <a:p>
            <a:r>
              <a:rPr lang="en-IN" b="1" dirty="0" smtClean="0"/>
              <a:t>IBM Watson Machine Learning (WML)</a:t>
            </a:r>
            <a:r>
              <a:rPr lang="en-IN" dirty="0" smtClean="0"/>
              <a:t> – for deploying and hosting the trained model</a:t>
            </a:r>
          </a:p>
          <a:p>
            <a:r>
              <a:rPr lang="en-IN" b="1" dirty="0" smtClean="0"/>
              <a:t>IBM Cloud Object Storage (COS)</a:t>
            </a:r>
            <a:r>
              <a:rPr lang="en-IN" dirty="0" smtClean="0"/>
              <a:t> – for storing the dataset securely</a:t>
            </a:r>
          </a:p>
          <a:p>
            <a:r>
              <a:rPr lang="en-IN" b="1" dirty="0" smtClean="0"/>
              <a:t>IBM Watson Machine Learning Model-  </a:t>
            </a:r>
            <a:r>
              <a:rPr lang="en-IN" dirty="0" smtClean="0"/>
              <a:t>to make the ML model on the basis of dataset for prediction basis task.</a:t>
            </a:r>
          </a:p>
          <a:p>
            <a:r>
              <a:rPr lang="en-IN" b="1" dirty="0" smtClean="0"/>
              <a:t>Streamlit (hosted on Streamlit Cloud)</a:t>
            </a:r>
            <a:r>
              <a:rPr lang="en-IN" dirty="0" smtClean="0"/>
              <a:t> – for building the user-facing web application</a:t>
            </a:r>
            <a:endParaRPr lang="en-IN" dirty="0"/>
          </a:p>
        </p:txBody>
      </p:sp>
    </p:spTree>
    <p:extLst>
      <p:ext uri="{BB962C8B-B14F-4D97-AF65-F5344CB8AC3E}">
        <p14:creationId xmlns:p14="http://schemas.microsoft.com/office/powerpoint/2010/main" xmlns=""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r>
              <a:rPr lang="en-IN" sz="2000" b="1" dirty="0" smtClean="0"/>
              <a:t>Real-time crop prediction</a:t>
            </a:r>
            <a:r>
              <a:rPr lang="en-IN" sz="2000" dirty="0" smtClean="0"/>
              <a:t> powered by IBM Cloud API &amp; AutoAI</a:t>
            </a:r>
          </a:p>
          <a:p>
            <a:r>
              <a:rPr lang="en-IN" sz="2000" b="1" dirty="0" smtClean="0"/>
              <a:t>Farmer-friendly web app</a:t>
            </a:r>
            <a:r>
              <a:rPr lang="en-IN" sz="2000" dirty="0" smtClean="0"/>
              <a:t> hosted on Streamlit Cloud with simple input fields</a:t>
            </a:r>
          </a:p>
          <a:p>
            <a:r>
              <a:rPr lang="en-IN" sz="2000" b="1" dirty="0" smtClean="0"/>
              <a:t>Data-driven recommendations</a:t>
            </a:r>
            <a:r>
              <a:rPr lang="en-IN" sz="2000" dirty="0" smtClean="0"/>
              <a:t> based on soil nutrients, pH, weather, and rainfall</a:t>
            </a:r>
          </a:p>
          <a:p>
            <a:r>
              <a:rPr lang="en-IN" sz="2000" b="1" dirty="0" smtClean="0"/>
              <a:t>Supports sustainable farming</a:t>
            </a:r>
            <a:r>
              <a:rPr lang="en-IN" sz="2000" dirty="0" smtClean="0"/>
              <a:t> by optimizing crop selection and yield</a:t>
            </a:r>
          </a:p>
          <a:p>
            <a:r>
              <a:rPr lang="en-IN" sz="2000" b="1" dirty="0" smtClean="0"/>
              <a:t>Scalable solution</a:t>
            </a:r>
            <a:r>
              <a:rPr lang="en-IN" sz="2000" dirty="0" smtClean="0"/>
              <a:t> that can be expanded with </a:t>
            </a:r>
            <a:r>
              <a:rPr lang="en-IN" sz="2000" dirty="0" err="1" smtClean="0"/>
              <a:t>IoT</a:t>
            </a:r>
            <a:r>
              <a:rPr lang="en-IN" sz="2000" dirty="0" smtClean="0"/>
              <a:t> sensors and multilingual support</a:t>
            </a:r>
            <a:endParaRPr lang="en-IN" sz="2000" dirty="0"/>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a:xfrm>
            <a:off x="581192" y="2022764"/>
            <a:ext cx="11029615" cy="3952586"/>
          </a:xfrm>
        </p:spPr>
        <p:txBody>
          <a:bodyPr>
            <a:normAutofit fontScale="92500" lnSpcReduction="20000"/>
          </a:bodyPr>
          <a:lstStyle/>
          <a:p>
            <a:r>
              <a:rPr lang="en-IN" sz="2800" b="1" dirty="0" smtClean="0"/>
              <a:t>Farmers and Farming Communities</a:t>
            </a:r>
            <a:r>
              <a:rPr lang="en-IN" sz="2800" dirty="0" smtClean="0"/>
              <a:t> – to get real-time crop recommendations.</a:t>
            </a:r>
          </a:p>
          <a:p>
            <a:r>
              <a:rPr lang="en-IN" sz="2800" b="1" dirty="0" smtClean="0"/>
              <a:t>Agricultural Extension Officers</a:t>
            </a:r>
            <a:r>
              <a:rPr lang="en-IN" sz="2800" dirty="0" smtClean="0"/>
              <a:t> – to guide farmers with data-driven advice.</a:t>
            </a:r>
          </a:p>
          <a:p>
            <a:r>
              <a:rPr lang="en-IN" sz="2800" b="1" dirty="0" smtClean="0"/>
              <a:t>Government Agencies &amp; Policymakers</a:t>
            </a:r>
            <a:r>
              <a:rPr lang="en-IN" sz="2800" dirty="0" smtClean="0"/>
              <a:t> – to support sustainable agriculture planning.</a:t>
            </a:r>
          </a:p>
          <a:p>
            <a:r>
              <a:rPr lang="en-IN" sz="2800" b="1" dirty="0" smtClean="0"/>
              <a:t>AgriTech Companies &amp; Startups</a:t>
            </a:r>
            <a:r>
              <a:rPr lang="en-IN" sz="2800" dirty="0" smtClean="0"/>
              <a:t> – to integrate recommendations into digital farming solutions.</a:t>
            </a:r>
          </a:p>
          <a:p>
            <a:r>
              <a:rPr lang="en-IN" sz="2800" b="1" dirty="0" smtClean="0"/>
              <a:t>Researchers &amp; Educators</a:t>
            </a:r>
            <a:r>
              <a:rPr lang="en-IN" sz="2800" dirty="0" smtClean="0"/>
              <a:t> – to study precision agriculture and improve models.</a:t>
            </a:r>
            <a:endParaRPr lang="en-IN" sz="2800" dirty="0"/>
          </a:p>
        </p:txBody>
      </p:sp>
    </p:spTree>
    <p:extLst>
      <p:ext uri="{BB962C8B-B14F-4D97-AF65-F5344CB8AC3E}">
        <p14:creationId xmlns:p14="http://schemas.microsoft.com/office/powerpoint/2010/main" xmlns=""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1026" name="Picture 2"/>
          <p:cNvPicPr>
            <a:picLocks noChangeAspect="1" noChangeArrowheads="1"/>
          </p:cNvPicPr>
          <p:nvPr/>
        </p:nvPicPr>
        <p:blipFill>
          <a:blip r:embed="rId2"/>
          <a:srcRect/>
          <a:stretch>
            <a:fillRect/>
          </a:stretch>
        </p:blipFill>
        <p:spPr bwMode="auto">
          <a:xfrm>
            <a:off x="2327564" y="1274186"/>
            <a:ext cx="9407236" cy="4752975"/>
          </a:xfrm>
          <a:prstGeom prst="rect">
            <a:avLst/>
          </a:prstGeom>
          <a:noFill/>
          <a:ln w="9525">
            <a:noFill/>
            <a:miter lim="800000"/>
            <a:headEnd/>
            <a:tailEnd/>
          </a:ln>
          <a:effectLst/>
        </p:spPr>
      </p:pic>
      <p:sp>
        <p:nvSpPr>
          <p:cNvPr id="5" name="TextBox 4"/>
          <p:cNvSpPr txBox="1"/>
          <p:nvPr/>
        </p:nvSpPr>
        <p:spPr>
          <a:xfrm>
            <a:off x="221674" y="2854036"/>
            <a:ext cx="1898072" cy="1200329"/>
          </a:xfrm>
          <a:prstGeom prst="rect">
            <a:avLst/>
          </a:prstGeom>
          <a:noFill/>
        </p:spPr>
        <p:txBody>
          <a:bodyPr wrap="square" rtlCol="0">
            <a:spAutoFit/>
          </a:bodyPr>
          <a:lstStyle/>
          <a:p>
            <a:r>
              <a:rPr lang="en-IN" b="1" dirty="0" smtClean="0"/>
              <a:t>Experiment Summary – Relationship Map</a:t>
            </a:r>
            <a:r>
              <a:rPr lang="en-IN" dirty="0" smtClean="0"/>
              <a:t>.</a:t>
            </a:r>
            <a:endParaRPr lang="en-IN" dirty="0"/>
          </a:p>
        </p:txBody>
      </p:sp>
      <p:sp>
        <p:nvSpPr>
          <p:cNvPr id="6" name="Right Arrow 5"/>
          <p:cNvSpPr/>
          <p:nvPr/>
        </p:nvSpPr>
        <p:spPr>
          <a:xfrm>
            <a:off x="1634836" y="3325091"/>
            <a:ext cx="8174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2050" name="Picture 2"/>
          <p:cNvPicPr>
            <a:picLocks noGrp="1" noChangeAspect="1" noChangeArrowheads="1"/>
          </p:cNvPicPr>
          <p:nvPr>
            <p:ph idx="1"/>
          </p:nvPr>
        </p:nvPicPr>
        <p:blipFill>
          <a:blip r:embed="rId2"/>
          <a:srcRect/>
          <a:stretch>
            <a:fillRect/>
          </a:stretch>
        </p:blipFill>
        <p:spPr bwMode="auto">
          <a:xfrm>
            <a:off x="2286000" y="1409432"/>
            <a:ext cx="9393382" cy="3979985"/>
          </a:xfrm>
          <a:prstGeom prst="rect">
            <a:avLst/>
          </a:prstGeom>
          <a:noFill/>
          <a:ln w="9525">
            <a:noFill/>
            <a:miter lim="800000"/>
            <a:headEnd/>
            <a:tailEnd/>
          </a:ln>
          <a:effectLst/>
        </p:spPr>
      </p:pic>
    </p:spTree>
    <p:extLst>
      <p:ext uri="{BB962C8B-B14F-4D97-AF65-F5344CB8AC3E}">
        <p14:creationId xmlns:p14="http://schemas.microsoft.com/office/powerpoint/2010/main" xmlns=""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104</TotalTime>
  <Words>620</Words>
  <Application>Microsoft Office PowerPoint</Application>
  <PresentationFormat>Custom</PresentationFormat>
  <Paragraphs>79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DividendVTI</vt:lpstr>
      <vt:lpstr>Auto ai model for crop-recommendation</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Conclusion</vt:lpstr>
      <vt:lpstr>GitHub Link</vt:lpstr>
      <vt:lpstr>Slide 22</vt:lpstr>
      <vt:lpstr>IBM Certifications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154</cp:revision>
  <dcterms:created xsi:type="dcterms:W3CDTF">2021-05-26T16:50:10Z</dcterms:created>
  <dcterms:modified xsi:type="dcterms:W3CDTF">2025-08-23T15:13:29Z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