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Nuni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AA49F2-0384-4953-BCDF-BCEA4BA422C9}">
  <a:tblStyle styleId="{D3AA49F2-0384-4953-BCDF-BCEA4BA42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33" Type="http://schemas.openxmlformats.org/officeDocument/2006/relationships/font" Target="fonts/NunitoLight-bold.fntdata"/><Relationship Id="rId10" Type="http://schemas.openxmlformats.org/officeDocument/2006/relationships/slide" Target="slides/slide4.xml"/><Relationship Id="rId32" Type="http://schemas.openxmlformats.org/officeDocument/2006/relationships/font" Target="fonts/NunitoLight-regular.fntdata"/><Relationship Id="rId13" Type="http://schemas.openxmlformats.org/officeDocument/2006/relationships/slide" Target="slides/slide7.xml"/><Relationship Id="rId35" Type="http://schemas.openxmlformats.org/officeDocument/2006/relationships/font" Target="fonts/Nunito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f06d1939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f06d1939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06d1939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06d1939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06aa9030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06aa9030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06aa9030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06aa9030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06aa9030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06aa9030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06aa90307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06aa9030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492e165fc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492e165fc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5a94430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5a94430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5a94430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5a94430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6aa9030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6aa9030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5a94430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05a94430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5a944302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5a944302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5a9443024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05a9443024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06d1939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06d1939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7375" y="2051875"/>
            <a:ext cx="8520600" cy="7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70375" y="2764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Student’s Adaptability Level In Online Education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ctrTitle"/>
          </p:nvPr>
        </p:nvSpPr>
        <p:spPr>
          <a:xfrm>
            <a:off x="234300" y="118525"/>
            <a:ext cx="86388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EDA(MultiVariate Analysis)</a:t>
            </a:r>
            <a:endParaRPr/>
          </a:p>
        </p:txBody>
      </p:sp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5325"/>
            <a:ext cx="4419599" cy="191147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2"/>
          <p:cNvSpPr txBox="1"/>
          <p:nvPr/>
        </p:nvSpPr>
        <p:spPr>
          <a:xfrm>
            <a:off x="4711225" y="964230"/>
            <a:ext cx="433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latin typeface="Nunito"/>
                <a:ea typeface="Nunito"/>
                <a:cs typeface="Nunito"/>
                <a:sym typeface="Nunito"/>
              </a:rPr>
              <a:t>Female's age mainly distributed in 11-20 while age of male mostly distributed between 11-15 and 21-25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6" name="Google Shape;3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10200"/>
            <a:ext cx="4419599" cy="19809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2"/>
          <p:cNvSpPr txBox="1"/>
          <p:nvPr/>
        </p:nvSpPr>
        <p:spPr>
          <a:xfrm>
            <a:off x="4855225" y="3306275"/>
            <a:ext cx="418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Here we can notice that male tend to study as IT student compared to female.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type="ctrTitle"/>
          </p:nvPr>
        </p:nvSpPr>
        <p:spPr>
          <a:xfrm>
            <a:off x="207600" y="81450"/>
            <a:ext cx="8728800" cy="7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EDA(MultiVariate Analysis)</a:t>
            </a:r>
            <a:endParaRPr/>
          </a:p>
        </p:txBody>
      </p:sp>
      <p:pic>
        <p:nvPicPr>
          <p:cNvPr id="363" name="Google Shape;3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1450"/>
            <a:ext cx="4419599" cy="17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3"/>
          <p:cNvSpPr txBox="1"/>
          <p:nvPr/>
        </p:nvSpPr>
        <p:spPr>
          <a:xfrm>
            <a:off x="4713600" y="1338950"/>
            <a:ext cx="422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It is obvious that university got the most IT students, whereas 30 and 27 IT students in college and school.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5" name="Google Shape;3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6625"/>
            <a:ext cx="4419599" cy="2094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3"/>
          <p:cNvSpPr txBox="1"/>
          <p:nvPr/>
        </p:nvSpPr>
        <p:spPr>
          <a:xfrm>
            <a:off x="4835275" y="3205113"/>
            <a:ext cx="417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 the survey, 71 male respondents answered as they have high adaptivity level in online education compared to 29 female.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Additional, both male and female overall got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moderator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adaptivity level.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/>
          <p:nvPr>
            <p:ph type="ctrTitle"/>
          </p:nvPr>
        </p:nvSpPr>
        <p:spPr>
          <a:xfrm>
            <a:off x="154225" y="72400"/>
            <a:ext cx="88428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EDA(MultiVariate Analysis)</a:t>
            </a:r>
            <a:endParaRPr/>
          </a:p>
        </p:txBody>
      </p:sp>
      <p:pic>
        <p:nvPicPr>
          <p:cNvPr id="372" name="Google Shape;3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25" y="704425"/>
            <a:ext cx="8839204" cy="338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4"/>
          <p:cNvSpPr txBox="1"/>
          <p:nvPr/>
        </p:nvSpPr>
        <p:spPr>
          <a:xfrm>
            <a:off x="156075" y="4340675"/>
            <a:ext cx="88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11-15, 21-25 and 26-300 relatively got high adaptivity level while obvious that none of 1-5 got high adaptivity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type="ctrTitle"/>
          </p:nvPr>
        </p:nvSpPr>
        <p:spPr>
          <a:xfrm>
            <a:off x="138000" y="161625"/>
            <a:ext cx="88755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194775" y="852200"/>
            <a:ext cx="88188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❖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Once we are done with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data analysis part we will work on our model building part where we will select only those models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which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will work well on our related dataset. As per our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business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problem we have to go into detail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understanding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of each model how they are working and how they are going to help us in getting best Mean Accuracy score.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❖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Totally we have built 5 machine learning models and 1 Deep </a:t>
            </a: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learning</a:t>
            </a: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 model evaluated those model results using the Mean Accuracy score. Some of the prominent models we built are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AutoNum type="arabicPeriod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LogisticRegression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AutoNum type="arabicPeriod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KNearest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AutoNum type="arabicPeriod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RandomForestClassifier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AutoNum type="arabicPeriod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XGBClassifier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AutoNum type="arabicPeriod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CatBoostClassifier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AutoNum type="arabicPeriod"/>
            </a:pPr>
            <a:r>
              <a:rPr lang="en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ANN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ctrTitle"/>
          </p:nvPr>
        </p:nvSpPr>
        <p:spPr>
          <a:xfrm>
            <a:off x="173400" y="161675"/>
            <a:ext cx="87972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Evaluation</a:t>
            </a:r>
            <a:endParaRPr/>
          </a:p>
        </p:txBody>
      </p:sp>
      <p:graphicFrame>
        <p:nvGraphicFramePr>
          <p:cNvPr id="385" name="Google Shape;385;p26"/>
          <p:cNvGraphicFramePr/>
          <p:nvPr/>
        </p:nvGraphicFramePr>
        <p:xfrm>
          <a:off x="212375" y="150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{D3AA49F2-0384-4953-BCDF-BCEA4BA422C9}</a:tableStyleId>
              </a:tblPr>
              <a:tblGrid>
                <a:gridCol w="1734400"/>
                <a:gridCol w="1734400"/>
              </a:tblGrid>
              <a:tr h="59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Mean Accuracy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68.809%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 Nearest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Neighbour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77.112%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RandomForestClassifier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89.568%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77.107%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CatBoostClassifier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88.619%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" name="Google Shape;386;p26"/>
          <p:cNvSpPr txBox="1"/>
          <p:nvPr/>
        </p:nvSpPr>
        <p:spPr>
          <a:xfrm>
            <a:off x="173400" y="890475"/>
            <a:ext cx="77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Mean Accuracy Values before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applying OPTUNA hyperparameter Tuning arguments to our models.OPTUNA works for Random Forest Classifier and Cat Boost Classifier.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575" y="1506075"/>
            <a:ext cx="5158026" cy="34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/>
          <p:nvPr>
            <p:ph type="ctrTitle"/>
          </p:nvPr>
        </p:nvSpPr>
        <p:spPr>
          <a:xfrm>
            <a:off x="173400" y="161675"/>
            <a:ext cx="87972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graphicFrame>
        <p:nvGraphicFramePr>
          <p:cNvPr id="393" name="Google Shape;393;p27"/>
          <p:cNvGraphicFramePr/>
          <p:nvPr/>
        </p:nvGraphicFramePr>
        <p:xfrm>
          <a:off x="212375" y="150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{D3AA49F2-0384-4953-BCDF-BCEA4BA422C9}</a:tableStyleId>
              </a:tblPr>
              <a:tblGrid>
                <a:gridCol w="1734400"/>
                <a:gridCol w="1734400"/>
              </a:tblGrid>
              <a:tr h="56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Mean Accuracy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68.809%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 Nearest Neighbour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77.112%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RandomForestClassifier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89.568%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XGBClassifier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CatBoostClassifier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89.8%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88.02 on train data</a:t>
                      </a:r>
                      <a:br>
                        <a:rPr lang="en">
                          <a:solidFill>
                            <a:schemeClr val="lt1"/>
                          </a:solidFill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</a:rPr>
                        <a:t>83.977% on test 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p27"/>
          <p:cNvSpPr txBox="1"/>
          <p:nvPr/>
        </p:nvSpPr>
        <p:spPr>
          <a:xfrm>
            <a:off x="173400" y="890475"/>
            <a:ext cx="77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Mean Accuracy Values after applying OPTUNA hyperparameter Tuning arguments to our models.OPTUNA works for Random Forest Classifier and Cat Boost Classifier.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575" y="1506075"/>
            <a:ext cx="5158026" cy="34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60275" y="82725"/>
            <a:ext cx="3863100" cy="7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Business</a:t>
            </a:r>
            <a:r>
              <a:rPr lang="en" sz="2440"/>
              <a:t> Problem</a:t>
            </a:r>
            <a:endParaRPr sz="214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93775" y="794925"/>
            <a:ext cx="85206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The present study is an opportunity to expand on this by investigating the role of adaptability in assisting students’ online learning experiences and outcomes during a period of substantial novelty, variability, and uncertainty—specifically, online learning during the COVID-19 pandemic.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A chain of educational institutions record a data from students of different schools and universities to understand how much students are adapting the </a:t>
            </a:r>
            <a:r>
              <a:rPr lang="en" sz="1400"/>
              <a:t>online</a:t>
            </a:r>
            <a:r>
              <a:rPr lang="en" sz="1400"/>
              <a:t> education.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Data are </a:t>
            </a:r>
            <a:r>
              <a:rPr lang="en" sz="1400"/>
              <a:t>collected</a:t>
            </a:r>
            <a:r>
              <a:rPr lang="en" sz="1400"/>
              <a:t> here are student’s information on three levels schools, colleges and </a:t>
            </a:r>
            <a:r>
              <a:rPr lang="en" sz="1400"/>
              <a:t>universities</a:t>
            </a:r>
            <a:r>
              <a:rPr lang="en" sz="1400"/>
              <a:t>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Adaptability is the capacity to adjust, </a:t>
            </a:r>
            <a:r>
              <a:rPr lang="en" sz="1400"/>
              <a:t>understand</a:t>
            </a:r>
            <a:r>
              <a:rPr lang="en" sz="1400"/>
              <a:t>  and react on questions.</a:t>
            </a:r>
            <a:endParaRPr sz="1400"/>
          </a:p>
        </p:txBody>
      </p:sp>
      <p:sp>
        <p:nvSpPr>
          <p:cNvPr id="285" name="Google Shape;285;p14"/>
          <p:cNvSpPr txBox="1"/>
          <p:nvPr/>
        </p:nvSpPr>
        <p:spPr>
          <a:xfrm>
            <a:off x="200025" y="2893750"/>
            <a:ext cx="378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Business</a:t>
            </a:r>
            <a:r>
              <a:rPr b="1"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Objective</a:t>
            </a:r>
            <a:endParaRPr b="1"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193775" y="3576900"/>
            <a:ext cx="834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Objective is to understand the relationship between different factors which will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affect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the online learning learning system.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And Prediction on Student's Adaptability Level in Online Education.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1059275" y="129175"/>
            <a:ext cx="69480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251" y="835325"/>
            <a:ext cx="7260351" cy="40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1059275" y="129175"/>
            <a:ext cx="69480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</a:t>
            </a:r>
            <a:endParaRPr/>
          </a:p>
        </p:txBody>
      </p:sp>
      <p:graphicFrame>
        <p:nvGraphicFramePr>
          <p:cNvPr id="298" name="Google Shape;298;p16"/>
          <p:cNvGraphicFramePr/>
          <p:nvPr/>
        </p:nvGraphicFramePr>
        <p:xfrm>
          <a:off x="632775" y="8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{D3AA49F2-0384-4953-BCDF-BCEA4BA422C9}</a:tableStyleId>
              </a:tblPr>
              <a:tblGrid>
                <a:gridCol w="4178000"/>
                <a:gridCol w="4178000"/>
              </a:tblGrid>
              <a:tr h="3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students_adaptability_level_online_education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Names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Gender, Age, Educational Level,Institution Type,IT Student, Location,</a:t>
                      </a:r>
                      <a:r>
                        <a:rPr lang="en"/>
                        <a:t>Load Shedding</a:t>
                      </a:r>
                      <a:r>
                        <a:rPr lang="en"/>
                        <a:t>, Financial </a:t>
                      </a:r>
                      <a:r>
                        <a:rPr lang="en"/>
                        <a:t>condition</a:t>
                      </a:r>
                      <a:r>
                        <a:rPr lang="en"/>
                        <a:t> of a family,Internet Type, </a:t>
                      </a:r>
                      <a:r>
                        <a:rPr lang="en"/>
                        <a:t>Network Type , Class Duration,Self LMS,Device,Adaptability Level.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Shape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(1205, 14)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null 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Duplicate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null 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null 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</a:t>
                      </a:r>
                      <a:r>
                        <a:rPr lang="en"/>
                        <a:t>missing values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8600"/>
            <a:ext cx="8839204" cy="148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50250"/>
            <a:ext cx="2456300" cy="284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1100" y="2150250"/>
            <a:ext cx="2557175" cy="284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0675" y="2150250"/>
            <a:ext cx="3416050" cy="284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284025" y="81475"/>
            <a:ext cx="206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Set details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ctrTitle"/>
          </p:nvPr>
        </p:nvSpPr>
        <p:spPr>
          <a:xfrm>
            <a:off x="1059275" y="129175"/>
            <a:ext cx="69480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EDA(Exploratory Data Analysis)</a:t>
            </a:r>
            <a:endParaRPr/>
          </a:p>
        </p:txBody>
      </p:sp>
      <p:cxnSp>
        <p:nvCxnSpPr>
          <p:cNvPr id="313" name="Google Shape;313;p18"/>
          <p:cNvCxnSpPr>
            <a:stCxn id="314" idx="2"/>
            <a:endCxn id="315" idx="0"/>
          </p:cNvCxnSpPr>
          <p:nvPr/>
        </p:nvCxnSpPr>
        <p:spPr>
          <a:xfrm flipH="1" rot="-5400000">
            <a:off x="5150525" y="1019525"/>
            <a:ext cx="574500" cy="1809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16" name="Google Shape;316;p18"/>
          <p:cNvCxnSpPr>
            <a:stCxn id="317" idx="0"/>
            <a:endCxn id="314" idx="2"/>
          </p:cNvCxnSpPr>
          <p:nvPr/>
        </p:nvCxnSpPr>
        <p:spPr>
          <a:xfrm rot="-5400000">
            <a:off x="3380250" y="1058213"/>
            <a:ext cx="574500" cy="1731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5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14" name="Google Shape;314;p18"/>
          <p:cNvSpPr txBox="1"/>
          <p:nvPr/>
        </p:nvSpPr>
        <p:spPr>
          <a:xfrm>
            <a:off x="3764225" y="105237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E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sz="1800">
              <a:solidFill>
                <a:srgbClr val="FFFF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2032650" y="2211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Univariate data analysis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5573250" y="2211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Multivariate data Analysis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ctrTitle"/>
          </p:nvPr>
        </p:nvSpPr>
        <p:spPr>
          <a:xfrm>
            <a:off x="1059275" y="147875"/>
            <a:ext cx="69480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EDA(Univariate Analysis)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356125" y="698025"/>
            <a:ext cx="54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Gender VS Institution Type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25" y="1022800"/>
            <a:ext cx="5705626" cy="1735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/>
        </p:nvSpPr>
        <p:spPr>
          <a:xfrm>
            <a:off x="6014925" y="1044138"/>
            <a:ext cx="2801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From this chart we can see that we have 45% girls and 55% boys data in which 31.7% are studying in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government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institution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82.3% are studying in Non government institution.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6125" y="2857900"/>
            <a:ext cx="23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Age vs Class duration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050" y="3258100"/>
            <a:ext cx="3669402" cy="151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25" y="3279637"/>
            <a:ext cx="3625748" cy="15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/>
          <p:nvPr/>
        </p:nvSpPr>
        <p:spPr>
          <a:xfrm>
            <a:off x="534125" y="4816000"/>
            <a:ext cx="843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Age Of the respondents is mainly distributed between 11 and 25.Class Duration mainly distributed between 1-3 hrs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ctrTitle"/>
          </p:nvPr>
        </p:nvSpPr>
        <p:spPr>
          <a:xfrm>
            <a:off x="1059275" y="129175"/>
            <a:ext cx="69480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</a:t>
            </a:r>
            <a:r>
              <a:rPr lang="en"/>
              <a:t>Univariate Analysis</a:t>
            </a:r>
            <a:r>
              <a:rPr lang="en"/>
              <a:t>)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3764225" y="105237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5" y="861350"/>
            <a:ext cx="4363325" cy="17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 txBox="1"/>
          <p:nvPr/>
        </p:nvSpPr>
        <p:spPr>
          <a:xfrm>
            <a:off x="4720225" y="935213"/>
            <a:ext cx="401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Most of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respondents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attend School and University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And most of them are situated in Mid financial condition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There are just 1.58% of students using 2G network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45975"/>
            <a:ext cx="4363325" cy="20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0"/>
          <p:cNvSpPr txBox="1"/>
          <p:nvPr/>
        </p:nvSpPr>
        <p:spPr>
          <a:xfrm>
            <a:off x="4720225" y="3000025"/>
            <a:ext cx="415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About 25.2% of respondents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are studying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as IT student.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And 77.6% of them are located in town.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Furthermore, 17.4 of their instructions own LMS availability.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ctrTitle"/>
          </p:nvPr>
        </p:nvSpPr>
        <p:spPr>
          <a:xfrm>
            <a:off x="225300" y="109500"/>
            <a:ext cx="85395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EDA(Univariate Analysis)</a:t>
            </a:r>
            <a:endParaRPr/>
          </a:p>
        </p:txBody>
      </p:sp>
      <p:pic>
        <p:nvPicPr>
          <p:cNvPr id="345" name="Google Shape;3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500"/>
            <a:ext cx="4419599" cy="16711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 txBox="1"/>
          <p:nvPr/>
        </p:nvSpPr>
        <p:spPr>
          <a:xfrm>
            <a:off x="4864350" y="784075"/>
            <a:ext cx="390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Load-shedding refers to level of load shedding, and type 'low' account for 83.3%.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57.7% of respondents use mobile data to take online classes.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84.1% students uses mobile to take online class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25050"/>
            <a:ext cx="4419599" cy="236604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 txBox="1"/>
          <p:nvPr/>
        </p:nvSpPr>
        <p:spPr>
          <a:xfrm>
            <a:off x="4864350" y="2846875"/>
            <a:ext cx="4143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Adaptability level which is our target column refer to adaptability level of the student during online education.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It can be seen that about 51.9% respond they have moderate adaptability, while low accounts for 39.8% and high the rest.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