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E17139-25C2-4E50-BB26-809F3E0CAFFC}"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187060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17139-25C2-4E50-BB26-809F3E0CAFFC}"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292311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17139-25C2-4E50-BB26-809F3E0CAFFC}"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376916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17139-25C2-4E50-BB26-809F3E0CAFFC}"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30391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17139-25C2-4E50-BB26-809F3E0CAFFC}"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376313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E17139-25C2-4E50-BB26-809F3E0CAFFC}"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123626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E17139-25C2-4E50-BB26-809F3E0CAFFC}"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174597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E17139-25C2-4E50-BB26-809F3E0CAFFC}" type="datetimeFigureOut">
              <a:rPr lang="en-IN" smtClean="0"/>
              <a:t>21/07/2024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138108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17139-25C2-4E50-BB26-809F3E0CAFFC}" type="datetimeFigureOut">
              <a:rPr lang="en-IN" smtClean="0"/>
              <a:t>21/07/2024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109242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17139-25C2-4E50-BB26-809F3E0CAFFC}"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313234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17139-25C2-4E50-BB26-809F3E0CAFFC}"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FA1D6-B9A6-4F81-AAE7-F03C0E7273B6}" type="slidenum">
              <a:rPr lang="en-IN" smtClean="0"/>
              <a:t>‹#›</a:t>
            </a:fld>
            <a:endParaRPr lang="en-IN"/>
          </a:p>
        </p:txBody>
      </p:sp>
    </p:spTree>
    <p:extLst>
      <p:ext uri="{BB962C8B-B14F-4D97-AF65-F5344CB8AC3E}">
        <p14:creationId xmlns:p14="http://schemas.microsoft.com/office/powerpoint/2010/main" val="355059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17139-25C2-4E50-BB26-809F3E0CAFFC}" type="datetimeFigureOut">
              <a:rPr lang="en-IN" smtClean="0"/>
              <a:t>21/07/2024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FA1D6-B9A6-4F81-AAE7-F03C0E7273B6}" type="slidenum">
              <a:rPr lang="en-IN" smtClean="0"/>
              <a:t>‹#›</a:t>
            </a:fld>
            <a:endParaRPr lang="en-IN"/>
          </a:p>
        </p:txBody>
      </p:sp>
    </p:spTree>
    <p:extLst>
      <p:ext uri="{BB962C8B-B14F-4D97-AF65-F5344CB8AC3E}">
        <p14:creationId xmlns:p14="http://schemas.microsoft.com/office/powerpoint/2010/main" val="30094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2956"/>
            <a:ext cx="9144000" cy="2603715"/>
          </a:xfrm>
        </p:spPr>
        <p:txBody>
          <a:bodyPr>
            <a:normAutofit/>
          </a:bodyPr>
          <a:lstStyle/>
          <a:p>
            <a:r>
              <a:rPr lang="en-IN" b="1" u="sng" dirty="0">
                <a:latin typeface="Algerian" panose="04020705040A02060702" pitchFamily="82" charset="0"/>
              </a:rPr>
              <a:t>Feature Extraction and Price Prediction for Mobile </a:t>
            </a:r>
            <a:r>
              <a:rPr lang="en-IN" b="1" u="sng" dirty="0" smtClean="0">
                <a:latin typeface="Algerian" panose="04020705040A02060702" pitchFamily="82" charset="0"/>
              </a:rPr>
              <a:t>Phones.</a:t>
            </a:r>
            <a:endParaRPr lang="en-IN" dirty="0">
              <a:latin typeface="Algerian" panose="04020705040A02060702" pitchFamily="82" charset="0"/>
            </a:endParaRPr>
          </a:p>
        </p:txBody>
      </p:sp>
      <p:sp>
        <p:nvSpPr>
          <p:cNvPr id="3" name="Subtitle 2"/>
          <p:cNvSpPr>
            <a:spLocks noGrp="1"/>
          </p:cNvSpPr>
          <p:nvPr>
            <p:ph type="subTitle" idx="1"/>
          </p:nvPr>
        </p:nvSpPr>
        <p:spPr>
          <a:xfrm>
            <a:off x="6462792" y="3602038"/>
            <a:ext cx="4205207" cy="1655762"/>
          </a:xfrm>
        </p:spPr>
        <p:txBody>
          <a:bodyPr>
            <a:scene3d>
              <a:camera prst="isometricOffAxis2Left"/>
              <a:lightRig rig="threePt" dir="t"/>
            </a:scene3d>
          </a:bodyPr>
          <a:lstStyle/>
          <a:p>
            <a:pPr algn="r"/>
            <a:endParaRPr lang="en-US"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a:p>
            <a:pPr algn="r"/>
            <a:r>
              <a:rPr lang="en-US"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 </a:t>
            </a:r>
            <a:r>
              <a:rPr lang="en-US" sz="2800" u="sng"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latin typeface="Arial Rounded MT Bold" panose="020F0704030504030204" pitchFamily="34" charset="0"/>
              </a:rPr>
              <a:t>- Ranjan Ashok Adhav.</a:t>
            </a:r>
            <a:endParaRPr lang="en-IN" sz="2800" u="sng"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54" y="3208149"/>
            <a:ext cx="5033722" cy="3205317"/>
          </a:xfrm>
          <a:prstGeom prst="rect">
            <a:avLst/>
          </a:prstGeom>
          <a:ln w="228600" cap="sq" cmpd="thickThin">
            <a:solidFill>
              <a:srgbClr val="000000"/>
            </a:solidFill>
            <a:prstDash val="solid"/>
            <a:miter lim="800000"/>
          </a:ln>
          <a:effectLst>
            <a:innerShdw blurRad="76200">
              <a:srgbClr val="000000"/>
            </a:innerShdw>
          </a:effectLst>
          <a:scene3d>
            <a:camera prst="perspectiveRight"/>
            <a:lightRig rig="threePt" dir="t"/>
          </a:scene3d>
        </p:spPr>
      </p:pic>
    </p:spTree>
    <p:extLst>
      <p:ext uri="{BB962C8B-B14F-4D97-AF65-F5344CB8AC3E}">
        <p14:creationId xmlns:p14="http://schemas.microsoft.com/office/powerpoint/2010/main" val="134352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286359" y="2774196"/>
            <a:ext cx="923699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0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THANK YOU.</a:t>
            </a:r>
            <a:endParaRPr lang="en-IN" sz="60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endParaRPr>
          </a:p>
        </p:txBody>
      </p:sp>
    </p:spTree>
    <p:extLst>
      <p:ext uri="{BB962C8B-B14F-4D97-AF65-F5344CB8AC3E}">
        <p14:creationId xmlns:p14="http://schemas.microsoft.com/office/powerpoint/2010/main" val="378462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rgbClr val="403C4E"/>
                </a:solidFill>
                <a:latin typeface="Agency FB" panose="020B0503020202020204" pitchFamily="34" charset="0"/>
                <a:ea typeface="Merriweather" pitchFamily="34" charset="-122"/>
                <a:cs typeface="Merriweather" pitchFamily="34" charset="-120"/>
              </a:rPr>
              <a:t>Unlocking the Secrets of Mobile Phone Pricing</a:t>
            </a:r>
            <a:r>
              <a:rPr lang="en-US" i="1" u="sng" dirty="0">
                <a:latin typeface="Agency FB" panose="020B0503020202020204" pitchFamily="34" charset="0"/>
              </a:rPr>
              <a:t>.</a:t>
            </a:r>
            <a:endParaRPr lang="en-IN" i="1" u="sng" dirty="0">
              <a:latin typeface="Agency FB" panose="020B0503020202020204" pitchFamily="34" charset="0"/>
            </a:endParaRPr>
          </a:p>
        </p:txBody>
      </p:sp>
      <p:sp>
        <p:nvSpPr>
          <p:cNvPr id="3" name="Content Placeholder 2"/>
          <p:cNvSpPr>
            <a:spLocks noGrp="1"/>
          </p:cNvSpPr>
          <p:nvPr>
            <p:ph idx="1"/>
          </p:nvPr>
        </p:nvSpPr>
        <p:spPr>
          <a:xfrm>
            <a:off x="838200" y="2386739"/>
            <a:ext cx="10515600" cy="3735092"/>
          </a:xfrm>
        </p:spPr>
        <p:txBody>
          <a:bodyPr/>
          <a:lstStyle/>
          <a:p>
            <a:pPr marL="0" indent="0">
              <a:buNone/>
            </a:pPr>
            <a:r>
              <a:rPr lang="en-US" b="1" dirty="0" smtClean="0">
                <a:solidFill>
                  <a:srgbClr val="403C4E"/>
                </a:solidFill>
                <a:latin typeface="NSimSun" panose="02010609030101010101" pitchFamily="49" charset="-122"/>
                <a:ea typeface="NSimSun" panose="02010609030101010101" pitchFamily="49" charset="-122"/>
                <a:cs typeface="Open Sans" pitchFamily="34" charset="-120"/>
              </a:rPr>
              <a:t>In our fast-paced digital world, mobile phones have become an indispensable part of our lives. With an overwhelming array of models, features, and price points, understanding what factors truly drive the pricing of these handheld devices can be a daunting task. Through this project, we will embark on a data-driven journey, exploring the intricate web of specifications, brand influences, and market dynamics that shape the cost of mobile phones.</a:t>
            </a:r>
            <a:endParaRPr lang="en-US" b="1" dirty="0" smtClean="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245666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935" y="0"/>
            <a:ext cx="11267267" cy="1146875"/>
          </a:xfrm>
        </p:spPr>
        <p:txBody>
          <a:bodyPr>
            <a:normAutofit fontScale="90000"/>
          </a:bodyPr>
          <a:lstStyle/>
          <a:p>
            <a:r>
              <a:rPr lang="en-US" b="1" i="1" dirty="0" smtClean="0">
                <a:solidFill>
                  <a:srgbClr val="403C4E"/>
                </a:solidFill>
                <a:effectLst>
                  <a:outerShdw blurRad="38100" dist="38100" dir="2700000" algn="tl">
                    <a:srgbClr val="000000">
                      <a:alpha val="43137"/>
                    </a:srgbClr>
                  </a:outerShdw>
                </a:effectLst>
                <a:latin typeface="Merriweather" pitchFamily="34" charset="0"/>
                <a:ea typeface="Merriweather" pitchFamily="34" charset="-122"/>
                <a:cs typeface="Merriweather" pitchFamily="34" charset="-120"/>
              </a:rPr>
              <a:t>Peeling Back The Layers: Data Exploration:</a:t>
            </a:r>
            <a:endParaRPr lang="en-IN"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 y="1146874"/>
            <a:ext cx="12192000" cy="5711125"/>
          </a:xfrm>
        </p:spPr>
        <p:txBody>
          <a:bodyPr/>
          <a:lstStyle/>
          <a:p>
            <a:pPr marL="0" indent="0">
              <a:lnSpc>
                <a:spcPct val="100000"/>
              </a:lnSpc>
              <a:buNone/>
            </a:pPr>
            <a:r>
              <a:rPr lang="en-US" sz="1800" b="1" dirty="0" smtClean="0">
                <a:solidFill>
                  <a:srgbClr val="403C4E"/>
                </a:solidFill>
                <a:latin typeface="Merriweather" pitchFamily="34" charset="0"/>
                <a:ea typeface="Merriweather" pitchFamily="34" charset="-122"/>
                <a:cs typeface="Merriweather" pitchFamily="34" charset="-120"/>
              </a:rPr>
              <a:t>1</a:t>
            </a:r>
            <a:r>
              <a:rPr lang="en-US" sz="3200" b="1" dirty="0" smtClean="0">
                <a:solidFill>
                  <a:srgbClr val="403C4E"/>
                </a:solidFill>
                <a:latin typeface="Merriweather" pitchFamily="34" charset="0"/>
                <a:ea typeface="Merriweather" pitchFamily="34" charset="-122"/>
                <a:cs typeface="Merriweather" pitchFamily="34" charset="-120"/>
              </a:rPr>
              <a:t>. </a:t>
            </a:r>
            <a:r>
              <a:rPr lang="en-US" sz="1800" b="1" dirty="0" smtClean="0">
                <a:solidFill>
                  <a:srgbClr val="403C4E"/>
                </a:solidFill>
                <a:latin typeface="Merriweather" pitchFamily="34" charset="0"/>
                <a:ea typeface="Merriweather" pitchFamily="34" charset="-122"/>
                <a:cs typeface="Merriweather" pitchFamily="34" charset="-120"/>
              </a:rPr>
              <a:t>Loading the Data:-</a:t>
            </a:r>
          </a:p>
          <a:p>
            <a:pPr marL="0" indent="0">
              <a:lnSpc>
                <a:spcPct val="100000"/>
              </a:lnSpc>
              <a:buNone/>
            </a:pPr>
            <a:r>
              <a:rPr lang="en-US" b="1" dirty="0">
                <a:solidFill>
                  <a:srgbClr val="403C4E"/>
                </a:solidFill>
                <a:latin typeface="Merriweather" pitchFamily="34" charset="0"/>
                <a:ea typeface="Merriweather" pitchFamily="34" charset="-122"/>
              </a:rPr>
              <a:t> </a:t>
            </a:r>
            <a:r>
              <a:rPr lang="en-US" sz="1600" dirty="0" smtClean="0">
                <a:solidFill>
                  <a:srgbClr val="403C4E"/>
                </a:solidFill>
                <a:latin typeface="Open Sans" pitchFamily="34" charset="0"/>
                <a:ea typeface="Open Sans" pitchFamily="34" charset="-122"/>
                <a:cs typeface="Open Sans" pitchFamily="34" charset="-120"/>
              </a:rPr>
              <a:t>The first step in our quest is to load the comprehensive dataset containing a wealth of information on various mobile phone models. This dataset serves as the foundation for our analysis, encompassing a wide range of features such as model names, colors, memory capacities, camera specifications, and, of course, the all-important pricing information.</a:t>
            </a:r>
            <a:endParaRPr lang="en-US" sz="1600" dirty="0" smtClean="0"/>
          </a:p>
          <a:p>
            <a:pPr marL="0" indent="0">
              <a:lnSpc>
                <a:spcPct val="100000"/>
              </a:lnSpc>
              <a:buNone/>
            </a:pPr>
            <a:endParaRPr lang="en-US" sz="1600" b="1" dirty="0" smtClean="0">
              <a:solidFill>
                <a:srgbClr val="403C4E"/>
              </a:solidFill>
              <a:latin typeface="Merriweather" pitchFamily="34" charset="0"/>
              <a:ea typeface="Merriweather" pitchFamily="34" charset="-122"/>
              <a:cs typeface="Merriweather" pitchFamily="34" charset="-120"/>
            </a:endParaRPr>
          </a:p>
          <a:p>
            <a:pPr marL="0" indent="0">
              <a:lnSpc>
                <a:spcPct val="100000"/>
              </a:lnSpc>
              <a:buNone/>
            </a:pPr>
            <a:r>
              <a:rPr lang="en-US" sz="1800" b="1" dirty="0" smtClean="0">
                <a:solidFill>
                  <a:srgbClr val="403C4E"/>
                </a:solidFill>
                <a:latin typeface="Merriweather" pitchFamily="34" charset="0"/>
                <a:ea typeface="Merriweather" pitchFamily="34" charset="-122"/>
                <a:cs typeface="Merriweather" pitchFamily="34" charset="-120"/>
              </a:rPr>
              <a:t>2 </a:t>
            </a:r>
            <a:r>
              <a:rPr lang="en-US" sz="1800" b="1" dirty="0">
                <a:solidFill>
                  <a:srgbClr val="403C4E"/>
                </a:solidFill>
                <a:latin typeface="Merriweather" pitchFamily="34" charset="0"/>
                <a:ea typeface="Merriweather" pitchFamily="34" charset="-122"/>
                <a:cs typeface="Merriweather" pitchFamily="34" charset="-120"/>
              </a:rPr>
              <a:t>Understanding Data </a:t>
            </a:r>
            <a:r>
              <a:rPr lang="en-US" sz="1800" b="1" dirty="0" smtClean="0">
                <a:solidFill>
                  <a:srgbClr val="403C4E"/>
                </a:solidFill>
                <a:latin typeface="Merriweather" pitchFamily="34" charset="0"/>
                <a:ea typeface="Merriweather" pitchFamily="34" charset="-122"/>
                <a:cs typeface="Merriweather" pitchFamily="34" charset="-120"/>
              </a:rPr>
              <a:t>Structure:-</a:t>
            </a:r>
            <a:endParaRPr lang="en-US" sz="2000" b="1" dirty="0">
              <a:solidFill>
                <a:srgbClr val="403C4E"/>
              </a:solidFill>
              <a:latin typeface="Merriweather" pitchFamily="34" charset="0"/>
              <a:ea typeface="Merriweather" pitchFamily="34" charset="-122"/>
              <a:cs typeface="Merriweather" pitchFamily="34" charset="-120"/>
            </a:endParaRPr>
          </a:p>
          <a:p>
            <a:pPr marL="0" indent="0">
              <a:lnSpc>
                <a:spcPct val="100000"/>
              </a:lnSpc>
              <a:buNone/>
            </a:pPr>
            <a:r>
              <a:rPr lang="en-US" sz="1600" dirty="0">
                <a:solidFill>
                  <a:srgbClr val="403C4E"/>
                </a:solidFill>
                <a:latin typeface="Open Sans" pitchFamily="34" charset="0"/>
                <a:ea typeface="Open Sans" pitchFamily="34" charset="-122"/>
                <a:cs typeface="Open Sans" pitchFamily="34" charset="-120"/>
              </a:rPr>
              <a:t>With the dataset at our disposal, we delve into understanding its structure, data types, and the distribution of values for each feature. This exploratory phase allows us to gain insights into the nature of the data, identify potential challenges, and develop strategies for effective data preprocessing.</a:t>
            </a:r>
          </a:p>
          <a:p>
            <a:pPr marL="0" indent="0">
              <a:lnSpc>
                <a:spcPct val="100000"/>
              </a:lnSpc>
              <a:buNone/>
            </a:pPr>
            <a:endParaRPr lang="en-US" sz="1600" b="1" dirty="0" smtClean="0">
              <a:solidFill>
                <a:srgbClr val="403C4E"/>
              </a:solidFill>
              <a:latin typeface="Merriweather" pitchFamily="34" charset="0"/>
              <a:ea typeface="Merriweather" pitchFamily="34" charset="-122"/>
              <a:cs typeface="Merriweather" pitchFamily="34" charset="-120"/>
            </a:endParaRPr>
          </a:p>
          <a:p>
            <a:pPr marL="0" indent="0">
              <a:lnSpc>
                <a:spcPct val="100000"/>
              </a:lnSpc>
              <a:buNone/>
            </a:pPr>
            <a:r>
              <a:rPr lang="en-US" sz="1800" b="1" dirty="0" smtClean="0">
                <a:solidFill>
                  <a:srgbClr val="403C4E"/>
                </a:solidFill>
                <a:latin typeface="Merriweather" pitchFamily="34" charset="0"/>
                <a:ea typeface="Merriweather" pitchFamily="34" charset="-122"/>
                <a:cs typeface="Merriweather" pitchFamily="34" charset="-120"/>
              </a:rPr>
              <a:t>3</a:t>
            </a:r>
            <a:r>
              <a:rPr lang="en-US" sz="1800" b="1" dirty="0">
                <a:solidFill>
                  <a:srgbClr val="403C4E"/>
                </a:solidFill>
                <a:latin typeface="Merriweather" pitchFamily="34" charset="0"/>
                <a:ea typeface="Merriweather" pitchFamily="34" charset="-122"/>
                <a:cs typeface="Merriweather" pitchFamily="34" charset="-120"/>
              </a:rPr>
              <a:t>. </a:t>
            </a:r>
            <a:r>
              <a:rPr lang="en-US" sz="1800" b="1" dirty="0">
                <a:solidFill>
                  <a:srgbClr val="403C4E"/>
                </a:solidFill>
                <a:latin typeface="Merriweather" pitchFamily="34" charset="0"/>
                <a:ea typeface="Merriweather" pitchFamily="34" charset="-122"/>
                <a:cs typeface="Merriweather" pitchFamily="34" charset="-120"/>
              </a:rPr>
              <a:t>Handling Missing Values and Inconsistencies:-</a:t>
            </a:r>
          </a:p>
          <a:p>
            <a:pPr marL="0" indent="0">
              <a:buNone/>
            </a:pPr>
            <a:r>
              <a:rPr lang="en-US" dirty="0" smtClean="0"/>
              <a:t> </a:t>
            </a:r>
            <a:r>
              <a:rPr lang="en-US" sz="1600" dirty="0">
                <a:solidFill>
                  <a:srgbClr val="403C4E"/>
                </a:solidFill>
                <a:latin typeface="Open Sans" pitchFamily="34" charset="0"/>
                <a:ea typeface="Open Sans" pitchFamily="34" charset="-122"/>
                <a:cs typeface="Open Sans" pitchFamily="34" charset="-120"/>
              </a:rPr>
              <a:t>Real-world datasets often contain missing values, outliers, or inconsistencies that can hinder our analysis. We will employ robust techniques to address these issues, ensuring data integrity and reliability. </a:t>
            </a:r>
            <a:r>
              <a:rPr lang="en-US" sz="1600" dirty="0">
                <a:solidFill>
                  <a:srgbClr val="403C4E"/>
                </a:solidFill>
                <a:latin typeface="Open Sans" pitchFamily="34" charset="0"/>
                <a:ea typeface="Open Sans" pitchFamily="34" charset="-122"/>
                <a:cs typeface="Open Sans" pitchFamily="34" charset="-120"/>
              </a:rPr>
              <a:t>This may involve imputation methods, outlier detection, or data cleansing procedures tailored to the specific characteristics of our </a:t>
            </a:r>
            <a:r>
              <a:rPr lang="en-US" sz="1600" dirty="0" smtClean="0">
                <a:solidFill>
                  <a:srgbClr val="403C4E"/>
                </a:solidFill>
                <a:latin typeface="Open Sans" pitchFamily="34" charset="0"/>
                <a:ea typeface="Open Sans" pitchFamily="34" charset="-122"/>
                <a:cs typeface="Open Sans" pitchFamily="34" charset="-120"/>
              </a:rPr>
              <a:t>dataset.</a:t>
            </a:r>
            <a:endParaRPr lang="en-IN" sz="1600" dirty="0">
              <a:solidFill>
                <a:srgbClr val="403C4E"/>
              </a:solidFill>
              <a:latin typeface="Open Sans" pitchFamily="34" charset="0"/>
              <a:ea typeface="Open Sans" pitchFamily="34" charset="-122"/>
              <a:cs typeface="Open Sans" pitchFamily="34" charset="-120"/>
            </a:endParaRPr>
          </a:p>
        </p:txBody>
      </p:sp>
    </p:spTree>
    <p:extLst>
      <p:ext uri="{BB962C8B-B14F-4D97-AF65-F5344CB8AC3E}">
        <p14:creationId xmlns:p14="http://schemas.microsoft.com/office/powerpoint/2010/main" val="241570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9785" y="179145"/>
            <a:ext cx="10515600" cy="564773"/>
          </a:xfrm>
        </p:spPr>
        <p:txBody>
          <a:bodyPr>
            <a:normAutofit fontScale="90000"/>
          </a:bodyPr>
          <a:lstStyle/>
          <a:p>
            <a:r>
              <a:rPr lang="en-US" dirty="0" smtClean="0"/>
              <a:t/>
            </a:r>
            <a:br>
              <a:rPr lang="en-US" dirty="0" smtClean="0"/>
            </a:br>
            <a:r>
              <a:rPr lang="en-US" sz="3600" b="1" i="1" u="sng" dirty="0" smtClean="0">
                <a:solidFill>
                  <a:srgbClr val="403C4E"/>
                </a:solidFill>
                <a:latin typeface="Bauhaus 93" panose="04030905020B02020C02" pitchFamily="82" charset="0"/>
                <a:ea typeface="Merriweather" pitchFamily="34" charset="-122"/>
                <a:cs typeface="Merriweather" pitchFamily="34" charset="-120"/>
              </a:rPr>
              <a:t>Unleashing the Power of Categorical Variables:-</a:t>
            </a:r>
            <a:r>
              <a:rPr lang="en-US" i="1" u="sng" dirty="0" smtClean="0">
                <a:latin typeface="Bauhaus 93" panose="04030905020B02020C02" pitchFamily="82" charset="0"/>
              </a:rPr>
              <a:t/>
            </a:r>
            <a:br>
              <a:rPr lang="en-US" i="1" u="sng" dirty="0" smtClean="0">
                <a:latin typeface="Bauhaus 93" panose="04030905020B02020C02" pitchFamily="82" charset="0"/>
              </a:rPr>
            </a:br>
            <a:endParaRPr lang="en-IN" i="1" u="sng" dirty="0">
              <a:latin typeface="Bauhaus 93" panose="04030905020B02020C02" pitchFamily="82" charset="0"/>
            </a:endParaRPr>
          </a:p>
        </p:txBody>
      </p:sp>
      <p:sp>
        <p:nvSpPr>
          <p:cNvPr id="3" name="Content Placeholder 2"/>
          <p:cNvSpPr>
            <a:spLocks noGrp="1"/>
          </p:cNvSpPr>
          <p:nvPr>
            <p:ph idx="1"/>
          </p:nvPr>
        </p:nvSpPr>
        <p:spPr>
          <a:xfrm>
            <a:off x="216975" y="929898"/>
            <a:ext cx="11701221" cy="5594888"/>
          </a:xfrm>
        </p:spPr>
        <p:txBody>
          <a:bodyPr>
            <a:normAutofit fontScale="92500" lnSpcReduction="10000"/>
          </a:bodyPr>
          <a:lstStyle/>
          <a:p>
            <a:pPr marL="571500" indent="-571500">
              <a:buFont typeface="+mj-lt"/>
              <a:buAutoNum type="romanUcPeriod"/>
            </a:pPr>
            <a:r>
              <a:rPr lang="en-US" b="1" dirty="0" smtClean="0">
                <a:solidFill>
                  <a:srgbClr val="403C4E"/>
                </a:solidFill>
                <a:latin typeface="Arial Narrow" panose="020B0606020202030204" pitchFamily="34" charset="0"/>
                <a:ea typeface="Merriweather" pitchFamily="34" charset="-122"/>
                <a:cs typeface="Merriweather" pitchFamily="34" charset="-120"/>
              </a:rPr>
              <a:t>Transforming Categorical Features:-</a:t>
            </a:r>
          </a:p>
          <a:p>
            <a:pPr marL="914400" lvl="2" indent="0">
              <a:buNone/>
            </a:pPr>
            <a:r>
              <a:rPr lang="en-US" dirty="0" smtClean="0">
                <a:solidFill>
                  <a:srgbClr val="403C4E"/>
                </a:solidFill>
                <a:latin typeface="Open Sans" pitchFamily="34" charset="0"/>
                <a:ea typeface="Open Sans" pitchFamily="34" charset="-122"/>
                <a:cs typeface="Open Sans" pitchFamily="34" charset="-120"/>
              </a:rPr>
              <a:t>Our dataset contains categorical variables such as model names, colors, and other descriptive attributes. To effectively leverage these variables in our analysis, we will employ techniques like one-hot encoding or label encoding. By transforming these categorical variables into a numerical format, we can unlock their potential and integrate them seamlessly into our machine learning models.</a:t>
            </a:r>
            <a:endParaRPr lang="en-US" dirty="0" smtClean="0"/>
          </a:p>
          <a:p>
            <a:pPr marL="914400" lvl="2" indent="0">
              <a:buNone/>
            </a:pPr>
            <a:endParaRPr lang="en-US" b="1" dirty="0" smtClean="0">
              <a:solidFill>
                <a:srgbClr val="403C4E"/>
              </a:solidFill>
              <a:latin typeface="Arial Narrow" panose="020B0606020202030204" pitchFamily="34" charset="0"/>
              <a:ea typeface="Merriweather" pitchFamily="34" charset="-122"/>
              <a:cs typeface="Merriweather" pitchFamily="34" charset="-120"/>
            </a:endParaRPr>
          </a:p>
          <a:p>
            <a:pPr marL="571500" indent="-571500">
              <a:buFont typeface="+mj-lt"/>
              <a:buAutoNum type="romanUcPeriod"/>
            </a:pPr>
            <a:r>
              <a:rPr lang="en-US" b="1" dirty="0" smtClean="0">
                <a:solidFill>
                  <a:srgbClr val="403C4E"/>
                </a:solidFill>
                <a:latin typeface="Arial Narrow" panose="020B0606020202030204" pitchFamily="34" charset="0"/>
                <a:ea typeface="Merriweather" pitchFamily="34" charset="-122"/>
                <a:cs typeface="Merriweather" pitchFamily="34" charset="-120"/>
              </a:rPr>
              <a:t>Capturing Brand Influence:-</a:t>
            </a:r>
          </a:p>
          <a:p>
            <a:pPr marL="914400" lvl="2" indent="0">
              <a:buNone/>
            </a:pPr>
            <a:r>
              <a:rPr lang="en-US" dirty="0">
                <a:solidFill>
                  <a:srgbClr val="403C4E"/>
                </a:solidFill>
                <a:latin typeface="Open Sans" pitchFamily="34" charset="0"/>
                <a:ea typeface="Open Sans" pitchFamily="34" charset="-122"/>
                <a:cs typeface="Open Sans" pitchFamily="34" charset="-120"/>
              </a:rPr>
              <a:t>	Brand recognition and reputation often play a significant role in shaping consumer perceptions and, consequently, the pricing of mobile phones. By encoding brand information as categorical variables, we can explore the impact of brand equity on pricing and potentially uncover valuable insights for marketing and product positioning strategies.</a:t>
            </a:r>
          </a:p>
          <a:p>
            <a:pPr marL="1028700" lvl="1" indent="-571500">
              <a:buFont typeface="+mj-lt"/>
              <a:buAutoNum type="romanUcPeriod"/>
            </a:pPr>
            <a:endParaRPr lang="en-US" dirty="0" smtClean="0">
              <a:latin typeface="Arial Narrow" panose="020B0606020202030204" pitchFamily="34" charset="0"/>
            </a:endParaRPr>
          </a:p>
          <a:p>
            <a:pPr marL="571500" indent="-571500">
              <a:buFont typeface="+mj-lt"/>
              <a:buAutoNum type="romanUcPeriod"/>
            </a:pPr>
            <a:r>
              <a:rPr lang="en-US" b="1" dirty="0" smtClean="0">
                <a:solidFill>
                  <a:srgbClr val="403C4E"/>
                </a:solidFill>
                <a:latin typeface="Arial Narrow" panose="020B0606020202030204" pitchFamily="34" charset="0"/>
                <a:ea typeface="Merriweather" pitchFamily="34" charset="-122"/>
                <a:cs typeface="Merriweather" pitchFamily="34" charset="-120"/>
              </a:rPr>
              <a:t>Capturing Aesthetic Preferences:-</a:t>
            </a:r>
          </a:p>
          <a:p>
            <a:pPr marL="914400" lvl="2" indent="0">
              <a:buNone/>
            </a:pPr>
            <a:r>
              <a:rPr lang="en-US" sz="2100" dirty="0">
                <a:solidFill>
                  <a:srgbClr val="403C4E"/>
                </a:solidFill>
                <a:latin typeface="Open Sans" pitchFamily="34" charset="0"/>
                <a:ea typeface="Open Sans" pitchFamily="34" charset="-122"/>
                <a:cs typeface="Open Sans" pitchFamily="34" charset="-120"/>
              </a:rPr>
              <a:t>Aesthetics and design are crucial factors that influence consumer choices in the mobile phone market. By encoding color options and other visual attributes as categorical variables, we can investigate how these factors contribute to pricing strategies and consumer preferences, potentially informing future product design decisions.</a:t>
            </a:r>
          </a:p>
          <a:p>
            <a:pPr marL="457200" lvl="1" indent="0">
              <a:buNone/>
            </a:pPr>
            <a:endParaRPr lang="en-US" dirty="0" smtClean="0">
              <a:latin typeface="Arial Narrow" panose="020B0606020202030204" pitchFamily="34" charset="0"/>
            </a:endParaRPr>
          </a:p>
          <a:p>
            <a:pPr marL="0" indent="0">
              <a:buNone/>
            </a:pPr>
            <a:endParaRPr lang="en-US" dirty="0" smtClean="0">
              <a:latin typeface="Arial Narrow" panose="020B0606020202030204" pitchFamily="34" charset="0"/>
            </a:endParaRPr>
          </a:p>
          <a:p>
            <a:endParaRPr lang="en-IN" dirty="0">
              <a:latin typeface="Arial Narrow" panose="020B0606020202030204" pitchFamily="34" charset="0"/>
            </a:endParaRPr>
          </a:p>
        </p:txBody>
      </p:sp>
    </p:spTree>
    <p:extLst>
      <p:ext uri="{BB962C8B-B14F-4D97-AF65-F5344CB8AC3E}">
        <p14:creationId xmlns:p14="http://schemas.microsoft.com/office/powerpoint/2010/main" val="384900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83402"/>
          </a:xfrm>
        </p:spPr>
        <p:txBody>
          <a:bodyPr>
            <a:normAutofit/>
          </a:bodyPr>
          <a:lstStyle/>
          <a:p>
            <a:r>
              <a:rPr lang="en-US" sz="2800" b="1" i="1" dirty="0" smtClean="0">
                <a:solidFill>
                  <a:srgbClr val="403C4E"/>
                </a:solidFill>
                <a:effectLst>
                  <a:outerShdw blurRad="38100" dist="38100" dir="2700000" algn="tl">
                    <a:srgbClr val="000000">
                      <a:alpha val="43137"/>
                    </a:srgbClr>
                  </a:outerShdw>
                </a:effectLst>
                <a:latin typeface="Lucida Calligraphy" panose="03010101010101010101" pitchFamily="66" charset="0"/>
                <a:ea typeface="Merriweather" pitchFamily="34" charset="-122"/>
                <a:cs typeface="Merriweather" pitchFamily="34" charset="-120"/>
              </a:rPr>
              <a:t>Feature Engineering: Extracting Meaningful Insights</a:t>
            </a:r>
            <a:endParaRPr lang="en-IN" sz="2800" i="1" dirty="0">
              <a:effectLst>
                <a:outerShdw blurRad="38100" dist="38100" dir="2700000" algn="tl">
                  <a:srgbClr val="000000">
                    <a:alpha val="43137"/>
                  </a:srgbClr>
                </a:outerShdw>
              </a:effectLst>
              <a:latin typeface="Lucida Calligraphy" panose="03010101010101010101" pitchFamily="66" charset="0"/>
            </a:endParaRPr>
          </a:p>
        </p:txBody>
      </p:sp>
      <p:sp>
        <p:nvSpPr>
          <p:cNvPr id="3" name="Content Placeholder 2"/>
          <p:cNvSpPr>
            <a:spLocks noGrp="1"/>
          </p:cNvSpPr>
          <p:nvPr>
            <p:ph idx="1"/>
          </p:nvPr>
        </p:nvSpPr>
        <p:spPr>
          <a:xfrm>
            <a:off x="356461" y="697424"/>
            <a:ext cx="10997339" cy="5479539"/>
          </a:xfrm>
        </p:spPr>
        <p:txBody>
          <a:bodyPr>
            <a:normAutofit lnSpcReduction="10000"/>
          </a:bodyPr>
          <a:lstStyle/>
          <a:p>
            <a:pPr marL="0" indent="0">
              <a:buNone/>
            </a:pPr>
            <a:endParaRPr lang="en-US" sz="1800" b="1" dirty="0">
              <a:solidFill>
                <a:srgbClr val="403C4E"/>
              </a:solidFill>
              <a:latin typeface="Merriweather" pitchFamily="34" charset="0"/>
              <a:ea typeface="Merriweather" pitchFamily="34" charset="-122"/>
              <a:cs typeface="Merriweather" pitchFamily="34" charset="-120"/>
            </a:endParaRPr>
          </a:p>
          <a:p>
            <a:r>
              <a:rPr lang="en-US" sz="2000" b="1" dirty="0" smtClean="0">
                <a:solidFill>
                  <a:srgbClr val="403C4E"/>
                </a:solidFill>
                <a:latin typeface="Merriweather" pitchFamily="34" charset="0"/>
                <a:ea typeface="Merriweather" pitchFamily="34" charset="-122"/>
                <a:cs typeface="Merriweather" pitchFamily="34" charset="-120"/>
              </a:rPr>
              <a:t>Statistical Methods</a:t>
            </a:r>
            <a:r>
              <a:rPr lang="en-US" sz="1800" b="1" dirty="0" smtClean="0">
                <a:solidFill>
                  <a:srgbClr val="403C4E"/>
                </a:solidFill>
                <a:latin typeface="Merriweather" pitchFamily="34" charset="0"/>
                <a:ea typeface="Merriweather" pitchFamily="34" charset="-122"/>
                <a:cs typeface="Merriweather" pitchFamily="34" charset="-120"/>
              </a:rPr>
              <a:t>:-</a:t>
            </a:r>
            <a:r>
              <a:rPr lang="en-US" sz="1800" dirty="0" smtClean="0">
                <a:solidFill>
                  <a:srgbClr val="403C4E"/>
                </a:solidFill>
                <a:latin typeface="Open Sans" pitchFamily="34" charset="0"/>
                <a:ea typeface="Open Sans" pitchFamily="34" charset="-122"/>
                <a:cs typeface="Open Sans" pitchFamily="34" charset="-120"/>
              </a:rPr>
              <a:t>We will employ a range of statistical methods to identify the most relevant features that significantly influence mobile phone pricing. Techniques such as correlation analysis can help us uncover the strength and direction of relationships between various features and the target variable.</a:t>
            </a:r>
          </a:p>
          <a:p>
            <a:endParaRPr lang="en-US" sz="1800" dirty="0" smtClean="0"/>
          </a:p>
          <a:p>
            <a:r>
              <a:rPr lang="en-US" sz="2000" b="1" dirty="0" smtClean="0">
                <a:solidFill>
                  <a:srgbClr val="403C4E"/>
                </a:solidFill>
                <a:latin typeface="Merriweather" pitchFamily="34" charset="0"/>
                <a:ea typeface="Merriweather" pitchFamily="34" charset="-122"/>
                <a:cs typeface="Merriweather" pitchFamily="34" charset="-120"/>
              </a:rPr>
              <a:t>Visualizations</a:t>
            </a:r>
            <a:r>
              <a:rPr lang="en-US" sz="1800" b="1" dirty="0" smtClean="0">
                <a:solidFill>
                  <a:srgbClr val="403C4E"/>
                </a:solidFill>
                <a:latin typeface="Merriweather" pitchFamily="34" charset="0"/>
                <a:ea typeface="Merriweather" pitchFamily="34" charset="-122"/>
                <a:cs typeface="Merriweather" pitchFamily="34" charset="-120"/>
              </a:rPr>
              <a:t>:- </a:t>
            </a:r>
            <a:r>
              <a:rPr lang="en-US" sz="1800" dirty="0" smtClean="0">
                <a:solidFill>
                  <a:srgbClr val="403C4E"/>
                </a:solidFill>
                <a:latin typeface="Open Sans" pitchFamily="34" charset="0"/>
                <a:ea typeface="Open Sans" pitchFamily="34" charset="-122"/>
                <a:cs typeface="Open Sans" pitchFamily="34" charset="-120"/>
              </a:rPr>
              <a:t>Visualizations are powerful tools that can reveal hidden patterns and trends within the data. By creating insightful plots, scatter plots, and heat maps, we can visually explore the relationships between features and pricing, enabling us to identify potential feature interactions and nonlinearities.</a:t>
            </a:r>
          </a:p>
          <a:p>
            <a:endParaRPr lang="en-US" dirty="0" smtClean="0"/>
          </a:p>
          <a:p>
            <a:r>
              <a:rPr lang="en-US" sz="2000" b="1" dirty="0">
                <a:solidFill>
                  <a:srgbClr val="403C4E"/>
                </a:solidFill>
                <a:latin typeface="Merriweather" pitchFamily="34" charset="0"/>
                <a:ea typeface="Merriweather" pitchFamily="34" charset="-122"/>
                <a:cs typeface="Merriweather" pitchFamily="34" charset="-120"/>
              </a:rPr>
              <a:t>Feature Selection</a:t>
            </a:r>
            <a:r>
              <a:rPr lang="en-US" sz="1800" b="1" dirty="0">
                <a:solidFill>
                  <a:srgbClr val="403C4E"/>
                </a:solidFill>
                <a:latin typeface="Merriweather" pitchFamily="34" charset="0"/>
                <a:ea typeface="Merriweather" pitchFamily="34" charset="-122"/>
                <a:cs typeface="Merriweather" pitchFamily="34" charset="-120"/>
              </a:rPr>
              <a:t>:- </a:t>
            </a:r>
            <a:r>
              <a:rPr lang="en-US" sz="1800" dirty="0">
                <a:solidFill>
                  <a:srgbClr val="403C4E"/>
                </a:solidFill>
                <a:latin typeface="Open Sans" pitchFamily="34" charset="0"/>
                <a:ea typeface="Open Sans" pitchFamily="34" charset="-122"/>
                <a:cs typeface="Open Sans" pitchFamily="34" charset="-120"/>
              </a:rPr>
              <a:t>With a vast array of features at our disposal, it becomes crucial to identify the most informative ones while discarding irrelevant or redundant variables. </a:t>
            </a:r>
            <a:r>
              <a:rPr lang="en-US" sz="1800" dirty="0">
                <a:solidFill>
                  <a:srgbClr val="403C4E"/>
                </a:solidFill>
                <a:latin typeface="Open Sans" pitchFamily="34" charset="0"/>
                <a:ea typeface="Open Sans" pitchFamily="34" charset="-122"/>
                <a:cs typeface="Open Sans" pitchFamily="34" charset="-120"/>
              </a:rPr>
              <a:t>We will  select the important feature for analysis and remove unnecessary features</a:t>
            </a:r>
            <a:r>
              <a:rPr lang="en-US" sz="1800" b="1" dirty="0" smtClean="0">
                <a:solidFill>
                  <a:srgbClr val="403C4E"/>
                </a:solidFill>
                <a:latin typeface="Merriweather" pitchFamily="34" charset="0"/>
                <a:ea typeface="Merriweather" pitchFamily="34" charset="-122"/>
                <a:cs typeface="Merriweather" pitchFamily="34" charset="-120"/>
              </a:rPr>
              <a:t>.</a:t>
            </a:r>
          </a:p>
          <a:p>
            <a:endParaRPr lang="en-US" sz="1800" b="1" dirty="0">
              <a:solidFill>
                <a:srgbClr val="403C4E"/>
              </a:solidFill>
              <a:latin typeface="Merriweather" pitchFamily="34" charset="0"/>
              <a:ea typeface="Merriweather" pitchFamily="34" charset="-122"/>
              <a:cs typeface="Merriweather" pitchFamily="34" charset="-120"/>
            </a:endParaRPr>
          </a:p>
          <a:p>
            <a:r>
              <a:rPr lang="en-US" sz="2000" b="1" dirty="0">
                <a:solidFill>
                  <a:srgbClr val="403C4E"/>
                </a:solidFill>
                <a:latin typeface="Merriweather" pitchFamily="34" charset="0"/>
                <a:ea typeface="Merriweather" pitchFamily="34" charset="-122"/>
                <a:cs typeface="Merriweather" pitchFamily="34" charset="-120"/>
              </a:rPr>
              <a:t>Domain Knowledge</a:t>
            </a:r>
            <a:r>
              <a:rPr lang="en-US" sz="1800" b="1" dirty="0">
                <a:solidFill>
                  <a:srgbClr val="403C4E"/>
                </a:solidFill>
                <a:latin typeface="Merriweather" pitchFamily="34" charset="0"/>
                <a:ea typeface="Merriweather" pitchFamily="34" charset="-122"/>
                <a:cs typeface="Merriweather" pitchFamily="34" charset="-120"/>
              </a:rPr>
              <a:t>:- </a:t>
            </a:r>
            <a:r>
              <a:rPr lang="en-US" sz="1800" dirty="0">
                <a:solidFill>
                  <a:srgbClr val="403C4E"/>
                </a:solidFill>
                <a:latin typeface="Open Sans" pitchFamily="34" charset="0"/>
                <a:ea typeface="Open Sans" pitchFamily="34" charset="-122"/>
                <a:cs typeface="Open Sans" pitchFamily="34" charset="-120"/>
              </a:rPr>
              <a:t>While data-driven approaches are invaluable, we must also incorporate domain knowledge and industry expertise into our feature engineering process. By collaborating with subject matter experts and drawing insights from market research, we can uncover nuances and contextual factors that may not be immediately apparent in the raw data.</a:t>
            </a:r>
          </a:p>
          <a:p>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8931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986" y="1"/>
            <a:ext cx="11949194" cy="1177870"/>
          </a:xfrm>
        </p:spPr>
        <p:txBody>
          <a:bodyPr>
            <a:normAutofit fontScale="90000"/>
          </a:bodyPr>
          <a:lstStyle/>
          <a:p>
            <a:r>
              <a:rPr lang="en-US" b="1" i="1" u="sng" dirty="0" smtClean="0">
                <a:solidFill>
                  <a:srgbClr val="403C4E"/>
                </a:solidFill>
                <a:effectLst>
                  <a:outerShdw blurRad="38100" dist="38100" dir="2700000" algn="tl">
                    <a:srgbClr val="000000">
                      <a:alpha val="43137"/>
                    </a:srgbClr>
                  </a:outerShdw>
                </a:effectLst>
                <a:latin typeface="Arial Rounded MT Bold" panose="020F0704030504030204" pitchFamily="34" charset="0"/>
                <a:ea typeface="Merriweather" pitchFamily="34" charset="-122"/>
                <a:cs typeface="Merriweather" pitchFamily="34" charset="-120"/>
              </a:rPr>
              <a:t>Modeling the Landscape: Machine Learning Approaches</a:t>
            </a:r>
            <a:r>
              <a:rPr lang="en-US" b="1" i="1" u="sng" dirty="0" smtClean="0">
                <a:effectLst>
                  <a:outerShdw blurRad="38100" dist="38100" dir="2700000" algn="tl">
                    <a:srgbClr val="000000">
                      <a:alpha val="43137"/>
                    </a:srgbClr>
                  </a:outerShdw>
                </a:effectLst>
                <a:latin typeface="Arial Rounded MT Bold" panose="020F0704030504030204" pitchFamily="34" charset="0"/>
              </a:rPr>
              <a:t>:- </a:t>
            </a:r>
            <a:endParaRPr lang="en-IN" b="1" i="1" u="sng" dirty="0">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123986" y="1394846"/>
            <a:ext cx="12068014" cy="5463153"/>
          </a:xfrm>
        </p:spPr>
        <p:txBody>
          <a:bodyPr>
            <a:normAutofit/>
          </a:bodyPr>
          <a:lstStyle/>
          <a:p>
            <a:pPr marL="514350" indent="-514350">
              <a:buFont typeface="+mj-lt"/>
              <a:buAutoNum type="alphaLcPeriod"/>
            </a:pPr>
            <a:r>
              <a:rPr lang="en-US" b="1" dirty="0" smtClean="0">
                <a:solidFill>
                  <a:srgbClr val="403C4E"/>
                </a:solidFill>
                <a:latin typeface="Merriweather" pitchFamily="34" charset="0"/>
                <a:ea typeface="Merriweather" pitchFamily="34" charset="-122"/>
                <a:cs typeface="Merriweather" pitchFamily="34" charset="-120"/>
              </a:rPr>
              <a:t>Data Partitioning:</a:t>
            </a:r>
          </a:p>
          <a:p>
            <a:pPr marL="0" indent="0">
              <a:buNone/>
            </a:pPr>
            <a:r>
              <a:rPr lang="en-US" sz="1600" b="1" dirty="0" smtClean="0">
                <a:solidFill>
                  <a:srgbClr val="403C4E"/>
                </a:solidFill>
                <a:latin typeface="Open Sans" pitchFamily="34" charset="0"/>
                <a:ea typeface="Open Sans" pitchFamily="34" charset="-122"/>
                <a:cs typeface="Open Sans" pitchFamily="34" charset="-120"/>
              </a:rPr>
              <a:t>Before we dive into model building, we must carefully split our dataset into training and testing subsets. This crucial step ensures that our models are evaluated on unseen data, providing an unbiased assessment of their predictive performance and </a:t>
            </a:r>
            <a:r>
              <a:rPr lang="en-US" sz="1600" b="1" dirty="0">
                <a:solidFill>
                  <a:srgbClr val="403C4E"/>
                </a:solidFill>
                <a:latin typeface="Open Sans" pitchFamily="34" charset="0"/>
                <a:ea typeface="Open Sans" pitchFamily="34" charset="-122"/>
                <a:cs typeface="Open Sans" pitchFamily="34" charset="-120"/>
              </a:rPr>
              <a:t>generalization capabilities</a:t>
            </a:r>
            <a:r>
              <a:rPr lang="en-US" sz="1400" b="1" dirty="0" smtClean="0">
                <a:solidFill>
                  <a:srgbClr val="403C4E"/>
                </a:solidFill>
                <a:latin typeface="Open Sans" pitchFamily="34" charset="0"/>
                <a:ea typeface="Open Sans" pitchFamily="34" charset="-122"/>
                <a:cs typeface="Open Sans" pitchFamily="34" charset="-120"/>
              </a:rPr>
              <a:t>.</a:t>
            </a:r>
          </a:p>
          <a:p>
            <a:pPr marL="0" indent="0">
              <a:buNone/>
            </a:pPr>
            <a:endParaRPr lang="en-US" dirty="0" smtClean="0"/>
          </a:p>
          <a:p>
            <a:pPr marL="514350" indent="-514350">
              <a:buFont typeface="+mj-lt"/>
              <a:buAutoNum type="alphaLcPeriod"/>
            </a:pPr>
            <a:r>
              <a:rPr lang="en-US" b="1" dirty="0" smtClean="0">
                <a:solidFill>
                  <a:srgbClr val="403C4E"/>
                </a:solidFill>
                <a:latin typeface="Merriweather" pitchFamily="34" charset="0"/>
                <a:ea typeface="Merriweather" pitchFamily="34" charset="-122"/>
                <a:cs typeface="Merriweather" pitchFamily="34" charset="-120"/>
              </a:rPr>
              <a:t>Linear Regression:</a:t>
            </a:r>
          </a:p>
          <a:p>
            <a:pPr marL="0" indent="0">
              <a:buNone/>
            </a:pPr>
            <a:r>
              <a:rPr lang="en-US" sz="1600" b="1" dirty="0">
                <a:solidFill>
                  <a:srgbClr val="403C4E"/>
                </a:solidFill>
                <a:latin typeface="Open Sans" pitchFamily="34" charset="0"/>
                <a:ea typeface="Open Sans" pitchFamily="34" charset="-122"/>
                <a:cs typeface="Open Sans" pitchFamily="34" charset="-120"/>
              </a:rPr>
              <a:t>As a baseline approach, we will explore the application of linear regression models. </a:t>
            </a:r>
            <a:r>
              <a:rPr lang="en-US" sz="1600" b="1" dirty="0">
                <a:solidFill>
                  <a:srgbClr val="403C4E"/>
                </a:solidFill>
                <a:latin typeface="Open Sans" pitchFamily="34" charset="0"/>
                <a:ea typeface="Open Sans" pitchFamily="34" charset="-122"/>
                <a:cs typeface="Open Sans" pitchFamily="34" charset="-120"/>
              </a:rPr>
              <a:t>These models can provide valuable insights into the linear relationships between features and pricing, serving as a foundation for more complex modeling techniques</a:t>
            </a:r>
            <a:r>
              <a:rPr lang="en-US" sz="1600" b="1" dirty="0" smtClean="0">
                <a:solidFill>
                  <a:srgbClr val="403C4E"/>
                </a:solidFill>
                <a:latin typeface="Open Sans" pitchFamily="34" charset="0"/>
                <a:ea typeface="Open Sans" pitchFamily="34" charset="-122"/>
                <a:cs typeface="Open Sans" pitchFamily="34" charset="-120"/>
              </a:rPr>
              <a:t>.</a:t>
            </a:r>
          </a:p>
          <a:p>
            <a:pPr marL="0" indent="0">
              <a:buNone/>
            </a:pPr>
            <a:endParaRPr lang="en-US" b="1" dirty="0" smtClean="0">
              <a:solidFill>
                <a:srgbClr val="403C4E"/>
              </a:solidFill>
              <a:latin typeface="Merriweather" pitchFamily="34" charset="0"/>
              <a:ea typeface="Merriweather" pitchFamily="34" charset="-122"/>
              <a:cs typeface="Merriweather" pitchFamily="34" charset="-120"/>
            </a:endParaRPr>
          </a:p>
          <a:p>
            <a:pPr marL="514350" indent="-514350">
              <a:buFont typeface="+mj-lt"/>
              <a:buAutoNum type="alphaLcPeriod"/>
            </a:pPr>
            <a:r>
              <a:rPr lang="en-US" b="1" dirty="0" smtClean="0">
                <a:solidFill>
                  <a:srgbClr val="403C4E"/>
                </a:solidFill>
                <a:latin typeface="Merriweather" pitchFamily="34" charset="0"/>
                <a:ea typeface="Merriweather" pitchFamily="34" charset="-122"/>
              </a:rPr>
              <a:t>Random Forest:</a:t>
            </a:r>
            <a:endParaRPr lang="en-US" dirty="0" smtClean="0"/>
          </a:p>
          <a:p>
            <a:pPr marL="0" indent="0">
              <a:buNone/>
            </a:pPr>
            <a:r>
              <a:rPr lang="en-US" sz="1600" b="1" dirty="0">
                <a:solidFill>
                  <a:srgbClr val="403C4E"/>
                </a:solidFill>
                <a:latin typeface="Open Sans" pitchFamily="34" charset="0"/>
                <a:ea typeface="Open Sans" pitchFamily="34" charset="-122"/>
                <a:cs typeface="Open Sans" pitchFamily="34" charset="-120"/>
              </a:rPr>
              <a:t>To capture nonlinear patterns and interactions among features, we will investigate the use of decision tree-based algorithms, such as random forests . These powerful ensemble techniques can effectively handle complex relationships and provide robust performance in pricing prediction tasks.</a:t>
            </a:r>
          </a:p>
          <a:p>
            <a:pPr marL="0" indent="0">
              <a:buNone/>
            </a:pPr>
            <a:endParaRPr lang="en-US" dirty="0" smtClean="0"/>
          </a:p>
        </p:txBody>
      </p:sp>
    </p:spTree>
    <p:extLst>
      <p:ext uri="{BB962C8B-B14F-4D97-AF65-F5344CB8AC3E}">
        <p14:creationId xmlns:p14="http://schemas.microsoft.com/office/powerpoint/2010/main" val="138981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403C4E"/>
                </a:solidFill>
                <a:effectLst>
                  <a:outerShdw blurRad="38100" dist="38100" dir="2700000" algn="tl">
                    <a:srgbClr val="000000">
                      <a:alpha val="43137"/>
                    </a:srgbClr>
                  </a:outerShdw>
                </a:effectLst>
                <a:latin typeface="Merriweather" pitchFamily="34" charset="0"/>
                <a:ea typeface="Merriweather" pitchFamily="34" charset="-122"/>
                <a:cs typeface="Merriweather" pitchFamily="34" charset="-120"/>
              </a:rPr>
              <a:t>Evaluating Performance: Metrics and Validation Strategies</a:t>
            </a:r>
            <a:r>
              <a:rPr lang="en-US" dirty="0" smtClean="0"/>
              <a:t/>
            </a:r>
            <a:br>
              <a:rPr lang="en-US" dirty="0" smtClean="0"/>
            </a:br>
            <a:endParaRPr lang="en-IN" dirty="0"/>
          </a:p>
        </p:txBody>
      </p:sp>
      <p:sp>
        <p:nvSpPr>
          <p:cNvPr id="3" name="Content Placeholder 2"/>
          <p:cNvSpPr>
            <a:spLocks noGrp="1"/>
          </p:cNvSpPr>
          <p:nvPr>
            <p:ph idx="1"/>
          </p:nvPr>
        </p:nvSpPr>
        <p:spPr>
          <a:xfrm>
            <a:off x="1" y="1425844"/>
            <a:ext cx="12192000" cy="5432156"/>
          </a:xfrm>
        </p:spPr>
        <p:txBody>
          <a:bodyPr>
            <a:normAutofit fontScale="70000" lnSpcReduction="20000"/>
          </a:bodyPr>
          <a:lstStyle/>
          <a:p>
            <a:pPr marL="514350" indent="-514350">
              <a:buFont typeface="+mj-lt"/>
              <a:buAutoNum type="alphaLcParenR"/>
            </a:pPr>
            <a:endParaRPr lang="en-US" b="1" dirty="0" smtClean="0">
              <a:solidFill>
                <a:srgbClr val="403C4E"/>
              </a:solidFill>
              <a:latin typeface="Merriweather" pitchFamily="34" charset="0"/>
              <a:ea typeface="Merriweather" pitchFamily="34" charset="-122"/>
              <a:cs typeface="Merriweather" pitchFamily="34" charset="-120"/>
            </a:endParaRPr>
          </a:p>
          <a:p>
            <a:pPr marL="514350" indent="-514350">
              <a:buFont typeface="+mj-lt"/>
              <a:buAutoNum type="alphaLcParenR"/>
            </a:pPr>
            <a:r>
              <a:rPr lang="en-US" b="1" dirty="0" smtClean="0">
                <a:solidFill>
                  <a:srgbClr val="403C4E"/>
                </a:solidFill>
                <a:latin typeface="Merriweather" pitchFamily="34" charset="0"/>
                <a:ea typeface="Merriweather" pitchFamily="34" charset="-122"/>
                <a:cs typeface="Merriweather" pitchFamily="34" charset="-120"/>
              </a:rPr>
              <a:t>Mean Absolute Error (MAE):-</a:t>
            </a:r>
          </a:p>
          <a:p>
            <a:pPr marL="0" indent="0">
              <a:buNone/>
            </a:pPr>
            <a:r>
              <a:rPr lang="en-US" sz="2600" dirty="0" smtClean="0">
                <a:solidFill>
                  <a:srgbClr val="403C4E"/>
                </a:solidFill>
                <a:latin typeface="Open Sans" pitchFamily="34" charset="0"/>
                <a:ea typeface="Open Sans" pitchFamily="34" charset="-122"/>
                <a:cs typeface="Open Sans" pitchFamily="34" charset="-120"/>
              </a:rPr>
              <a:t>The mean absolute error (MAE) is a widely used metric that measures the average magnitude of errors in a set of predictions. By calculating the MAE, we can quantify the accuracy of our models in predicting mobile phone prices, providing a tangible measure of their performance.</a:t>
            </a:r>
            <a:endParaRPr lang="en-US" sz="2600" dirty="0" smtClean="0"/>
          </a:p>
          <a:p>
            <a:pPr marL="0" indent="0">
              <a:buNone/>
            </a:pPr>
            <a:endParaRPr lang="en-US" dirty="0" smtClean="0"/>
          </a:p>
          <a:p>
            <a:pPr marL="514350" indent="-514350">
              <a:buFont typeface="+mj-lt"/>
              <a:buAutoNum type="alphaLcParenR"/>
            </a:pPr>
            <a:r>
              <a:rPr lang="en-US" b="1" dirty="0" smtClean="0">
                <a:solidFill>
                  <a:srgbClr val="403C4E"/>
                </a:solidFill>
                <a:latin typeface="Merriweather" pitchFamily="34" charset="0"/>
                <a:ea typeface="Merriweather" pitchFamily="34" charset="-122"/>
                <a:cs typeface="Merriweather" pitchFamily="34" charset="-120"/>
              </a:rPr>
              <a:t>Root Mean Squared Error (RMSE):-</a:t>
            </a:r>
          </a:p>
          <a:p>
            <a:pPr marL="0" indent="0">
              <a:lnSpc>
                <a:spcPts val="2588"/>
              </a:lnSpc>
              <a:buNone/>
            </a:pPr>
            <a:r>
              <a:rPr lang="en-US" sz="2600" dirty="0" smtClean="0">
                <a:solidFill>
                  <a:srgbClr val="403C4E"/>
                </a:solidFill>
                <a:latin typeface="Open Sans" pitchFamily="34" charset="0"/>
                <a:ea typeface="Open Sans" pitchFamily="34" charset="-122"/>
                <a:cs typeface="Open Sans" pitchFamily="34" charset="-120"/>
              </a:rPr>
              <a:t>The root mean squared error (RMSE) is another popular metric that emphasizes larger errors more heavily than smaller ones. This metric is particularly useful in scenarios where large deviations from the true price are more costly or undesirable, making it a valuable tool in our evaluation process.</a:t>
            </a:r>
          </a:p>
          <a:p>
            <a:pPr marL="0" indent="0">
              <a:lnSpc>
                <a:spcPts val="2588"/>
              </a:lnSpc>
              <a:buNone/>
            </a:pPr>
            <a:endParaRPr lang="en-US" sz="2600" dirty="0" smtClean="0"/>
          </a:p>
          <a:p>
            <a:pPr marL="514350" indent="-514350">
              <a:buFont typeface="+mj-lt"/>
              <a:buAutoNum type="alphaLcParenR"/>
            </a:pPr>
            <a:r>
              <a:rPr lang="en-US" b="1" dirty="0" smtClean="0">
                <a:solidFill>
                  <a:srgbClr val="403C4E"/>
                </a:solidFill>
                <a:latin typeface="Merriweather" pitchFamily="34" charset="0"/>
                <a:ea typeface="Merriweather" pitchFamily="34" charset="-122"/>
                <a:cs typeface="Merriweather" pitchFamily="34" charset="-120"/>
              </a:rPr>
              <a:t>Cross-Validation Strategies:-</a:t>
            </a:r>
            <a:endParaRPr lang="en-US" dirty="0" smtClean="0"/>
          </a:p>
          <a:p>
            <a:pPr marL="0" indent="0">
              <a:lnSpc>
                <a:spcPts val="2588"/>
              </a:lnSpc>
              <a:buNone/>
            </a:pPr>
            <a:r>
              <a:rPr lang="en-US" sz="2600" dirty="0" smtClean="0">
                <a:solidFill>
                  <a:srgbClr val="403C4E"/>
                </a:solidFill>
                <a:latin typeface="Open Sans" pitchFamily="34" charset="0"/>
                <a:ea typeface="Open Sans" pitchFamily="34" charset="-122"/>
                <a:cs typeface="Open Sans" pitchFamily="34" charset="-120"/>
              </a:rPr>
              <a:t>To ensure the robustness and generalization capability of our models, we will employ cross-validation techniques. These strategies involve partitioning the data into multiple subsets and iteratively training and evaluating models on different combinations of subsets, providing a more reliable estimate of model performance</a:t>
            </a:r>
            <a:r>
              <a:rPr lang="en-US" dirty="0" smtClean="0">
                <a:solidFill>
                  <a:srgbClr val="403C4E"/>
                </a:solidFill>
                <a:latin typeface="Open Sans" pitchFamily="34" charset="0"/>
                <a:ea typeface="Open Sans" pitchFamily="34" charset="-122"/>
                <a:cs typeface="Open Sans" pitchFamily="34" charset="-120"/>
              </a:rPr>
              <a:t>.</a:t>
            </a:r>
            <a:endParaRPr lang="en-US" dirty="0"/>
          </a:p>
        </p:txBody>
      </p:sp>
    </p:spTree>
    <p:extLst>
      <p:ext uri="{BB962C8B-B14F-4D97-AF65-F5344CB8AC3E}">
        <p14:creationId xmlns:p14="http://schemas.microsoft.com/office/powerpoint/2010/main" val="208354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403C4E"/>
                </a:solidFill>
                <a:latin typeface="Merriweather" pitchFamily="34" charset="0"/>
                <a:ea typeface="Merriweather" pitchFamily="34" charset="-122"/>
                <a:cs typeface="Merriweather" pitchFamily="34" charset="-120"/>
              </a:rPr>
              <a:t>Uncovering Feature Importance: Interpreting Model Insights</a:t>
            </a:r>
            <a:endParaRPr lang="en-IN" dirty="0"/>
          </a:p>
        </p:txBody>
      </p:sp>
      <p:sp>
        <p:nvSpPr>
          <p:cNvPr id="3" name="Content Placeholder 2"/>
          <p:cNvSpPr>
            <a:spLocks noGrp="1"/>
          </p:cNvSpPr>
          <p:nvPr>
            <p:ph idx="1"/>
          </p:nvPr>
        </p:nvSpPr>
        <p:spPr/>
        <p:txBody>
          <a:bodyPr/>
          <a:lstStyle/>
          <a:p>
            <a:pPr marL="514350" indent="-514350">
              <a:lnSpc>
                <a:spcPct val="200000"/>
              </a:lnSpc>
              <a:buFont typeface="+mj-lt"/>
              <a:buAutoNum type="alphaUcPeriod"/>
            </a:pPr>
            <a:r>
              <a:rPr lang="en-US" b="1" dirty="0" smtClean="0">
                <a:solidFill>
                  <a:srgbClr val="403C4E"/>
                </a:solidFill>
                <a:latin typeface="Merriweather" pitchFamily="34" charset="0"/>
                <a:ea typeface="Merriweather" pitchFamily="34" charset="-122"/>
                <a:cs typeface="Merriweather" pitchFamily="34" charset="-120"/>
              </a:rPr>
              <a:t>Technical Specifications</a:t>
            </a:r>
            <a:endParaRPr lang="en-US" dirty="0" smtClean="0"/>
          </a:p>
          <a:p>
            <a:pPr marL="514350" indent="-514350">
              <a:lnSpc>
                <a:spcPct val="200000"/>
              </a:lnSpc>
              <a:buFont typeface="+mj-lt"/>
              <a:buAutoNum type="alphaUcPeriod"/>
            </a:pPr>
            <a:r>
              <a:rPr lang="en-US" b="1" dirty="0" smtClean="0">
                <a:solidFill>
                  <a:srgbClr val="403C4E"/>
                </a:solidFill>
                <a:latin typeface="Merriweather" pitchFamily="34" charset="0"/>
                <a:ea typeface="Merriweather" pitchFamily="34" charset="-122"/>
                <a:cs typeface="Merriweather" pitchFamily="34" charset="-120"/>
              </a:rPr>
              <a:t>Brand and Reputation</a:t>
            </a:r>
            <a:endParaRPr lang="en-US" dirty="0" smtClean="0"/>
          </a:p>
          <a:p>
            <a:pPr marL="514350" indent="-514350">
              <a:lnSpc>
                <a:spcPct val="200000"/>
              </a:lnSpc>
              <a:buFont typeface="+mj-lt"/>
              <a:buAutoNum type="alphaUcPeriod"/>
            </a:pPr>
            <a:r>
              <a:rPr lang="en-US" b="1" dirty="0" smtClean="0">
                <a:solidFill>
                  <a:srgbClr val="403C4E"/>
                </a:solidFill>
                <a:latin typeface="Merriweather" pitchFamily="34" charset="0"/>
                <a:ea typeface="Merriweather" pitchFamily="34" charset="-122"/>
                <a:cs typeface="Merriweather" pitchFamily="34" charset="-120"/>
              </a:rPr>
              <a:t>Design and Aesthetics</a:t>
            </a:r>
            <a:endParaRPr lang="en-US" dirty="0" smtClean="0"/>
          </a:p>
          <a:p>
            <a:pPr marL="514350" indent="-514350">
              <a:lnSpc>
                <a:spcPct val="200000"/>
              </a:lnSpc>
              <a:buFont typeface="+mj-lt"/>
              <a:buAutoNum type="alphaUcPeriod"/>
            </a:pPr>
            <a:r>
              <a:rPr lang="en-US" b="1" dirty="0" smtClean="0">
                <a:solidFill>
                  <a:srgbClr val="403C4E"/>
                </a:solidFill>
                <a:latin typeface="Merriweather" pitchFamily="34" charset="0"/>
                <a:ea typeface="Merriweather" pitchFamily="34" charset="-122"/>
                <a:cs typeface="Merriweather" pitchFamily="34" charset="-120"/>
              </a:rPr>
              <a:t>Emerging Technologies</a:t>
            </a:r>
            <a:endParaRPr lang="en-US" dirty="0" smtClean="0"/>
          </a:p>
          <a:p>
            <a:pPr marL="514350" indent="-514350">
              <a:buFont typeface="+mj-lt"/>
              <a:buAutoNum type="alphaUcPeriod"/>
            </a:pPr>
            <a:endParaRPr lang="en-IN" dirty="0"/>
          </a:p>
        </p:txBody>
      </p:sp>
    </p:spTree>
    <p:extLst>
      <p:ext uri="{BB962C8B-B14F-4D97-AF65-F5344CB8AC3E}">
        <p14:creationId xmlns:p14="http://schemas.microsoft.com/office/powerpoint/2010/main" val="144181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980" y="194644"/>
            <a:ext cx="12006020" cy="719756"/>
          </a:xfrm>
        </p:spPr>
        <p:txBody>
          <a:bodyPr>
            <a:normAutofit fontScale="90000"/>
          </a:bodyPr>
          <a:lstStyle/>
          <a:p>
            <a:r>
              <a:rPr lang="en-US" b="1" u="sng" dirty="0" smtClean="0">
                <a:solidFill>
                  <a:srgbClr val="403C4E"/>
                </a:solidFill>
                <a:latin typeface="Merriweather" pitchFamily="34" charset="0"/>
                <a:ea typeface="Merriweather" pitchFamily="34" charset="-122"/>
                <a:cs typeface="Merriweather" pitchFamily="34" charset="-120"/>
              </a:rPr>
              <a:t>Conclusion: Empowering Informed Decisions</a:t>
            </a:r>
            <a:endParaRPr lang="en-IN" u="sng" dirty="0"/>
          </a:p>
        </p:txBody>
      </p:sp>
      <p:sp>
        <p:nvSpPr>
          <p:cNvPr id="3" name="Content Placeholder 2"/>
          <p:cNvSpPr>
            <a:spLocks noGrp="1"/>
          </p:cNvSpPr>
          <p:nvPr>
            <p:ph idx="1"/>
          </p:nvPr>
        </p:nvSpPr>
        <p:spPr>
          <a:xfrm>
            <a:off x="402956" y="1379348"/>
            <a:ext cx="11298264" cy="5036949"/>
          </a:xfrm>
        </p:spPr>
        <p:txBody>
          <a:bodyPr>
            <a:normAutofit fontScale="92500" lnSpcReduction="20000"/>
          </a:bodyPr>
          <a:lstStyle/>
          <a:p>
            <a:r>
              <a:rPr lang="en-US" dirty="0" smtClean="0">
                <a:solidFill>
                  <a:srgbClr val="403C4E"/>
                </a:solidFill>
                <a:latin typeface="Open Sans" pitchFamily="34" charset="0"/>
                <a:ea typeface="Open Sans" pitchFamily="34" charset="-122"/>
                <a:cs typeface="Open Sans" pitchFamily="34" charset="-120"/>
              </a:rPr>
              <a:t>Through this comprehensive project, we have embarked on a data-driven journey to unravel the intricacies of mobile phone pricing. By leveraging advanced machine learning techniques, statistical methods, and insightful visualizations, we have gained a deeper understanding of the factors that shape the cost of these ubiquitous devices.</a:t>
            </a:r>
            <a:endParaRPr lang="en-US" dirty="0" smtClean="0"/>
          </a:p>
          <a:p>
            <a:r>
              <a:rPr lang="en-US" dirty="0" smtClean="0">
                <a:solidFill>
                  <a:srgbClr val="403C4E"/>
                </a:solidFill>
                <a:latin typeface="Open Sans" pitchFamily="34" charset="0"/>
                <a:ea typeface="Open Sans" pitchFamily="34" charset="-122"/>
                <a:cs typeface="Open Sans" pitchFamily="34" charset="-120"/>
              </a:rPr>
              <a:t>Our analyses have shed light on the impact of technical specifications, brand equity, design aesthetics, and emerging technologies on pricing strategies. By quantifying the relative importance of these factors, we have empowered stakeholders with the knowledge to make informed decisions and optimize their product offerings and pricing models.</a:t>
            </a:r>
            <a:endParaRPr lang="en-US" dirty="0" smtClean="0"/>
          </a:p>
          <a:p>
            <a:r>
              <a:rPr lang="en-US" dirty="0" smtClean="0">
                <a:solidFill>
                  <a:srgbClr val="403C4E"/>
                </a:solidFill>
                <a:latin typeface="Open Sans" pitchFamily="34" charset="0"/>
                <a:ea typeface="Open Sans" pitchFamily="34" charset="-122"/>
                <a:cs typeface="Open Sans" pitchFamily="34" charset="-120"/>
              </a:rPr>
              <a:t>As we move forward, our project serves as a testament to the power of data-driven approaches in unraveling complex business challenges. By combining cutting-edge techniques with deep domain knowledge, we have unlocked the secrets of mobile phone pricing, paving the way for more informed decision-making and a brighter future for consumers, manufacturers, and the industry as a whole.</a:t>
            </a:r>
            <a:endParaRPr lang="en-US" dirty="0" smtClean="0"/>
          </a:p>
          <a:p>
            <a:pPr marL="0" indent="0">
              <a:buNone/>
            </a:pPr>
            <a:endParaRPr lang="en-IN" dirty="0"/>
          </a:p>
        </p:txBody>
      </p:sp>
    </p:spTree>
    <p:extLst>
      <p:ext uri="{BB962C8B-B14F-4D97-AF65-F5344CB8AC3E}">
        <p14:creationId xmlns:p14="http://schemas.microsoft.com/office/powerpoint/2010/main" val="2328756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1086</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NSimSun</vt:lpstr>
      <vt:lpstr>Agency FB</vt:lpstr>
      <vt:lpstr>Algerian</vt:lpstr>
      <vt:lpstr>Arial</vt:lpstr>
      <vt:lpstr>Arial Narrow</vt:lpstr>
      <vt:lpstr>Arial Rounded MT Bold</vt:lpstr>
      <vt:lpstr>Bauhaus 93</vt:lpstr>
      <vt:lpstr>Bodoni MT Black</vt:lpstr>
      <vt:lpstr>Calibri</vt:lpstr>
      <vt:lpstr>Calibri Light</vt:lpstr>
      <vt:lpstr>Lucida Calligraphy</vt:lpstr>
      <vt:lpstr>Merriweather</vt:lpstr>
      <vt:lpstr>Open Sans</vt:lpstr>
      <vt:lpstr>Office Theme</vt:lpstr>
      <vt:lpstr>Feature Extraction and Price Prediction for Mobile Phones.</vt:lpstr>
      <vt:lpstr>Unlocking the Secrets of Mobile Phone Pricing.</vt:lpstr>
      <vt:lpstr>Peeling Back The Layers: Data Exploration:</vt:lpstr>
      <vt:lpstr> Unleashing the Power of Categorical Variables:- </vt:lpstr>
      <vt:lpstr>Feature Engineering: Extracting Meaningful Insights</vt:lpstr>
      <vt:lpstr>Modeling the Landscape: Machine Learning Approaches:- </vt:lpstr>
      <vt:lpstr>Evaluating Performance: Metrics and Validation Strategies </vt:lpstr>
      <vt:lpstr>Uncovering Feature Importance: Interpreting Model Insights</vt:lpstr>
      <vt:lpstr>Conclusion: Empowering Informed Decisions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Microsoft account</dc:creator>
  <cp:lastModifiedBy>Microsoft account</cp:lastModifiedBy>
  <cp:revision>5</cp:revision>
  <dcterms:created xsi:type="dcterms:W3CDTF">2024-07-21T15:06:38Z</dcterms:created>
  <dcterms:modified xsi:type="dcterms:W3CDTF">2024-07-21T15:38:42Z</dcterms:modified>
</cp:coreProperties>
</file>