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0" r:id="rId6"/>
    <p:sldId id="260" r:id="rId7"/>
    <p:sldId id="261" r:id="rId8"/>
    <p:sldId id="262" r:id="rId9"/>
    <p:sldId id="264" r:id="rId10"/>
    <p:sldId id="265" r:id="rId11"/>
    <p:sldId id="266" r:id="rId12"/>
    <p:sldId id="267" r:id="rId13"/>
    <p:sldId id="268" r:id="rId14"/>
    <p:sldId id="269" r:id="rId15"/>
    <p:sldId id="270" r:id="rId16"/>
    <p:sldId id="274" r:id="rId17"/>
    <p:sldId id="277"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4" d="100"/>
          <a:sy n="64" d="100"/>
        </p:scale>
        <p:origin x="7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6/11/2024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6/11/2024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rPr>
              <a:t>                  </a:t>
            </a:r>
            <a:r>
              <a:rPr lang="en-US" b="1" dirty="0" smtClean="0">
                <a:solidFill>
                  <a:schemeClr val="tx1"/>
                </a:solidFill>
              </a:rPr>
              <a:t> </a:t>
            </a:r>
            <a:r>
              <a:rPr lang="en-US" sz="4400" b="1" u="sng" dirty="0" smtClean="0">
                <a:solidFill>
                  <a:schemeClr val="tx1"/>
                </a:solidFill>
              </a:rPr>
              <a:t>HOUSE PRICE PREDICTION</a:t>
            </a:r>
            <a:endParaRPr lang="en-US" sz="4400" b="1" u="sng" dirty="0">
              <a:solidFill>
                <a:schemeClr val="tx1"/>
              </a:solidFill>
            </a:endParaRPr>
          </a:p>
        </p:txBody>
      </p:sp>
      <p:sp>
        <p:nvSpPr>
          <p:cNvPr id="3" name="Subtitle 2"/>
          <p:cNvSpPr>
            <a:spLocks noGrp="1"/>
          </p:cNvSpPr>
          <p:nvPr>
            <p:ph type="subTitle" idx="1"/>
          </p:nvPr>
        </p:nvSpPr>
        <p:spPr/>
        <p:txBody>
          <a:bodyPr/>
          <a:lstStyle/>
          <a:p>
            <a:r>
              <a:rPr lang="en-US" b="1" dirty="0"/>
              <a:t>                                                   By, </a:t>
            </a:r>
            <a:r>
              <a:rPr lang="en-US" b="1" dirty="0" err="1" smtClean="0"/>
              <a:t>Ranjan</a:t>
            </a:r>
            <a:r>
              <a:rPr lang="en-US" b="1" dirty="0" smtClean="0"/>
              <a:t> </a:t>
            </a:r>
            <a:r>
              <a:rPr lang="en-US" b="1" dirty="0" err="1" smtClean="0"/>
              <a:t>Adhav</a:t>
            </a:r>
            <a:r>
              <a:rPr lang="en-US" b="1" dirty="0" smtClean="0"/>
              <a:t>.</a:t>
            </a:r>
            <a:endParaRPr lang="en-US" b="1" dirty="0"/>
          </a:p>
        </p:txBody>
      </p:sp>
      <p:pic>
        <p:nvPicPr>
          <p:cNvPr id="4" name="Picture 3" descr="0_YMZOAO8QE4bZ4_Rk"/>
          <p:cNvPicPr>
            <a:picLocks noChangeAspect="1"/>
          </p:cNvPicPr>
          <p:nvPr/>
        </p:nvPicPr>
        <p:blipFill>
          <a:blip r:embed="rId2">
            <a:alphaModFix amt="20000"/>
          </a:blip>
          <a:stretch>
            <a:fillRect/>
          </a:stretch>
        </p:blipFill>
        <p:spPr>
          <a:xfrm>
            <a:off x="0" y="0"/>
            <a:ext cx="12311921" cy="69258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Sale Price </a:t>
            </a:r>
            <a:r>
              <a:rPr lang="en-US" b="1" u="sng" dirty="0" err="1" smtClean="0"/>
              <a:t>Vs</a:t>
            </a:r>
            <a:r>
              <a:rPr lang="en-US" b="1" u="sng" dirty="0" smtClean="0"/>
              <a:t> </a:t>
            </a:r>
            <a:r>
              <a:rPr lang="en-US" b="1" u="sng" dirty="0" err="1" smtClean="0"/>
              <a:t>GarageCars</a:t>
            </a:r>
            <a:r>
              <a:rPr lang="en-US" b="1" u="sng" dirty="0"/>
              <a:t>:</a:t>
            </a:r>
            <a:endParaRPr lang="en-US"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74750"/>
            <a:ext cx="11582399" cy="4953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Histogram:</a:t>
            </a:r>
            <a:endParaRPr lang="en-US" b="1" u="sng"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421" y="1019332"/>
            <a:ext cx="11032760" cy="484523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Catplot</a:t>
            </a:r>
            <a:r>
              <a:rPr lang="en-US" b="1" u="sng" dirty="0" smtClean="0"/>
              <a:t>:</a:t>
            </a:r>
            <a:endParaRPr lang="en-US"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086" y="1034322"/>
            <a:ext cx="9788576" cy="493626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ScatterPlot</a:t>
            </a:r>
            <a:r>
              <a:rPr lang="en-US" b="1" u="sng" dirty="0" smtClean="0"/>
              <a:t>:</a:t>
            </a:r>
            <a:endParaRPr lang="en-US"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531" y="1009858"/>
            <a:ext cx="10867869" cy="4953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Relplot</a:t>
            </a:r>
            <a:r>
              <a:rPr lang="en-US" b="1" u="sng" dirty="0" smtClean="0"/>
              <a:t>:</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361" y="1124263"/>
            <a:ext cx="10777928" cy="49701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0"/>
            <a:ext cx="11157679" cy="596608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Correlation </a:t>
            </a:r>
            <a:r>
              <a:rPr lang="en-US" b="1" u="sng" dirty="0" err="1" smtClean="0"/>
              <a:t>Heatmap</a:t>
            </a:r>
            <a:r>
              <a:rPr lang="en-US" b="1" u="sng"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33" y="1064302"/>
            <a:ext cx="11707317" cy="496819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Conclusion</a:t>
            </a:r>
          </a:p>
        </p:txBody>
      </p:sp>
      <p:sp>
        <p:nvSpPr>
          <p:cNvPr id="3" name="Content Placeholder 2"/>
          <p:cNvSpPr>
            <a:spLocks noGrp="1"/>
          </p:cNvSpPr>
          <p:nvPr>
            <p:ph idx="1"/>
          </p:nvPr>
        </p:nvSpPr>
        <p:spPr/>
        <p:txBody>
          <a:bodyPr/>
          <a:lstStyle/>
          <a:p>
            <a:pPr marL="0" indent="0">
              <a:buNone/>
            </a:pPr>
            <a:r>
              <a:rPr lang="en-US" sz="2800"/>
              <a:t>So we conclude that the system that  we  proposed solves most of the problems that we have with the existing system.After  training  and  testing  of  datasets  with  all models,  the  linear regression  performs better than gradient boost regressor  model.  The  highest  accuracy score is achieved by the linear regression. So, we suggest that this regression model be used for future  house  price predictions.  Therefore,  the outcome of  our  project  will  be  predicting  house prices  with  good  accuracy  which  can  help  the customer as well as developer.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lgn="ctr">
              <a:buNone/>
            </a:pPr>
            <a:endParaRPr lang="en-US" b="1" u="sng" dirty="0" smtClean="0">
              <a:latin typeface="Arial Rounded MT Bold" panose="020F0704030504030204" pitchFamily="34" charset="0"/>
            </a:endParaRPr>
          </a:p>
          <a:p>
            <a:pPr marL="0" indent="0" algn="ctr">
              <a:buNone/>
            </a:pPr>
            <a:endParaRPr lang="en-US" b="1" u="sng" dirty="0">
              <a:latin typeface="Arial Rounded MT Bold" panose="020F0704030504030204" pitchFamily="34" charset="0"/>
            </a:endParaRPr>
          </a:p>
          <a:p>
            <a:pPr marL="0" indent="0" algn="ctr">
              <a:buNone/>
            </a:pPr>
            <a:r>
              <a:rPr lang="en-US" sz="6000" b="1" u="sng" dirty="0" smtClean="0">
                <a:latin typeface="Arial Rounded MT Bold" panose="020F0704030504030204" pitchFamily="34" charset="0"/>
              </a:rPr>
              <a:t>THANK YOU. </a:t>
            </a:r>
            <a:endParaRPr lang="en-IN" sz="6000" b="1" u="sng" dirty="0">
              <a:latin typeface="Arial Rounded MT Bold" panose="020F0704030504030204" pitchFamily="34" charset="0"/>
            </a:endParaRPr>
          </a:p>
        </p:txBody>
      </p:sp>
      <p:sp>
        <p:nvSpPr>
          <p:cNvPr id="4" name="Smiley Face 3"/>
          <p:cNvSpPr/>
          <p:nvPr/>
        </p:nvSpPr>
        <p:spPr bwMode="auto">
          <a:xfrm>
            <a:off x="8469442" y="2488367"/>
            <a:ext cx="1199213" cy="854439"/>
          </a:xfrm>
          <a:prstGeom prst="smileyFace">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scene3d>
              <a:camera prst="orthographicFront"/>
              <a:lightRig rig="threePt" dir="t"/>
            </a:scene3d>
            <a:sp3d extrusionH="57150">
              <a:bevelT w="69850" h="38100" prst="cross"/>
            </a:sp3d>
          </a:bodyPr>
          <a:lstStyle/>
          <a:p>
            <a:pPr marL="0" marR="0" indent="0" algn="l" defTabSz="914400" rtl="0" eaLnBrk="1" fontAlgn="base" latinLnBrk="0" hangingPunct="1">
              <a:lnSpc>
                <a:spcPct val="100000"/>
              </a:lnSpc>
              <a:spcBef>
                <a:spcPct val="0"/>
              </a:spcBef>
              <a:spcAft>
                <a:spcPct val="0"/>
              </a:spcAft>
              <a:buClrTx/>
              <a:buSzTx/>
              <a:buFontTx/>
              <a:buNone/>
            </a:pPr>
            <a:endParaRPr kumimoji="0" lang="en-IN" sz="1800" b="1" i="0" u="none" strike="noStrike" normalizeH="0" baseline="0" smtClean="0">
              <a:ln/>
              <a:solidFill>
                <a:schemeClr val="tx1">
                  <a:lumMod val="65000"/>
                  <a:lumOff val="35000"/>
                </a:schemeClr>
              </a:solidFill>
              <a:effectLst>
                <a:outerShdw blurRad="38100" dist="19050" dir="2700000" algn="tl" rotWithShape="0">
                  <a:schemeClr val="dk1">
                    <a:lumMod val="50000"/>
                    <a:alpha val="40000"/>
                  </a:schemeClr>
                </a:outerShdw>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240066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Abstract</a:t>
            </a:r>
          </a:p>
        </p:txBody>
      </p:sp>
      <p:sp>
        <p:nvSpPr>
          <p:cNvPr id="3" name="Content Placeholder 2"/>
          <p:cNvSpPr>
            <a:spLocks noGrp="1"/>
          </p:cNvSpPr>
          <p:nvPr>
            <p:ph idx="1"/>
          </p:nvPr>
        </p:nvSpPr>
        <p:spPr/>
        <p:txBody>
          <a:bodyPr/>
          <a:lstStyle/>
          <a:p>
            <a:r>
              <a:rPr lang="en-US"/>
              <a:t>House price forecasting is an important topic of real estate. The literature attempts to derive useful knowledge from historical data of property markets. Machine learning techniques are applied to analyze historical property transactions in India to discover useful models for house buyers and sellers.Moreover, experiments demonstrate that the Multiple Linear Regression that is based on mean squared error measurement is a competitive approach.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155"/>
            <a:ext cx="10515600" cy="1042035"/>
          </a:xfrm>
        </p:spPr>
        <p:txBody>
          <a:bodyPr/>
          <a:lstStyle/>
          <a:p>
            <a:r>
              <a:rPr lang="en-US" b="1"/>
              <a:t>                                    Aim</a:t>
            </a:r>
          </a:p>
        </p:txBody>
      </p:sp>
      <p:sp>
        <p:nvSpPr>
          <p:cNvPr id="3" name="Content Placeholder 2"/>
          <p:cNvSpPr>
            <a:spLocks noGrp="1"/>
          </p:cNvSpPr>
          <p:nvPr>
            <p:ph idx="1"/>
          </p:nvPr>
        </p:nvSpPr>
        <p:spPr/>
        <p:txBody>
          <a:bodyPr/>
          <a:lstStyle/>
          <a:p>
            <a:r>
              <a:rPr lang="en-US"/>
              <a:t>These are the Parameters on which we will evaluate ourselves- </a:t>
            </a:r>
          </a:p>
          <a:p>
            <a:pPr marL="0" indent="0">
              <a:buNone/>
            </a:pPr>
            <a:endParaRPr lang="en-US"/>
          </a:p>
          <a:p>
            <a:pPr marL="0" indent="0">
              <a:buNone/>
            </a:pPr>
            <a:r>
              <a:rPr lang="en-US"/>
              <a:t>• Create an effective price prediction model </a:t>
            </a:r>
          </a:p>
          <a:p>
            <a:pPr marL="0" indent="0">
              <a:buNone/>
            </a:pPr>
            <a:r>
              <a:rPr lang="en-US"/>
              <a:t>• Validate the model’s prediction accuracy </a:t>
            </a:r>
          </a:p>
          <a:p>
            <a:pPr marL="0" indent="0">
              <a:buNone/>
            </a:pPr>
            <a:r>
              <a:rPr lang="en-US"/>
              <a:t>• Identify the important home price attributes which feed the model’s predictive power.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Selection</a:t>
            </a:r>
          </a:p>
        </p:txBody>
      </p:sp>
      <p:sp>
        <p:nvSpPr>
          <p:cNvPr id="3" name="Content Placeholder 2"/>
          <p:cNvSpPr>
            <a:spLocks noGrp="1"/>
          </p:cNvSpPr>
          <p:nvPr>
            <p:ph idx="1"/>
          </p:nvPr>
        </p:nvSpPr>
        <p:spPr/>
        <p:txBody>
          <a:bodyPr/>
          <a:lstStyle/>
          <a:p>
            <a:pPr marL="0" indent="0">
              <a:buNone/>
            </a:pPr>
            <a:r>
              <a:rPr lang="en-US"/>
              <a:t>Data selection is defined as the process of determining the appropriate data type and source, as well as suitable instruments to collect data. Data selection precedes the actual practice of data collection.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smtClean="0"/>
              <a:t>Data Describe:</a:t>
            </a:r>
            <a:endParaRPr lang="en-US"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479" y="773113"/>
            <a:ext cx="8582025" cy="543081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                       Data visualization</a:t>
            </a:r>
            <a:endParaRPr lang="en-US" b="1"/>
          </a:p>
        </p:txBody>
      </p:sp>
      <p:sp>
        <p:nvSpPr>
          <p:cNvPr id="3" name="Content Placeholder 2"/>
          <p:cNvSpPr>
            <a:spLocks noGrp="1"/>
          </p:cNvSpPr>
          <p:nvPr>
            <p:ph idx="1"/>
          </p:nvPr>
        </p:nvSpPr>
        <p:spPr/>
        <p:txBody>
          <a:bodyPr/>
          <a:lstStyle/>
          <a:p>
            <a:r>
              <a:rPr lang="en-US"/>
              <a:t>Data visualization is the graphical representation of information and data. By using visual elements like charts, graphs, and maps, data visualization tools provide an accessible way to see and understand trends, outliers, and patterns in data. In the world of Big Data, data visualization tools and technologies are essential to analyse massive amounts of information and make data-driven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 Exploratory Data Analysis</a:t>
            </a:r>
          </a:p>
        </p:txBody>
      </p:sp>
      <p:sp>
        <p:nvSpPr>
          <p:cNvPr id="3" name="Content Placeholder 2"/>
          <p:cNvSpPr>
            <a:spLocks noGrp="1"/>
          </p:cNvSpPr>
          <p:nvPr>
            <p:ph idx="1"/>
          </p:nvPr>
        </p:nvSpPr>
        <p:spPr/>
        <p:txBody>
          <a:bodyPr/>
          <a:lstStyle/>
          <a:p>
            <a:r>
              <a:rPr lang="en-US"/>
              <a:t>refers to the deep analysis of data so as to discover different patterns and spot anomalies. Before making inferences from data it is essential to examine all your variables.we can infer from above describe function thatthe dataset has a house where the house has 6 bedrooms , seems to be a massive house and would be interesting to know more about it as we progress. Maximum square feet is 16200 where as the minimum is 1650. we can see that the data is distributed.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Bedroom Data:</a:t>
            </a:r>
            <a:endParaRPr lang="en-US"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419" y="1011359"/>
            <a:ext cx="10433155" cy="492474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Sale Type </a:t>
            </a:r>
            <a:r>
              <a:rPr lang="en-US" b="1" i="1" dirty="0" err="1" smtClean="0"/>
              <a:t>vs</a:t>
            </a:r>
            <a:r>
              <a:rPr lang="en-US" b="1" i="1" dirty="0" smtClean="0"/>
              <a:t> Sale Condition:</a:t>
            </a:r>
            <a:endParaRPr lang="en-US" b="1" i="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391" y="760879"/>
            <a:ext cx="10897848" cy="5333534"/>
          </a:xfr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442</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SimSun</vt:lpstr>
      <vt:lpstr>Arial</vt:lpstr>
      <vt:lpstr>Arial Rounded MT Bold</vt:lpstr>
      <vt:lpstr>Orange Waves</vt:lpstr>
      <vt:lpstr>                   HOUSE PRICE PREDICTION</vt:lpstr>
      <vt:lpstr>Abstract</vt:lpstr>
      <vt:lpstr>                                    Aim</vt:lpstr>
      <vt:lpstr>Data Selection</vt:lpstr>
      <vt:lpstr>Data Describe:</vt:lpstr>
      <vt:lpstr>                       Data visualization</vt:lpstr>
      <vt:lpstr> Exploratory Data Analysis</vt:lpstr>
      <vt:lpstr>Bedroom Data:</vt:lpstr>
      <vt:lpstr>Sale Type vs Sale Condition:</vt:lpstr>
      <vt:lpstr>Sale Price Vs GarageCars:</vt:lpstr>
      <vt:lpstr>Histogram:</vt:lpstr>
      <vt:lpstr>Catplot:</vt:lpstr>
      <vt:lpstr>ScatterPlot:</vt:lpstr>
      <vt:lpstr>Relplot:</vt:lpstr>
      <vt:lpstr>PowerPoint Presentation</vt:lpstr>
      <vt:lpstr>Correlation Heatmap:</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Microsoft account</cp:lastModifiedBy>
  <cp:revision>7</cp:revision>
  <dcterms:created xsi:type="dcterms:W3CDTF">2024-04-18T11:53:00Z</dcterms:created>
  <dcterms:modified xsi:type="dcterms:W3CDTF">2024-06-11T17:58:44Z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BFE92AE7CE414F06B15DA56D7F1DE207_11</vt:lpwstr>
  </property>
  <property fmtid="{D5CDD505-2E9C-101B-9397-08002B2CF9AE}" pid="3" name="KSOProductBuildVer">
    <vt:lpwstr>1033-12.2.0.13489</vt:lpwstr>
  </property>
</Properties>
</file>