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21B278-6246-4B0D-99A0-E62DE392E90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234917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21B278-6246-4B0D-99A0-E62DE392E90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356305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21B278-6246-4B0D-99A0-E62DE392E90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149202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21B278-6246-4B0D-99A0-E62DE392E90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210646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21B278-6246-4B0D-99A0-E62DE392E903}"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328947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21B278-6246-4B0D-99A0-E62DE392E903}"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9144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21B278-6246-4B0D-99A0-E62DE392E903}"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37796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21B278-6246-4B0D-99A0-E62DE392E903}"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27866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1B278-6246-4B0D-99A0-E62DE392E903}"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415353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1B278-6246-4B0D-99A0-E62DE392E903}"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3028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1B278-6246-4B0D-99A0-E62DE392E903}"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BFCEB-9CF1-42A2-AB32-17F9704359BD}" type="slidenum">
              <a:rPr lang="en-IN" smtClean="0"/>
              <a:t>‹#›</a:t>
            </a:fld>
            <a:endParaRPr lang="en-IN"/>
          </a:p>
        </p:txBody>
      </p:sp>
    </p:spTree>
    <p:extLst>
      <p:ext uri="{BB962C8B-B14F-4D97-AF65-F5344CB8AC3E}">
        <p14:creationId xmlns:p14="http://schemas.microsoft.com/office/powerpoint/2010/main" val="102008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1B278-6246-4B0D-99A0-E62DE392E903}" type="datetimeFigureOut">
              <a:rPr lang="en-IN" smtClean="0"/>
              <a:t>13/05/2024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BFCEB-9CF1-42A2-AB32-17F9704359BD}" type="slidenum">
              <a:rPr lang="en-IN" smtClean="0"/>
              <a:t>‹#›</a:t>
            </a:fld>
            <a:endParaRPr lang="en-IN"/>
          </a:p>
        </p:txBody>
      </p:sp>
    </p:spTree>
    <p:extLst>
      <p:ext uri="{BB962C8B-B14F-4D97-AF65-F5344CB8AC3E}">
        <p14:creationId xmlns:p14="http://schemas.microsoft.com/office/powerpoint/2010/main" val="1486315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a:lstStyle/>
          <a:p>
            <a:r>
              <a:rPr lang="en-US" b="1" u="sng" dirty="0" smtClean="0">
                <a:latin typeface="Arial Black" panose="020B0A04020102020204" pitchFamily="34" charset="0"/>
              </a:rPr>
              <a:t>PROJECT 2</a:t>
            </a:r>
            <a:endParaRPr lang="en-IN" b="1" u="sng" dirty="0">
              <a:latin typeface="Arial Black" panose="020B0A04020102020204" pitchFamily="34" charset="0"/>
            </a:endParaRPr>
          </a:p>
        </p:txBody>
      </p:sp>
      <p:sp>
        <p:nvSpPr>
          <p:cNvPr id="3" name="Subtitle 2"/>
          <p:cNvSpPr>
            <a:spLocks noGrp="1"/>
          </p:cNvSpPr>
          <p:nvPr>
            <p:ph type="subTitle" idx="1"/>
          </p:nvPr>
        </p:nvSpPr>
        <p:spPr>
          <a:ln>
            <a:solidFill>
              <a:schemeClr val="tx1">
                <a:lumMod val="95000"/>
                <a:lumOff val="5000"/>
              </a:schemeClr>
            </a:solidFill>
          </a:ln>
        </p:spPr>
        <p:style>
          <a:lnRef idx="0">
            <a:schemeClr val="accent3"/>
          </a:lnRef>
          <a:fillRef idx="3">
            <a:schemeClr val="accent3"/>
          </a:fillRef>
          <a:effectRef idx="3">
            <a:schemeClr val="accent3"/>
          </a:effectRef>
          <a:fontRef idx="minor">
            <a:schemeClr val="lt1"/>
          </a:fontRef>
        </p:style>
        <p:txBody>
          <a:bodyPr>
            <a:normAutofit lnSpcReduction="10000"/>
          </a:bodyPr>
          <a:lstStyle/>
          <a:p>
            <a:endParaRPr lang="en-US" dirty="0" smtClean="0"/>
          </a:p>
          <a:p>
            <a:r>
              <a:rPr lang="en-US" i="1" u="sng" dirty="0" smtClean="0"/>
              <a:t>Data Acquisition &amp; Data Wrangling</a:t>
            </a:r>
            <a:r>
              <a:rPr lang="en-US" i="1" u="sng" dirty="0" smtClean="0"/>
              <a:t>.</a:t>
            </a:r>
          </a:p>
          <a:p>
            <a:endParaRPr lang="en-US" i="1" u="sng" dirty="0"/>
          </a:p>
          <a:p>
            <a:pPr algn="r"/>
            <a:r>
              <a:rPr lang="en-US" i="1" u="sng" dirty="0" smtClean="0"/>
              <a:t>- </a:t>
            </a:r>
            <a:r>
              <a:rPr lang="en-US" i="1" u="sng" dirty="0" err="1" smtClean="0"/>
              <a:t>Ranjan</a:t>
            </a:r>
            <a:r>
              <a:rPr lang="en-US" i="1" u="sng" dirty="0" smtClean="0"/>
              <a:t> </a:t>
            </a:r>
            <a:r>
              <a:rPr lang="en-US" i="1" u="sng" dirty="0" err="1" smtClean="0"/>
              <a:t>Adhav</a:t>
            </a:r>
            <a:r>
              <a:rPr lang="en-US" i="1" u="sng" dirty="0" smtClean="0"/>
              <a:t>.</a:t>
            </a:r>
            <a:endParaRPr lang="en-IN" i="1" u="sng" dirty="0"/>
          </a:p>
        </p:txBody>
      </p:sp>
    </p:spTree>
    <p:extLst>
      <p:ext uri="{BB962C8B-B14F-4D97-AF65-F5344CB8AC3E}">
        <p14:creationId xmlns:p14="http://schemas.microsoft.com/office/powerpoint/2010/main" val="36236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n w="0"/>
                <a:effectLst>
                  <a:outerShdw blurRad="38100" dist="19050" dir="2700000" algn="tl" rotWithShape="0">
                    <a:schemeClr val="dk1">
                      <a:alpha val="40000"/>
                    </a:schemeClr>
                  </a:outerShdw>
                </a:effectLst>
                <a:latin typeface="Arial Black" panose="020B0A04020102020204" pitchFamily="34" charset="0"/>
              </a:rPr>
              <a:t>What is Data Wrangling ?</a:t>
            </a:r>
            <a:r>
              <a:rPr lang="en-US" dirty="0" smtClean="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endParaRPr lang="en-US" b="1" dirty="0" smtClean="0"/>
          </a:p>
          <a:p>
            <a:endParaRPr lang="en-US" b="1" dirty="0"/>
          </a:p>
          <a:p>
            <a:r>
              <a:rPr lang="en-US" b="1" dirty="0" smtClean="0"/>
              <a:t>&gt; Data Wrangling – also called data cleaning, data remediation, or data </a:t>
            </a:r>
            <a:r>
              <a:rPr lang="en-US" b="1" dirty="0" err="1" smtClean="0"/>
              <a:t>munging</a:t>
            </a:r>
            <a:r>
              <a:rPr lang="en-US" b="1" dirty="0" smtClean="0"/>
              <a:t> --  refers to a variety of processing designed to transform raw data into more readily used formats. The exact methods differ from project to project depending on the data you’re leveraging and the goal you’re trying to achieve,</a:t>
            </a:r>
            <a:endParaRPr lang="en-IN" b="1" dirty="0"/>
          </a:p>
        </p:txBody>
      </p:sp>
    </p:spTree>
    <p:extLst>
      <p:ext uri="{BB962C8B-B14F-4D97-AF65-F5344CB8AC3E}">
        <p14:creationId xmlns:p14="http://schemas.microsoft.com/office/powerpoint/2010/main" val="273188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smtClean="0">
                <a:latin typeface="Arial Rounded MT Bold" panose="020F0704030504030204" pitchFamily="34" charset="0"/>
              </a:rPr>
              <a:t>Examples</a:t>
            </a:r>
            <a:r>
              <a:rPr lang="en-US" b="1" dirty="0" smtClean="0">
                <a:latin typeface="Arial Rounded MT Bold" panose="020F0704030504030204" pitchFamily="34" charset="0"/>
              </a:rPr>
              <a:t> </a:t>
            </a:r>
            <a:endParaRPr lang="en-IN" b="1" dirty="0">
              <a:latin typeface="Arial Rounded MT Bold" panose="020F0704030504030204" pitchFamily="34" charset="0"/>
            </a:endParaRPr>
          </a:p>
        </p:txBody>
      </p:sp>
      <p:sp>
        <p:nvSpPr>
          <p:cNvPr id="3" name="Content Placeholder 2"/>
          <p:cNvSpPr>
            <a:spLocks noGrp="1"/>
          </p:cNvSpPr>
          <p:nvPr>
            <p:ph idx="1"/>
          </p:nvPr>
        </p:nvSpPr>
        <p:spPr>
          <a:xfrm>
            <a:off x="838200" y="2061275"/>
            <a:ext cx="10515600" cy="3533613"/>
          </a:xfrm>
        </p:spPr>
        <p:style>
          <a:lnRef idx="3">
            <a:schemeClr val="lt1"/>
          </a:lnRef>
          <a:fillRef idx="1">
            <a:schemeClr val="accent5"/>
          </a:fillRef>
          <a:effectRef idx="1">
            <a:schemeClr val="accent5"/>
          </a:effectRef>
          <a:fontRef idx="minor">
            <a:schemeClr val="lt1"/>
          </a:fontRef>
        </p:style>
        <p:txBody>
          <a:bodyPr/>
          <a:lstStyle/>
          <a:p>
            <a:r>
              <a:rPr lang="en-US" b="1" dirty="0" smtClean="0"/>
              <a:t> Merging multiple data sources into a single dataset for analysis.</a:t>
            </a:r>
          </a:p>
          <a:p>
            <a:r>
              <a:rPr lang="en-US" b="1" dirty="0" smtClean="0"/>
              <a:t>Identifying gaps in data and either filling or deleting them.</a:t>
            </a:r>
          </a:p>
          <a:p>
            <a:r>
              <a:rPr lang="en-US" b="1" dirty="0" smtClean="0"/>
              <a:t>Deleting data that’s either unnecessary or irrelevant to the project you are working on</a:t>
            </a:r>
          </a:p>
          <a:p>
            <a:r>
              <a:rPr lang="en-US" b="1" dirty="0" smtClean="0"/>
              <a:t>Identify extreme outliers in data and either explaining the discrepancies or removing them so that analysis can take place</a:t>
            </a:r>
            <a:endParaRPr lang="en-IN" b="1" dirty="0"/>
          </a:p>
        </p:txBody>
      </p:sp>
    </p:spTree>
    <p:extLst>
      <p:ext uri="{BB962C8B-B14F-4D97-AF65-F5344CB8AC3E}">
        <p14:creationId xmlns:p14="http://schemas.microsoft.com/office/powerpoint/2010/main" val="344577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n w="9525">
                  <a:solidFill>
                    <a:schemeClr val="bg1"/>
                  </a:solidFill>
                  <a:prstDash val="solid"/>
                </a:ln>
                <a:effectLst>
                  <a:outerShdw blurRad="12700" dist="38100" dir="2700000" algn="tl" rotWithShape="0">
                    <a:schemeClr val="bg1">
                      <a:lumMod val="50000"/>
                    </a:schemeClr>
                  </a:outerShdw>
                </a:effectLst>
                <a:latin typeface="Arial Rounded MT Bold" panose="020F0704030504030204" pitchFamily="34" charset="0"/>
              </a:rPr>
              <a:t>Data Wrangling Steps.</a:t>
            </a:r>
            <a:endParaRPr lang="en-IN" sz="6000" b="1" dirty="0">
              <a:ln w="9525">
                <a:solidFill>
                  <a:schemeClr val="bg1"/>
                </a:solidFill>
                <a:prstDash val="solid"/>
              </a:ln>
              <a:effectLst>
                <a:outerShdw blurRad="12700" dist="38100" dir="2700000" algn="tl" rotWithShape="0">
                  <a:schemeClr val="bg1">
                    <a:lumMod val="50000"/>
                  </a:schemeClr>
                </a:outerShdw>
              </a:effectLst>
              <a:latin typeface="Arial Rounded MT Bold" panose="020F0704030504030204" pitchFamily="34" charset="0"/>
            </a:endParaRPr>
          </a:p>
        </p:txBody>
      </p:sp>
      <p:sp>
        <p:nvSpPr>
          <p:cNvPr id="3" name="Content Placeholder 2"/>
          <p:cNvSpPr>
            <a:spLocks noGrp="1"/>
          </p:cNvSpPr>
          <p:nvPr>
            <p:ph idx="1"/>
          </p:nvPr>
        </p:nvSpPr>
        <p:spPr>
          <a:xfrm>
            <a:off x="1193369" y="2371241"/>
            <a:ext cx="10027404" cy="3805722"/>
          </a:xfrm>
        </p:spPr>
        <p:style>
          <a:lnRef idx="1">
            <a:schemeClr val="dk1"/>
          </a:lnRef>
          <a:fillRef idx="2">
            <a:schemeClr val="dk1"/>
          </a:fillRef>
          <a:effectRef idx="1">
            <a:schemeClr val="dk1"/>
          </a:effectRef>
          <a:fontRef idx="minor">
            <a:schemeClr val="dk1"/>
          </a:fontRef>
        </p:style>
        <p:txBody>
          <a:bodyPr>
            <a:normAutofit/>
          </a:bodyPr>
          <a:lstStyle/>
          <a:p>
            <a:pPr marL="514350" indent="-514350">
              <a:buFont typeface="+mj-lt"/>
              <a:buAutoNum type="arabicPeriod"/>
            </a:pPr>
            <a:r>
              <a:rPr lang="en-US" sz="3600" b="1" i="1" dirty="0" smtClean="0">
                <a:latin typeface="Bahnschrift SemiBold" panose="020B0502040204020203" pitchFamily="34" charset="0"/>
              </a:rPr>
              <a:t> Discovery.</a:t>
            </a:r>
          </a:p>
          <a:p>
            <a:pPr marL="514350" indent="-514350">
              <a:buFont typeface="+mj-lt"/>
              <a:buAutoNum type="arabicPeriod"/>
            </a:pPr>
            <a:r>
              <a:rPr lang="en-US" sz="3600" b="1" i="1" dirty="0" smtClean="0">
                <a:latin typeface="Bahnschrift SemiBold" panose="020B0502040204020203" pitchFamily="34" charset="0"/>
              </a:rPr>
              <a:t> Structuring.</a:t>
            </a:r>
          </a:p>
          <a:p>
            <a:pPr marL="514350" indent="-514350">
              <a:buFont typeface="+mj-lt"/>
              <a:buAutoNum type="arabicPeriod"/>
            </a:pPr>
            <a:r>
              <a:rPr lang="en-US" sz="3600" b="1" i="1" dirty="0" smtClean="0">
                <a:latin typeface="Bahnschrift SemiBold" panose="020B0502040204020203" pitchFamily="34" charset="0"/>
              </a:rPr>
              <a:t> Cleaning.</a:t>
            </a:r>
          </a:p>
          <a:p>
            <a:pPr marL="514350" indent="-514350">
              <a:buFont typeface="+mj-lt"/>
              <a:buAutoNum type="arabicPeriod"/>
            </a:pPr>
            <a:r>
              <a:rPr lang="en-US" sz="3600" b="1" i="1" dirty="0">
                <a:latin typeface="Bahnschrift SemiBold" panose="020B0502040204020203" pitchFamily="34" charset="0"/>
              </a:rPr>
              <a:t> </a:t>
            </a:r>
            <a:r>
              <a:rPr lang="en-US" sz="3600" b="1" i="1" dirty="0" smtClean="0">
                <a:latin typeface="Bahnschrift SemiBold" panose="020B0502040204020203" pitchFamily="34" charset="0"/>
              </a:rPr>
              <a:t>Enriching.</a:t>
            </a:r>
          </a:p>
          <a:p>
            <a:pPr marL="514350" indent="-514350">
              <a:buFont typeface="+mj-lt"/>
              <a:buAutoNum type="arabicPeriod"/>
            </a:pPr>
            <a:r>
              <a:rPr lang="en-US" sz="3600" b="1" i="1" dirty="0" smtClean="0">
                <a:latin typeface="Bahnschrift SemiBold" panose="020B0502040204020203" pitchFamily="34" charset="0"/>
              </a:rPr>
              <a:t> Validating.</a:t>
            </a:r>
          </a:p>
          <a:p>
            <a:pPr marL="514350" indent="-514350">
              <a:buFont typeface="+mj-lt"/>
              <a:buAutoNum type="arabicPeriod"/>
            </a:pPr>
            <a:r>
              <a:rPr lang="en-US" sz="3600" b="1" i="1" dirty="0" smtClean="0">
                <a:latin typeface="Bahnschrift SemiBold" panose="020B0502040204020203" pitchFamily="34" charset="0"/>
              </a:rPr>
              <a:t> Publishing.</a:t>
            </a:r>
            <a:endParaRPr lang="en-IN" sz="3600" b="1" i="1" dirty="0">
              <a:latin typeface="Bahnschrift SemiBold" panose="020B0502040204020203" pitchFamily="34" charset="0"/>
            </a:endParaRPr>
          </a:p>
        </p:txBody>
      </p:sp>
    </p:spTree>
    <p:extLst>
      <p:ext uri="{BB962C8B-B14F-4D97-AF65-F5344CB8AC3E}">
        <p14:creationId xmlns:p14="http://schemas.microsoft.com/office/powerpoint/2010/main" val="278218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Bauhaus 93" panose="04030905020B02020C02" pitchFamily="82" charset="0"/>
              </a:rPr>
              <a:t>Libraries Use For</a:t>
            </a:r>
            <a:r>
              <a:rPr lang="en-US" dirty="0" smtClean="0"/>
              <a:t>:</a:t>
            </a:r>
            <a:endParaRPr lang="en-IN" dirty="0"/>
          </a:p>
        </p:txBody>
      </p:sp>
      <p:sp>
        <p:nvSpPr>
          <p:cNvPr id="3" name="Content Placeholder 2"/>
          <p:cNvSpPr>
            <a:spLocks noGrp="1"/>
          </p:cNvSpPr>
          <p:nvPr>
            <p:ph idx="1"/>
          </p:nvPr>
        </p:nvSpPr>
        <p:spPr>
          <a:xfrm>
            <a:off x="838200" y="2216257"/>
            <a:ext cx="10515600" cy="3564611"/>
          </a:xfrm>
        </p:spPr>
        <p:style>
          <a:lnRef idx="1">
            <a:schemeClr val="accent4"/>
          </a:lnRef>
          <a:fillRef idx="2">
            <a:schemeClr val="accent4"/>
          </a:fillRef>
          <a:effectRef idx="1">
            <a:schemeClr val="accent4"/>
          </a:effectRef>
          <a:fontRef idx="minor">
            <a:schemeClr val="dk1"/>
          </a:fontRef>
        </p:style>
        <p:txBody>
          <a:bodyPr/>
          <a:lstStyle/>
          <a:p>
            <a:pPr>
              <a:lnSpc>
                <a:spcPct val="200000"/>
              </a:lnSpc>
            </a:pPr>
            <a:r>
              <a:rPr lang="en-US" sz="4400" b="1" dirty="0" smtClean="0"/>
              <a:t> Pandas</a:t>
            </a:r>
          </a:p>
          <a:p>
            <a:pPr>
              <a:lnSpc>
                <a:spcPct val="200000"/>
              </a:lnSpc>
            </a:pPr>
            <a:r>
              <a:rPr lang="en-US" sz="4400" b="1" dirty="0" err="1" smtClean="0"/>
              <a:t>Numpy</a:t>
            </a:r>
            <a:r>
              <a:rPr lang="en-US" sz="4400" b="1" dirty="0" smtClean="0"/>
              <a:t> </a:t>
            </a:r>
          </a:p>
          <a:p>
            <a:pPr marL="0" indent="0">
              <a:buNone/>
            </a:pPr>
            <a:endParaRPr lang="en-IN" dirty="0"/>
          </a:p>
        </p:txBody>
      </p:sp>
    </p:spTree>
    <p:extLst>
      <p:ext uri="{BB962C8B-B14F-4D97-AF65-F5344CB8AC3E}">
        <p14:creationId xmlns:p14="http://schemas.microsoft.com/office/powerpoint/2010/main" val="73921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i="1" dirty="0" smtClean="0">
                <a:latin typeface="Bahnschrift SemiBold SemiConden" panose="020B0502040204020203" pitchFamily="34" charset="0"/>
              </a:rPr>
              <a:t>Benefits of Data Wrangling.</a:t>
            </a:r>
            <a:endParaRPr lang="en-IN" sz="6000" b="1" i="1" dirty="0">
              <a:latin typeface="Bahnschrift SemiBold SemiConden" panose="020B0502040204020203" pitchFamily="34" charset="0"/>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a:buFont typeface="Wingdings" panose="05000000000000000000" pitchFamily="2" charset="2"/>
              <a:buChar char="v"/>
            </a:pPr>
            <a:r>
              <a:rPr lang="en-US" dirty="0" smtClean="0"/>
              <a:t> </a:t>
            </a:r>
            <a:r>
              <a:rPr lang="en-US" b="1" dirty="0" smtClean="0">
                <a:latin typeface="Bahnschrift" panose="020B0502040204020203" pitchFamily="34" charset="0"/>
              </a:rPr>
              <a:t>Data wrangling helps to improve data usability as it converts data into a compatible format for the end system.</a:t>
            </a:r>
          </a:p>
          <a:p>
            <a:pPr>
              <a:buFont typeface="Wingdings" panose="05000000000000000000" pitchFamily="2" charset="2"/>
              <a:buChar char="v"/>
            </a:pPr>
            <a:r>
              <a:rPr lang="en-US" b="1" dirty="0" smtClean="0">
                <a:latin typeface="Bahnschrift" panose="020B0502040204020203" pitchFamily="34" charset="0"/>
              </a:rPr>
              <a:t> It helps to quickly build data flows within an intuitive user interface and easily schedule and automate the data-flows process.</a:t>
            </a:r>
          </a:p>
          <a:p>
            <a:pPr>
              <a:buFont typeface="Wingdings" panose="05000000000000000000" pitchFamily="2" charset="2"/>
              <a:buChar char="v"/>
            </a:pPr>
            <a:r>
              <a:rPr lang="en-US" b="1" dirty="0">
                <a:latin typeface="Bahnschrift" panose="020B0502040204020203" pitchFamily="34" charset="0"/>
              </a:rPr>
              <a:t> </a:t>
            </a:r>
            <a:r>
              <a:rPr lang="en-US" b="1" dirty="0" smtClean="0">
                <a:latin typeface="Bahnschrift" panose="020B0502040204020203" pitchFamily="34" charset="0"/>
              </a:rPr>
              <a:t>Integrated various types of information and their sources like database, web services, files etc.</a:t>
            </a:r>
          </a:p>
          <a:p>
            <a:pPr>
              <a:buFont typeface="Wingdings" panose="05000000000000000000" pitchFamily="2" charset="2"/>
              <a:buChar char="v"/>
            </a:pPr>
            <a:r>
              <a:rPr lang="en-US" b="1" dirty="0">
                <a:latin typeface="Bahnschrift" panose="020B0502040204020203" pitchFamily="34" charset="0"/>
              </a:rPr>
              <a:t> </a:t>
            </a:r>
            <a:r>
              <a:rPr lang="en-US" b="1" dirty="0" smtClean="0">
                <a:latin typeface="Bahnschrift" panose="020B0502040204020203" pitchFamily="34" charset="0"/>
              </a:rPr>
              <a:t>Help user to process very large volumes of data easily and easily share dataflow techniques.</a:t>
            </a:r>
            <a:endParaRPr lang="en-IN" b="1" dirty="0">
              <a:latin typeface="Bahnschrift" panose="020B0502040204020203" pitchFamily="34" charset="0"/>
            </a:endParaRPr>
          </a:p>
        </p:txBody>
      </p:sp>
    </p:spTree>
    <p:extLst>
      <p:ext uri="{BB962C8B-B14F-4D97-AF65-F5344CB8AC3E}">
        <p14:creationId xmlns:p14="http://schemas.microsoft.com/office/powerpoint/2010/main" val="316530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746" y="1518834"/>
            <a:ext cx="7966129" cy="3785652"/>
          </a:xfrm>
          <a:prstGeom prst="rect">
            <a:avLst/>
          </a:prstGeom>
          <a:noFill/>
        </p:spPr>
        <p:txBody>
          <a:bodyPr wrap="square" rtlCol="0">
            <a:spAutoFit/>
          </a:bodyPr>
          <a:lstStyle/>
          <a:p>
            <a:pPr algn="ctr"/>
            <a:r>
              <a:rPr lang="en-US" sz="80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rPr>
              <a:t>THANK </a:t>
            </a:r>
          </a:p>
          <a:p>
            <a:pPr algn="ctr"/>
            <a:endParaRPr lang="en-US" sz="80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endParaRPr>
          </a:p>
          <a:p>
            <a:pPr algn="ctr"/>
            <a:r>
              <a:rPr lang="en-US" sz="8000" b="1" i="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rPr>
              <a:t>YOU.</a:t>
            </a:r>
            <a:endParaRPr lang="en-IN" sz="8000" b="1" i="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ritannic Bold" panose="020B0903060703020204" pitchFamily="34" charset="0"/>
            </a:endParaRPr>
          </a:p>
        </p:txBody>
      </p:sp>
      <p:sp>
        <p:nvSpPr>
          <p:cNvPr id="3" name="Smiley Face 2"/>
          <p:cNvSpPr/>
          <p:nvPr/>
        </p:nvSpPr>
        <p:spPr>
          <a:xfrm>
            <a:off x="6013343" y="3000955"/>
            <a:ext cx="991891" cy="889120"/>
          </a:xfrm>
          <a:prstGeom prst="smileyFace">
            <a:avLst/>
          </a:prstGeom>
          <a:solidFill>
            <a:srgbClr val="FF5050"/>
          </a:solidFill>
          <a:ln>
            <a:solidFill>
              <a:schemeClr val="tx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7149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244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vt:lpstr>
      <vt:lpstr>Arial Black</vt:lpstr>
      <vt:lpstr>Arial Rounded MT Bold</vt:lpstr>
      <vt:lpstr>Bahnschrift</vt:lpstr>
      <vt:lpstr>Bahnschrift SemiBold</vt:lpstr>
      <vt:lpstr>Bahnschrift SemiBold SemiConden</vt:lpstr>
      <vt:lpstr>Bauhaus 93</vt:lpstr>
      <vt:lpstr>Britannic Bold</vt:lpstr>
      <vt:lpstr>Calibri</vt:lpstr>
      <vt:lpstr>Calibri Light</vt:lpstr>
      <vt:lpstr>Wingdings</vt:lpstr>
      <vt:lpstr>Office Theme</vt:lpstr>
      <vt:lpstr>PROJECT 2</vt:lpstr>
      <vt:lpstr>What is Data Wrangling ? </vt:lpstr>
      <vt:lpstr>Examples </vt:lpstr>
      <vt:lpstr>Data Wrangling Steps.</vt:lpstr>
      <vt:lpstr>Libraries Use For:</vt:lpstr>
      <vt:lpstr>Benefits of Data Wrangling.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Microsoft account</dc:creator>
  <cp:lastModifiedBy>Microsoft account</cp:lastModifiedBy>
  <cp:revision>5</cp:revision>
  <dcterms:created xsi:type="dcterms:W3CDTF">2024-05-11T12:23:27Z</dcterms:created>
  <dcterms:modified xsi:type="dcterms:W3CDTF">2024-05-13T16:58:03Z</dcterms:modified>
</cp:coreProperties>
</file>