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482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213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Animation: Fade in (1s). Display 5s. Total 6s.</a:t>
            </a:r>
          </a:p>
          <a:p>
            <a:r>
              <a:t>Design: healthcare blue/white; sans-serif.</a:t>
            </a:r>
          </a:p>
          <a:p>
            <a:endParaRPr/>
          </a:p>
          <a:p>
            <a:r>
              <a:t>Integration (Option B recommended):</a:t>
            </a:r>
          </a:p>
          <a:p>
            <a:r>
              <a:t>1) Title 2) Problem 3-4) Solution 5) Demo intro 6) Demo 7) Metrics 8) Features 9) ROI 10) Use cases 11) CTA</a:t>
            </a:r>
          </a:p>
          <a:p>
            <a:r>
              <a:t>Fonts set to Montserrat/Open Sans; will fallback if unavailable. Replace placeholders with real logo, icons, QR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Slide 9 — Quadrants fade in: 2s; Display 13s; Total 15s. Highlight performance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Fade in (1s). Display 10s.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Fly in left (0.5s). Display 10s.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Flow builds top-to-bottom (3s). Display 12s.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Columns appear left-to-right (2s). Display 15s.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Fade in (1s). Display 3s. Fade to demo (1s).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After demo. Counters animate (2s each). Display 10s.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Items appear sequentially: 0.5s each (3s). Display 12s.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Numbers count up (3s). Display 17s.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Quadrants fade in (2s). Display 13s.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50409"/>
            <a:ext cx="9144000" cy="68580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07664" y="2077329"/>
            <a:ext cx="8728672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1E3A8A"/>
                </a:solidFill>
                <a:latin typeface="Montserrat"/>
              </a:defRPr>
            </a:pPr>
            <a:r>
              <a:rPr sz="4400" dirty="0"/>
              <a:t>Clinical Term Lookup System</a:t>
            </a:r>
            <a:endParaRPr lang="en-US" sz="4400" dirty="0"/>
          </a:p>
          <a:p>
            <a:pPr algn="ctr">
              <a:defRPr sz="5400" b="1">
                <a:solidFill>
                  <a:srgbClr val="1E3A8A"/>
                </a:solidFill>
                <a:latin typeface="Montserrat"/>
              </a:defRPr>
            </a:pPr>
            <a:r>
              <a:rPr lang="en-US" sz="3200" dirty="0"/>
              <a:t>(CTLS)</a:t>
            </a:r>
            <a:endParaRPr dirty="0"/>
          </a:p>
          <a:p>
            <a:pPr algn="ctr">
              <a:defRPr sz="2800">
                <a:solidFill>
                  <a:srgbClr val="1E3A8A"/>
                </a:solidFill>
                <a:latin typeface="Montserrat"/>
              </a:defRPr>
            </a:pPr>
            <a:r>
              <a:rPr dirty="0"/>
              <a:t>─────────────────────────────</a:t>
            </a:r>
          </a:p>
          <a:p>
            <a:pPr algn="ctr">
              <a:defRPr sz="2400">
                <a:solidFill>
                  <a:srgbClr val="333333"/>
                </a:solidFill>
                <a:latin typeface="Open Sans"/>
              </a:defRPr>
            </a:pPr>
            <a:r>
              <a:rPr dirty="0"/>
              <a:t>Intelligent Medical Coding Assistant</a:t>
            </a:r>
            <a:br>
              <a:rPr dirty="0"/>
            </a:br>
            <a:r>
              <a:rPr dirty="0"/>
              <a:t>Powered by Agentic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365760"/>
            <a:ext cx="8046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1E3A8A"/>
                </a:solidFill>
                <a:latin typeface="Montserrat"/>
              </a:defRPr>
            </a:pPr>
            <a:r>
              <a:t>SYSTEM BENEFITS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8640" y="1005840"/>
            <a:ext cx="3794760" cy="2331720"/>
          </a:xfrm>
          <a:prstGeom prst="round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48640" y="1005840"/>
            <a:ext cx="3794760" cy="109728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822960" y="1188720"/>
            <a:ext cx="3246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E3A8A"/>
                </a:solidFill>
                <a:latin typeface="Montserrat"/>
              </a:defRPr>
            </a:pPr>
            <a:r>
              <a:t>⚡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5840" y="1737360"/>
            <a:ext cx="306324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222222"/>
                </a:solidFill>
                <a:latin typeface="Open Sans"/>
              </a:defRPr>
            </a:pPr>
            <a:r>
              <a:t>• 16,000× faster query caching</a:t>
            </a:r>
          </a:p>
          <a:p>
            <a:pPr>
              <a:defRPr sz="1600">
                <a:solidFill>
                  <a:srgbClr val="222222"/>
                </a:solidFill>
                <a:latin typeface="Open Sans"/>
              </a:defRPr>
            </a:pPr>
            <a:r>
              <a:t>• 1-hour result memory</a:t>
            </a:r>
          </a:p>
          <a:p>
            <a:pPr>
              <a:defRPr sz="1600">
                <a:solidFill>
                  <a:srgbClr val="222222"/>
                </a:solidFill>
                <a:latin typeface="Open Sans"/>
              </a:defRPr>
            </a:pPr>
            <a:r>
              <a:t>• Sub-second responses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26280" y="1005840"/>
            <a:ext cx="3794760" cy="2331720"/>
          </a:xfrm>
          <a:prstGeom prst="round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526280" y="1005840"/>
            <a:ext cx="3794760" cy="109728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800600" y="1188720"/>
            <a:ext cx="3246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E3A8A"/>
                </a:solidFill>
                <a:latin typeface="Montserrat"/>
              </a:defRPr>
            </a:pPr>
            <a:r>
              <a:t>🧠 INTELLIGENCE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83480" y="1737360"/>
            <a:ext cx="306324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222222"/>
                </a:solidFill>
                <a:latin typeface="Open Sans"/>
              </a:defRPr>
            </a:pPr>
            <a:r>
              <a:t>• Smart agents (AI-powered)</a:t>
            </a:r>
          </a:p>
          <a:p>
            <a:pPr>
              <a:defRPr sz="1600">
                <a:solidFill>
                  <a:srgbClr val="222222"/>
                </a:solidFill>
                <a:latin typeface="Open Sans"/>
              </a:defRPr>
            </a:pPr>
            <a:r>
              <a:t>• Worker agents (pure speed)</a:t>
            </a:r>
          </a:p>
          <a:p>
            <a:pPr>
              <a:defRPr sz="1600">
                <a:solidFill>
                  <a:srgbClr val="222222"/>
                </a:solidFill>
                <a:latin typeface="Open Sans"/>
              </a:defRPr>
            </a:pPr>
            <a:r>
              <a:t>• Auto-learns &amp; refines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3520440"/>
            <a:ext cx="3794760" cy="2331720"/>
          </a:xfrm>
          <a:prstGeom prst="round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548640" y="3520440"/>
            <a:ext cx="3794760" cy="109728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822960" y="3703320"/>
            <a:ext cx="3246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E3A8A"/>
                </a:solidFill>
                <a:latin typeface="Montserrat"/>
              </a:defRPr>
            </a:pPr>
            <a:r>
              <a:t>🛡️ RELIABILITY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05840" y="4251960"/>
            <a:ext cx="306324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222222"/>
                </a:solidFill>
                <a:latin typeface="Open Sans"/>
              </a:defRPr>
            </a:pPr>
            <a:r>
              <a:t>• Exception handling</a:t>
            </a:r>
          </a:p>
          <a:p>
            <a:pPr>
              <a:defRPr sz="1600">
                <a:solidFill>
                  <a:srgbClr val="222222"/>
                </a:solidFill>
                <a:latin typeface="Open Sans"/>
              </a:defRPr>
            </a:pPr>
            <a:r>
              <a:t>• Error recovery</a:t>
            </a:r>
          </a:p>
          <a:p>
            <a:pPr>
              <a:defRPr sz="1600">
                <a:solidFill>
                  <a:srgbClr val="222222"/>
                </a:solidFill>
                <a:latin typeface="Open Sans"/>
              </a:defRPr>
            </a:pPr>
            <a:r>
              <a:t>• Audit logging</a:t>
            </a:r>
          </a:p>
          <a:p>
            <a:pPr>
              <a:defRPr sz="1600">
                <a:solidFill>
                  <a:srgbClr val="222222"/>
                </a:solidFill>
                <a:latin typeface="Open Sans"/>
              </a:defRPr>
            </a:pPr>
            <a:r>
              <a:t>• Data validation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26280" y="3520440"/>
            <a:ext cx="3794760" cy="2331720"/>
          </a:xfrm>
          <a:prstGeom prst="round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4526280" y="3520440"/>
            <a:ext cx="3794760" cy="109728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4800600" y="3703320"/>
            <a:ext cx="3246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E3A8A"/>
                </a:solidFill>
                <a:latin typeface="Montserrat"/>
              </a:defRPr>
            </a:pPr>
            <a:r>
              <a:t>💼 BUSINESS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83480" y="4251960"/>
            <a:ext cx="3063240" cy="1417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222222"/>
                </a:solidFill>
                <a:latin typeface="Open Sans"/>
              </a:defRPr>
            </a:pPr>
            <a:r>
              <a:t>• 97% time savings</a:t>
            </a:r>
          </a:p>
          <a:p>
            <a:pPr>
              <a:defRPr sz="1600">
                <a:solidFill>
                  <a:srgbClr val="222222"/>
                </a:solidFill>
                <a:latin typeface="Open Sans"/>
              </a:defRPr>
            </a:pPr>
            <a:r>
              <a:t>• Zero downtime</a:t>
            </a:r>
          </a:p>
          <a:p>
            <a:pPr>
              <a:defRPr sz="1600">
                <a:solidFill>
                  <a:srgbClr val="222222"/>
                </a:solidFill>
                <a:latin typeface="Open Sans"/>
              </a:defRPr>
            </a:pPr>
            <a:r>
              <a:t>• Scales with volume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23188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731520"/>
            <a:ext cx="7772400" cy="21945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1E3A8A"/>
                </a:solidFill>
                <a:latin typeface="Montserrat"/>
              </a:defRPr>
            </a:pPr>
            <a:r>
              <a:t>Ready to Transform Your</a:t>
            </a:r>
            <a:br/>
            <a:r>
              <a:t>Medical Coding Workflow?</a:t>
            </a:r>
          </a:p>
          <a:p>
            <a:pPr algn="ctr">
              <a:defRPr sz="2000">
                <a:solidFill>
                  <a:srgbClr val="10B981"/>
                </a:solidFill>
                <a:latin typeface="Montserrat"/>
              </a:defRPr>
            </a:pPr>
            <a:r>
              <a:t>90% FASTER  •  $200K+ SAVINGS  •  15+ DATABASES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21945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999999"/>
                </a:solidFill>
                <a:latin typeface="Montserrat"/>
              </a:defRPr>
            </a:pPr>
            <a:r>
              <a:t>─────────────────────────────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2651760"/>
            <a:ext cx="4277197" cy="15081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11111"/>
                </a:solidFill>
                <a:latin typeface="Open Sans"/>
              </a:defRPr>
            </a:pPr>
            <a:r>
              <a:rPr dirty="0"/>
              <a:t>Schedule Your Personalized Demo</a:t>
            </a:r>
          </a:p>
          <a:p>
            <a:pPr>
              <a:defRPr sz="1800">
                <a:solidFill>
                  <a:srgbClr val="111111"/>
                </a:solidFill>
                <a:latin typeface="Open Sans"/>
              </a:defRPr>
            </a:pPr>
            <a:endParaRPr dirty="0"/>
          </a:p>
          <a:p>
            <a:pPr>
              <a:defRPr sz="1800">
                <a:solidFill>
                  <a:srgbClr val="111111"/>
                </a:solidFill>
                <a:latin typeface="Open Sans"/>
              </a:defRPr>
            </a:pPr>
            <a:r>
              <a:rPr dirty="0"/>
              <a:t>📧 </a:t>
            </a:r>
            <a:r>
              <a:rPr lang="en-US" dirty="0"/>
              <a:t>Ranjan.midde</a:t>
            </a:r>
            <a:r>
              <a:rPr dirty="0"/>
              <a:t>@</a:t>
            </a:r>
            <a:r>
              <a:rPr lang="en-US" dirty="0"/>
              <a:t>cvshealth</a:t>
            </a:r>
            <a:r>
              <a:rPr dirty="0"/>
              <a:t>.com</a:t>
            </a:r>
          </a:p>
          <a:p>
            <a:pPr>
              <a:defRPr sz="1800">
                <a:solidFill>
                  <a:srgbClr val="111111"/>
                </a:solidFill>
                <a:latin typeface="Open Sans"/>
              </a:defRPr>
            </a:pPr>
            <a:r>
              <a:rPr dirty="0"/>
              <a:t>📞 (</a:t>
            </a:r>
            <a:r>
              <a:rPr lang="en-US" dirty="0"/>
              <a:t>980</a:t>
            </a:r>
            <a:r>
              <a:rPr dirty="0"/>
              <a:t>) </a:t>
            </a:r>
            <a:r>
              <a:rPr lang="en-US" dirty="0"/>
              <a:t>205</a:t>
            </a:r>
            <a:r>
              <a:rPr dirty="0"/>
              <a:t>-</a:t>
            </a:r>
            <a:r>
              <a:rPr lang="en-US" dirty="0"/>
              <a:t>5903</a:t>
            </a:r>
            <a:endParaRPr dirty="0"/>
          </a:p>
          <a:p>
            <a:pPr>
              <a:defRPr sz="1800">
                <a:solidFill>
                  <a:srgbClr val="111111"/>
                </a:solidFill>
                <a:latin typeface="Open Sans"/>
              </a:defRPr>
            </a:pPr>
            <a:r>
              <a:rPr dirty="0"/>
              <a:t>🌐 www.</a:t>
            </a:r>
            <a:r>
              <a:rPr lang="en-US" dirty="0"/>
              <a:t>cvshealth.com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840480" y="731520"/>
            <a:ext cx="4666662" cy="3816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EF4444"/>
                </a:solidFill>
                <a:latin typeface="Montserrat"/>
              </a:defRPr>
            </a:pPr>
            <a:r>
              <a:rPr dirty="0"/>
              <a:t>THE CHALLENGE</a:t>
            </a:r>
          </a:p>
          <a:p>
            <a:pPr>
              <a:defRPr sz="2200">
                <a:solidFill>
                  <a:srgbClr val="222222"/>
                </a:solidFill>
                <a:latin typeface="Open Sans"/>
              </a:defRPr>
            </a:pPr>
            <a:endParaRPr lang="en-US" dirty="0"/>
          </a:p>
          <a:p>
            <a:pPr>
              <a:defRPr sz="2200">
                <a:solidFill>
                  <a:srgbClr val="222222"/>
                </a:solidFill>
                <a:latin typeface="Open Sans"/>
              </a:defRPr>
            </a:pPr>
            <a:r>
              <a:rPr dirty="0"/>
              <a:t>Medical coders spend</a:t>
            </a:r>
            <a:br>
              <a:rPr dirty="0"/>
            </a:br>
            <a:r>
              <a:rPr b="1" dirty="0">
                <a:solidFill>
                  <a:srgbClr val="EE0000"/>
                </a:solidFill>
              </a:rPr>
              <a:t>6–8 MINUTES </a:t>
            </a:r>
            <a:r>
              <a:rPr dirty="0"/>
              <a:t>per patient record</a:t>
            </a:r>
          </a:p>
          <a:p>
            <a:pPr>
              <a:defRPr sz="2000">
                <a:latin typeface="Open Sans"/>
              </a:defRPr>
            </a:pPr>
            <a:endParaRPr lang="en-US" dirty="0"/>
          </a:p>
          <a:p>
            <a:pPr>
              <a:defRPr sz="2000">
                <a:latin typeface="Open Sans"/>
              </a:defRPr>
            </a:pPr>
            <a:r>
              <a:rPr dirty="0"/>
              <a:t>Searching across 15+ coding systems:</a:t>
            </a:r>
          </a:p>
          <a:p>
            <a:pPr lvl="1">
              <a:defRPr sz="1800">
                <a:latin typeface="Open Sans"/>
              </a:defRPr>
            </a:pPr>
            <a:r>
              <a:rPr dirty="0"/>
              <a:t>• ICD-10-CM (diagnoses)</a:t>
            </a:r>
          </a:p>
          <a:p>
            <a:pPr lvl="1">
              <a:defRPr sz="1800">
                <a:latin typeface="Open Sans"/>
              </a:defRPr>
            </a:pPr>
            <a:r>
              <a:rPr dirty="0"/>
              <a:t>• LOINC (lab tests)</a:t>
            </a:r>
          </a:p>
          <a:p>
            <a:pPr lvl="1">
              <a:defRPr sz="1800">
                <a:latin typeface="Open Sans"/>
              </a:defRPr>
            </a:pPr>
            <a:r>
              <a:rPr dirty="0"/>
              <a:t>• </a:t>
            </a:r>
            <a:r>
              <a:rPr dirty="0" err="1"/>
              <a:t>RxTerms</a:t>
            </a:r>
            <a:r>
              <a:rPr dirty="0"/>
              <a:t> (medications)</a:t>
            </a:r>
          </a:p>
          <a:p>
            <a:pPr lvl="1">
              <a:defRPr sz="1800">
                <a:latin typeface="Open Sans"/>
              </a:defRPr>
            </a:pPr>
            <a:r>
              <a:rPr dirty="0"/>
              <a:t>• </a:t>
            </a:r>
            <a:r>
              <a:rPr dirty="0" err="1"/>
              <a:t>ClinVar</a:t>
            </a:r>
            <a:r>
              <a:rPr dirty="0"/>
              <a:t> (genomics)</a:t>
            </a:r>
          </a:p>
          <a:p>
            <a:pPr lvl="1">
              <a:defRPr sz="1800">
                <a:latin typeface="Open Sans"/>
              </a:defRPr>
            </a:pPr>
            <a:r>
              <a:rPr dirty="0"/>
              <a:t>• HCPCS (procedures)</a:t>
            </a:r>
          </a:p>
          <a:p>
            <a:pPr lvl="1">
              <a:defRPr sz="1800">
                <a:latin typeface="Open Sans"/>
              </a:defRPr>
            </a:pPr>
            <a:r>
              <a:rPr dirty="0"/>
              <a:t>• And 10 more...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2B768-9F5B-5D19-DEB3-65BFF8AD0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8" y="862819"/>
            <a:ext cx="3086850" cy="381642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42111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2743200" y="640080"/>
            <a:ext cx="3657600" cy="822960"/>
          </a:xfrm>
          <a:prstGeom prst="round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>
                <a:latin typeface="Montserrat"/>
              </a:defRPr>
            </a:pPr>
            <a:r>
              <a:rPr dirty="0">
                <a:solidFill>
                  <a:schemeClr val="tx2"/>
                </a:solidFill>
              </a:rPr>
              <a:t>ENTER CLINICAL TERM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4572000" y="1463040"/>
            <a:ext cx="0" cy="365760"/>
          </a:xfrm>
          <a:prstGeom prst="line">
            <a:avLst/>
          </a:prstGeom>
          <a:ln>
            <a:solidFill>
              <a:srgbClr val="1E3A8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2743200" y="1828800"/>
            <a:ext cx="3657600" cy="822960"/>
          </a:xfrm>
          <a:prstGeom prst="roundRect">
            <a:avLst/>
          </a:prstGeom>
          <a:solidFill>
            <a:srgbClr val="E6F0FF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>
                <a:latin typeface="Montserrat"/>
              </a:defRPr>
            </a:pPr>
            <a:r>
              <a:rPr lang="en-US" dirty="0">
                <a:solidFill>
                  <a:schemeClr val="tx2"/>
                </a:solidFill>
              </a:rPr>
              <a:t>CTLS</a:t>
            </a:r>
            <a:r>
              <a:rPr dirty="0">
                <a:solidFill>
                  <a:schemeClr val="tx2"/>
                </a:solidFill>
              </a:rPr>
              <a:t> AI ANALYSIS 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3007895" y="4114800"/>
            <a:ext cx="0" cy="365760"/>
          </a:xfrm>
          <a:prstGeom prst="line">
            <a:avLst/>
          </a:prstGeom>
          <a:ln>
            <a:solidFill>
              <a:srgbClr val="1E3A8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14400" y="3017520"/>
            <a:ext cx="2743200" cy="1097280"/>
          </a:xfrm>
          <a:prstGeom prst="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latin typeface="Montserrat"/>
              </a:defRPr>
            </a:pPr>
            <a:r>
              <a:rPr dirty="0">
                <a:solidFill>
                  <a:schemeClr val="tx2"/>
                </a:solidFill>
              </a:rPr>
              <a:t>Search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15+ DBs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0" y="3017520"/>
            <a:ext cx="2743200" cy="1097280"/>
          </a:xfrm>
          <a:prstGeom prst="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latin typeface="Montserrat"/>
              </a:defRPr>
            </a:pPr>
            <a:r>
              <a:rPr dirty="0">
                <a:solidFill>
                  <a:schemeClr val="tx2"/>
                </a:solidFill>
              </a:rPr>
              <a:t>Evaluate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dirty="0">
                <a:solidFill>
                  <a:schemeClr val="tx2"/>
                </a:solidFill>
              </a:rPr>
              <a:t>Quality</a:t>
            </a:r>
          </a:p>
        </p:txBody>
      </p:sp>
      <p:cxnSp>
        <p:nvCxnSpPr>
          <p:cNvPr id="9" name="Connector 8"/>
          <p:cNvCxnSpPr/>
          <p:nvPr/>
        </p:nvCxnSpPr>
        <p:spPr>
          <a:xfrm flipH="1">
            <a:off x="2286000" y="2651760"/>
            <a:ext cx="2286000" cy="365760"/>
          </a:xfrm>
          <a:prstGeom prst="line">
            <a:avLst/>
          </a:prstGeom>
          <a:ln>
            <a:solidFill>
              <a:srgbClr val="1E3A8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4572000" y="2651760"/>
            <a:ext cx="2286000" cy="365760"/>
          </a:xfrm>
          <a:prstGeom prst="line">
            <a:avLst/>
          </a:prstGeom>
          <a:ln>
            <a:solidFill>
              <a:srgbClr val="1E3A8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6196263" y="4114800"/>
            <a:ext cx="0" cy="365760"/>
          </a:xfrm>
          <a:prstGeom prst="line">
            <a:avLst/>
          </a:prstGeom>
          <a:ln>
            <a:solidFill>
              <a:srgbClr val="1E3A8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286000" y="4480560"/>
            <a:ext cx="4572000" cy="914400"/>
          </a:xfrm>
          <a:prstGeom prst="roundRect">
            <a:avLst/>
          </a:prstGeom>
          <a:solidFill>
            <a:srgbClr val="10B981"/>
          </a:solidFill>
          <a:ln>
            <a:solidFill>
              <a:srgbClr val="10B98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>
                <a:solidFill>
                  <a:srgbClr val="FFFFFF"/>
                </a:solidFill>
                <a:latin typeface="Montserrat"/>
              </a:defRPr>
            </a:pPr>
            <a:r>
              <a:rPr dirty="0"/>
              <a:t>RANKED RECOMMENDATIONS</a:t>
            </a:r>
          </a:p>
          <a:p>
            <a:r>
              <a:rPr lang="en-US" dirty="0"/>
              <a:t>                    </a:t>
            </a:r>
            <a:r>
              <a:rPr dirty="0"/>
              <a:t>+ Clinical Context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679180"/>
              </p:ext>
            </p:extLst>
          </p:nvPr>
        </p:nvGraphicFramePr>
        <p:xfrm>
          <a:off x="457200" y="914400"/>
          <a:ext cx="8229600" cy="3587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>
                        <a:defRPr sz="1600" b="1">
                          <a:latin typeface="Montserrat"/>
                        </a:defRPr>
                      </a:pPr>
                      <a:r>
                        <a:t>MANUAL</a:t>
                      </a:r>
                    </a:p>
                    <a:p>
                      <a:r>
                        <a:t>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latin typeface="Montserrat"/>
                        </a:defRPr>
                      </a:pPr>
                      <a:r>
                        <a:t>BASIC</a:t>
                      </a:r>
                    </a:p>
                    <a:p>
                      <a:r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latin typeface="Montserrat"/>
                        </a:defRPr>
                      </a:pPr>
                      <a:r>
                        <a:rPr dirty="0">
                          <a:solidFill>
                            <a:schemeClr val="tx2"/>
                          </a:solidFill>
                        </a:rPr>
                        <a:t>OUR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 CTLS</a:t>
                      </a:r>
                      <a:r>
                        <a:rPr dirty="0">
                          <a:solidFill>
                            <a:schemeClr val="tx2"/>
                          </a:solidFill>
                        </a:rPr>
                        <a:t> AI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dirty="0">
                          <a:solidFill>
                            <a:schemeClr val="tx2"/>
                          </a:solidFill>
                        </a:rPr>
                        <a:t>AGENT</a:t>
                      </a:r>
                    </a:p>
                  </a:txBody>
                  <a:tcPr>
                    <a:solidFill>
                      <a:srgbClr val="E8F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388"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6–8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2–3 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&lt;10 secs</a:t>
                      </a:r>
                    </a:p>
                  </a:txBody>
                  <a:tcPr>
                    <a:solidFill>
                      <a:srgbClr val="E8F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388"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1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3–4 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15+ DBs</a:t>
                      </a:r>
                    </a:p>
                  </a:txBody>
                  <a:tcPr>
                    <a:solidFill>
                      <a:srgbClr val="E8F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388"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No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Basic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AI insights ✅</a:t>
                      </a:r>
                    </a:p>
                  </a:txBody>
                  <a:tcPr>
                    <a:solidFill>
                      <a:srgbClr val="E8F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388"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Iterative ✅</a:t>
                      </a:r>
                    </a:p>
                  </a:txBody>
                  <a:tcPr>
                    <a:solidFill>
                      <a:srgbClr val="E8F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388"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60%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40%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latin typeface="Open Sans"/>
                        </a:defRPr>
                      </a:pPr>
                      <a:r>
                        <a:t>10% error ✅</a:t>
                      </a:r>
                    </a:p>
                  </a:txBody>
                  <a:tcPr>
                    <a:solidFill>
                      <a:srgbClr val="E8F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392"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>
                    <a:solidFill>
                      <a:srgbClr val="E8FB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325267" y="1463040"/>
            <a:ext cx="7316425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 b="1">
                <a:solidFill>
                  <a:srgbClr val="FFFFFF"/>
                </a:solidFill>
                <a:latin typeface="Montserrat"/>
              </a:defRPr>
            </a:pPr>
            <a:r>
              <a:rPr dirty="0"/>
              <a:t>LIVE DEMONSTRATION</a:t>
            </a:r>
          </a:p>
          <a:p>
            <a:pPr algn="ctr">
              <a:defRPr sz="2400">
                <a:solidFill>
                  <a:srgbClr val="F59E0B"/>
                </a:solidFill>
                <a:latin typeface="Montserrat"/>
              </a:defRPr>
            </a:pPr>
            <a:r>
              <a:rPr dirty="0"/>
              <a:t>────────────────</a:t>
            </a:r>
            <a:r>
              <a:rPr lang="en-US" dirty="0"/>
              <a:t>──</a:t>
            </a:r>
          </a:p>
          <a:p>
            <a:pPr algn="ctr">
              <a:defRPr sz="2400">
                <a:solidFill>
                  <a:srgbClr val="FFFFFF"/>
                </a:solidFill>
                <a:latin typeface="Open Sans"/>
              </a:defRPr>
            </a:pPr>
            <a:r>
              <a:rPr lang="en-US" dirty="0"/>
              <a:t>Watch the AI in action, Processing real queries</a:t>
            </a:r>
            <a:br>
              <a:rPr lang="en-US" dirty="0"/>
            </a:br>
            <a:r>
              <a:rPr lang="en-US" dirty="0"/>
              <a:t>       in real-time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548640" y="731520"/>
            <a:ext cx="3840480" cy="1920240"/>
          </a:xfrm>
          <a:prstGeom prst="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31520" y="914400"/>
            <a:ext cx="3474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E3A8A"/>
                </a:solidFill>
                <a:latin typeface="Montserrat"/>
              </a:defRPr>
            </a:pPr>
            <a:r>
              <a:rPr dirty="0"/>
              <a:t>⏱️ SPEED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554480"/>
            <a:ext cx="305243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111111"/>
                </a:solidFill>
                <a:latin typeface="Montserrat"/>
              </a:defRPr>
            </a:pPr>
            <a:r>
              <a:rPr lang="en-US" dirty="0"/>
              <a:t>Avg </a:t>
            </a:r>
            <a:r>
              <a:rPr dirty="0"/>
              <a:t>9.2 seconds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731520"/>
            <a:ext cx="3840480" cy="1920240"/>
          </a:xfrm>
          <a:prstGeom prst="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754880" y="914400"/>
            <a:ext cx="3474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E3A8A"/>
                </a:solidFill>
                <a:latin typeface="Montserrat"/>
              </a:defRPr>
            </a:pPr>
            <a:r>
              <a:t>📊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54880" y="1554480"/>
            <a:ext cx="347472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111111"/>
                </a:solidFill>
                <a:latin typeface="Montserrat"/>
              </a:defRPr>
            </a:pPr>
            <a:r>
              <a:t>87% score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" y="2834640"/>
            <a:ext cx="3840480" cy="1920240"/>
          </a:xfrm>
          <a:prstGeom prst="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31520" y="3017520"/>
            <a:ext cx="3474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E3A8A"/>
                </a:solidFill>
                <a:latin typeface="Montserrat"/>
              </a:defRPr>
            </a:pPr>
            <a:r>
              <a:t>🎯 ACCURACY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3657600"/>
            <a:ext cx="347472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111111"/>
                </a:solidFill>
                <a:latin typeface="Montserrat"/>
              </a:defRPr>
            </a:pPr>
            <a:r>
              <a:t>95% confident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2834640"/>
            <a:ext cx="3840480" cy="1920240"/>
          </a:xfrm>
          <a:prstGeom prst="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4754880" y="3017520"/>
            <a:ext cx="3474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E3A8A"/>
                </a:solidFill>
                <a:latin typeface="Montserrat"/>
              </a:defRPr>
            </a:pPr>
            <a:r>
              <a:t>💾 BREADTH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54880" y="3657600"/>
            <a:ext cx="347472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111111"/>
                </a:solidFill>
                <a:latin typeface="Montserrat"/>
              </a:defRPr>
            </a:pPr>
            <a:r>
              <a:t>15 databases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D8D356-4953-2DB0-2ABF-6518302D20D9}"/>
              </a:ext>
            </a:extLst>
          </p:cNvPr>
          <p:cNvSpPr txBox="1"/>
          <p:nvPr/>
        </p:nvSpPr>
        <p:spPr>
          <a:xfrm>
            <a:off x="439152" y="222795"/>
            <a:ext cx="519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E3A8A"/>
                </a:solidFill>
                <a:latin typeface="Montserrat"/>
              </a:rPr>
              <a:t>Our Internal test results..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46892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22960" y="822960"/>
            <a:ext cx="3749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E3A8A"/>
                </a:solidFill>
                <a:latin typeface="Montserrat"/>
              </a:defRPr>
            </a:pPr>
            <a:r>
              <a:t>🤖 AGENTIC 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40" y="1371600"/>
            <a:ext cx="290316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latin typeface="Open Sans"/>
              </a:defRPr>
            </a:pPr>
            <a:r>
              <a:rPr dirty="0"/>
              <a:t>Learns and refines searches </a:t>
            </a:r>
            <a:endParaRPr lang="en-US" dirty="0"/>
          </a:p>
          <a:p>
            <a:pPr>
              <a:defRPr sz="1600">
                <a:latin typeface="Open Sans"/>
              </a:defRPr>
            </a:pPr>
            <a:r>
              <a:rPr dirty="0"/>
              <a:t>automatically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822960"/>
            <a:ext cx="3749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E3A8A"/>
                </a:solidFill>
                <a:latin typeface="Montserrat"/>
              </a:defRPr>
            </a:pPr>
            <a:r>
              <a:rPr dirty="0"/>
              <a:t>📚 15+ DATABASES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4880" y="1371600"/>
            <a:ext cx="35661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latin typeface="Open Sans"/>
              </a:defRPr>
            </a:pPr>
            <a:r>
              <a:t>Comprehensive medical coding coverage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2286000"/>
            <a:ext cx="3749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E3A8A"/>
                </a:solidFill>
                <a:latin typeface="Montserrat"/>
              </a:defRPr>
            </a:pPr>
            <a:r>
              <a:t>✅ QUALITY SCORING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0" y="2834640"/>
            <a:ext cx="35661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latin typeface="Open Sans"/>
              </a:defRPr>
            </a:pPr>
            <a:r>
              <a:t>Confidence levels and validation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2286000"/>
            <a:ext cx="3749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E3A8A"/>
                </a:solidFill>
                <a:latin typeface="Montserrat"/>
              </a:defRPr>
            </a:pPr>
            <a:r>
              <a:rPr dirty="0"/>
              <a:t>🔄 ITERATIVE REFINEMENT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2834640"/>
            <a:ext cx="356616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latin typeface="Open Sans"/>
              </a:defRPr>
            </a:pPr>
            <a:r>
              <a:t>Improves results automatically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" y="3598645"/>
            <a:ext cx="3749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E3A8A"/>
                </a:solidFill>
                <a:latin typeface="Montserrat"/>
              </a:defRPr>
            </a:pPr>
            <a:r>
              <a:rPr dirty="0"/>
              <a:t>🏥 COMPLIANCE READY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4147285"/>
            <a:ext cx="313521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latin typeface="Open Sans"/>
              </a:defRPr>
            </a:pPr>
            <a:r>
              <a:rPr dirty="0"/>
              <a:t>HIPAA guidance, audit logging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85737-074F-5842-C283-2B880AA3E239}"/>
              </a:ext>
            </a:extLst>
          </p:cNvPr>
          <p:cNvSpPr txBox="1"/>
          <p:nvPr/>
        </p:nvSpPr>
        <p:spPr>
          <a:xfrm>
            <a:off x="439152" y="207485"/>
            <a:ext cx="5191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E3A8A"/>
                </a:solidFill>
                <a:latin typeface="Montserrat"/>
              </a:rPr>
              <a:t>What is our differentiation?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286000" y="4572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0B981"/>
                </a:solidFill>
                <a:latin typeface="Montserrat"/>
              </a:defRPr>
            </a:pPr>
            <a:r>
              <a:t>💰 COST SAVINGS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097280"/>
            <a:ext cx="4772653" cy="38164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222222"/>
                </a:solidFill>
                <a:latin typeface="Open Sans"/>
              </a:defRPr>
            </a:pPr>
            <a:r>
              <a:rPr dirty="0"/>
              <a:t>ONE MEDICAL CODER</a:t>
            </a:r>
          </a:p>
          <a:p>
            <a:pPr>
              <a:defRPr sz="1800">
                <a:solidFill>
                  <a:srgbClr val="222222"/>
                </a:solidFill>
                <a:latin typeface="Open Sans"/>
              </a:defRPr>
            </a:pPr>
            <a:r>
              <a:rPr dirty="0"/>
              <a:t>─────────────────</a:t>
            </a:r>
          </a:p>
          <a:p>
            <a:pPr>
              <a:defRPr sz="1800">
                <a:solidFill>
                  <a:srgbClr val="222222"/>
                </a:solidFill>
                <a:latin typeface="Open Sans"/>
              </a:defRPr>
            </a:pPr>
            <a:endParaRPr dirty="0"/>
          </a:p>
          <a:p>
            <a:pPr>
              <a:defRPr sz="1800">
                <a:solidFill>
                  <a:srgbClr val="222222"/>
                </a:solidFill>
                <a:latin typeface="Open Sans"/>
              </a:defRPr>
            </a:pPr>
            <a:r>
              <a:rPr dirty="0"/>
              <a:t>Manual: 6 minutes × 1,000 records/week</a:t>
            </a:r>
          </a:p>
          <a:p>
            <a:pPr>
              <a:defRPr sz="1800">
                <a:solidFill>
                  <a:srgbClr val="222222"/>
                </a:solidFill>
                <a:latin typeface="Open Sans"/>
              </a:defRPr>
            </a:pPr>
            <a:r>
              <a:rPr dirty="0"/>
              <a:t>       </a:t>
            </a:r>
            <a:r>
              <a:rPr lang="en-US" dirty="0"/>
              <a:t>			</a:t>
            </a:r>
            <a:r>
              <a:rPr dirty="0"/>
              <a:t>= 100 hours/week</a:t>
            </a:r>
          </a:p>
          <a:p>
            <a:pPr>
              <a:defRPr sz="1800">
                <a:solidFill>
                  <a:srgbClr val="222222"/>
                </a:solidFill>
                <a:latin typeface="Open Sans"/>
              </a:defRPr>
            </a:pPr>
            <a:endParaRPr dirty="0"/>
          </a:p>
          <a:p>
            <a:pPr>
              <a:defRPr sz="1800">
                <a:solidFill>
                  <a:srgbClr val="222222"/>
                </a:solidFill>
                <a:latin typeface="Open Sans"/>
              </a:defRPr>
            </a:pPr>
            <a:r>
              <a:rPr lang="en-US" dirty="0"/>
              <a:t>CTLS </a:t>
            </a:r>
            <a:r>
              <a:rPr dirty="0"/>
              <a:t>AI: 10 seconds × 1,000 records/week</a:t>
            </a:r>
          </a:p>
          <a:p>
            <a:pPr>
              <a:defRPr sz="1800">
                <a:solidFill>
                  <a:srgbClr val="222222"/>
                </a:solidFill>
                <a:latin typeface="Open Sans"/>
              </a:defRPr>
            </a:pPr>
            <a:r>
              <a:rPr dirty="0"/>
              <a:t>    </a:t>
            </a:r>
            <a:r>
              <a:rPr lang="en-US" dirty="0"/>
              <a:t>			</a:t>
            </a:r>
            <a:r>
              <a:rPr dirty="0"/>
              <a:t>= 2.8 hours/week</a:t>
            </a:r>
          </a:p>
          <a:p>
            <a:pPr>
              <a:defRPr sz="1800">
                <a:solidFill>
                  <a:srgbClr val="222222"/>
                </a:solidFill>
                <a:latin typeface="Open Sans"/>
              </a:defRPr>
            </a:pPr>
            <a:endParaRPr dirty="0"/>
          </a:p>
          <a:p>
            <a:pPr>
              <a:defRPr sz="2200">
                <a:solidFill>
                  <a:srgbClr val="10B981"/>
                </a:solidFill>
                <a:latin typeface="Open Sans"/>
              </a:defRPr>
            </a:pPr>
            <a:r>
              <a:rPr dirty="0"/>
              <a:t>TIME SAVED: 97.2 hours/week</a:t>
            </a:r>
          </a:p>
          <a:p>
            <a:pPr>
              <a:defRPr sz="1800">
                <a:solidFill>
                  <a:srgbClr val="222222"/>
                </a:solidFill>
                <a:latin typeface="Open Sans"/>
              </a:defRPr>
            </a:pPr>
            <a:endParaRPr dirty="0"/>
          </a:p>
          <a:p>
            <a:pPr>
              <a:defRPr sz="1800">
                <a:solidFill>
                  <a:srgbClr val="10B981"/>
                </a:solidFill>
                <a:latin typeface="Open Sans"/>
              </a:defRPr>
            </a:pPr>
            <a:r>
              <a:rPr dirty="0"/>
              <a:t>At $</a:t>
            </a:r>
            <a:r>
              <a:rPr lang="en-US" dirty="0"/>
              <a:t>35</a:t>
            </a:r>
            <a:r>
              <a:rPr dirty="0"/>
              <a:t>/hour = $</a:t>
            </a:r>
            <a:r>
              <a:rPr lang="en-US" dirty="0"/>
              <a:t>3</a:t>
            </a:r>
            <a:r>
              <a:rPr dirty="0"/>
              <a:t>,</a:t>
            </a:r>
            <a:r>
              <a:rPr lang="en-US" dirty="0"/>
              <a:t>500</a:t>
            </a:r>
            <a:r>
              <a:rPr dirty="0"/>
              <a:t>/week</a:t>
            </a:r>
          </a:p>
          <a:p>
            <a:pPr>
              <a:defRPr sz="1800">
                <a:solidFill>
                  <a:srgbClr val="10B981"/>
                </a:solidFill>
                <a:latin typeface="Open Sans"/>
              </a:defRPr>
            </a:pPr>
            <a:r>
              <a:rPr dirty="0"/>
              <a:t>            </a:t>
            </a:r>
            <a:r>
              <a:rPr lang="en-US" dirty="0"/>
              <a:t>		</a:t>
            </a:r>
            <a:r>
              <a:rPr dirty="0"/>
              <a:t>= </a:t>
            </a:r>
            <a:r>
              <a:rPr lang="en-US" dirty="0"/>
              <a:t>~</a:t>
            </a:r>
            <a:r>
              <a:rPr dirty="0"/>
              <a:t>$2</a:t>
            </a:r>
            <a:r>
              <a:rPr lang="en-US" dirty="0"/>
              <a:t>00</a:t>
            </a:r>
            <a:r>
              <a:rPr dirty="0"/>
              <a:t>,</a:t>
            </a:r>
            <a:r>
              <a:rPr lang="en-US" dirty="0"/>
              <a:t>00</a:t>
            </a:r>
            <a:r>
              <a:rPr dirty="0"/>
              <a:t>0/year</a:t>
            </a:r>
            <a:r>
              <a:rPr lang="en-US" dirty="0"/>
              <a:t> </a:t>
            </a:r>
            <a:r>
              <a:rPr dirty="0"/>
              <a:t>PER CODER!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548640" y="640080"/>
            <a:ext cx="3794760" cy="2423160"/>
          </a:xfrm>
          <a:prstGeom prst="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22960" y="822960"/>
            <a:ext cx="3246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E3A8A"/>
                </a:solidFill>
                <a:latin typeface="Montserrat"/>
              </a:defRPr>
            </a:pPr>
            <a:r>
              <a:t>🏥 HOSPITALS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40" y="1371600"/>
            <a:ext cx="306324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latin typeface="Open Sans"/>
              </a:defRPr>
            </a:pPr>
            <a:r>
              <a:t>• ER coding</a:t>
            </a:r>
          </a:p>
          <a:p>
            <a:pPr>
              <a:defRPr sz="1600">
                <a:latin typeface="Open Sans"/>
              </a:defRPr>
            </a:pPr>
            <a:r>
              <a:t>• Admissions</a:t>
            </a:r>
          </a:p>
          <a:p>
            <a:pPr>
              <a:defRPr sz="1600">
                <a:latin typeface="Open Sans"/>
              </a:defRPr>
            </a:pPr>
            <a:r>
              <a:t>• Discharge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6280" y="640080"/>
            <a:ext cx="3794760" cy="2423160"/>
          </a:xfrm>
          <a:prstGeom prst="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800600" y="822960"/>
            <a:ext cx="3246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E3A8A"/>
                </a:solidFill>
                <a:latin typeface="Montserrat"/>
              </a:defRPr>
            </a:pPr>
            <a:r>
              <a:t>🔬 RESEARCH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3480" y="1371600"/>
            <a:ext cx="306324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latin typeface="Open Sans"/>
              </a:defRPr>
            </a:pPr>
            <a:r>
              <a:t>• Clinical trials</a:t>
            </a:r>
          </a:p>
          <a:p>
            <a:pPr>
              <a:defRPr sz="1600">
                <a:latin typeface="Open Sans"/>
              </a:defRPr>
            </a:pPr>
            <a:r>
              <a:t>• Genomic data</a:t>
            </a:r>
          </a:p>
          <a:p>
            <a:pPr>
              <a:defRPr sz="1600">
                <a:latin typeface="Open Sans"/>
              </a:defRPr>
            </a:pPr>
            <a:r>
              <a:t>• Publications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48640" y="3246120"/>
            <a:ext cx="3794760" cy="2423160"/>
          </a:xfrm>
          <a:prstGeom prst="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22960" y="3429000"/>
            <a:ext cx="3246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E3A8A"/>
                </a:solidFill>
                <a:latin typeface="Montserrat"/>
              </a:defRPr>
            </a:pPr>
            <a:r>
              <a:t>💊 PHARMACIES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5840" y="3977640"/>
            <a:ext cx="306324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latin typeface="Open Sans"/>
              </a:defRPr>
            </a:pPr>
            <a:r>
              <a:t>• Rx coding</a:t>
            </a:r>
          </a:p>
          <a:p>
            <a:pPr>
              <a:defRPr sz="1600">
                <a:latin typeface="Open Sans"/>
              </a:defRPr>
            </a:pPr>
            <a:r>
              <a:t>• Drug safety</a:t>
            </a:r>
          </a:p>
          <a:p>
            <a:pPr>
              <a:defRPr sz="1600">
                <a:latin typeface="Open Sans"/>
              </a:defRPr>
            </a:pPr>
            <a:r>
              <a:t>• Interactions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26280" y="3246120"/>
            <a:ext cx="3794760" cy="2423160"/>
          </a:xfrm>
          <a:prstGeom prst="rect">
            <a:avLst/>
          </a:prstGeom>
          <a:solidFill>
            <a:srgbClr val="F3F4F6"/>
          </a:solidFill>
          <a:ln>
            <a:solidFill>
              <a:srgbClr val="1E3A8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4800600" y="3429000"/>
            <a:ext cx="3246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E3A8A"/>
                </a:solidFill>
                <a:latin typeface="Montserrat"/>
              </a:defRPr>
            </a:pPr>
            <a:r>
              <a:t>🏢 INSURANCE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83480" y="3977640"/>
            <a:ext cx="306324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latin typeface="Open Sans"/>
              </a:defRPr>
            </a:pPr>
            <a:r>
              <a:t>• Claims review</a:t>
            </a:r>
          </a:p>
          <a:p>
            <a:pPr>
              <a:defRPr sz="1600">
                <a:latin typeface="Open Sans"/>
              </a:defRPr>
            </a:pPr>
            <a:r>
              <a:t>• Pre-auth</a:t>
            </a:r>
          </a:p>
          <a:p>
            <a:pPr>
              <a:defRPr sz="1600">
                <a:latin typeface="Open Sans"/>
              </a:defRPr>
            </a:pPr>
            <a:r>
              <a:t>• Fraud detect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633</Words>
  <Application>Microsoft Office PowerPoint</Application>
  <PresentationFormat>On-screen Show (4:3)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Priyaranjan Midde</dc:creator>
  <cp:keywords/>
  <dc:description>generated using python-pptx</dc:description>
  <cp:lastModifiedBy>Priyaranjan Midde</cp:lastModifiedBy>
  <cp:revision>8</cp:revision>
  <dcterms:created xsi:type="dcterms:W3CDTF">2013-01-27T09:14:16Z</dcterms:created>
  <dcterms:modified xsi:type="dcterms:W3CDTF">2025-10-31T19:41:14Z</dcterms:modified>
  <cp:category/>
</cp:coreProperties>
</file>