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Spoke%E2%80%93hub_distribution_paradigm" TargetMode="External"/><Relationship Id="rId3" Type="http://schemas.openxmlformats.org/officeDocument/2006/relationships/hyperlink" Target="https://en.wikipedia.org/wiki/Computer_network" TargetMode="External"/><Relationship Id="rId4" Type="http://schemas.openxmlformats.org/officeDocument/2006/relationships/hyperlink" Target="https://en.wikipedia.org/wiki/Host_(network)" TargetMode="External"/><Relationship Id="rId5" Type="http://schemas.openxmlformats.org/officeDocument/2006/relationships/hyperlink" Target="https://en.wikipedia.org/wiki/Hub_(network_science)" TargetMode="External"/><Relationship Id="rId6" Type="http://schemas.openxmlformats.org/officeDocument/2006/relationships/hyperlink" Target="https://en.wikipedia.org/wiki/Network_topology" TargetMode="External"/><Relationship Id="rId7" Type="http://schemas.openxmlformats.org/officeDocument/2006/relationships/hyperlink" Target="https://en.wikipedia.org/wiki/Graph_(discrete_mathematics)" TargetMode="External"/><Relationship Id="rId8" Type="http://schemas.openxmlformats.org/officeDocument/2006/relationships/hyperlink" Target="https://en.wikipedia.org/wiki/Star_(graph_theory)" TargetMode="External"/><Relationship Id="rId9" Type="http://schemas.openxmlformats.org/officeDocument/2006/relationships/hyperlink" Target="https://en.wikipedia.org/wiki/Repeater" TargetMode="External"/><Relationship Id="rId10" Type="http://schemas.openxmlformats.org/officeDocument/2006/relationships/hyperlink" Target="https://en.wikipedia.org/wiki/Twisted_pair_cable" TargetMode="External"/><Relationship Id="rId11" Type="http://schemas.openxmlformats.org/officeDocument/2006/relationships/hyperlink" Target="https://en.wikipedia.org/wiki/Optical_fiber" TargetMode="External"/><Relationship Id="rId12" Type="http://schemas.openxmlformats.org/officeDocument/2006/relationships/hyperlink" Target="https://en.wikipedia.org/wiki/Coaxial_cable" TargetMode="External"/><Relationship Id="rId13" Type="http://schemas.openxmlformats.org/officeDocument/2006/relationships/hyperlink" Target="https://en.wikipedia.org/wiki/Video_router" TargetMode="External"/><Relationship Id="rId14" Type="http://schemas.openxmlformats.org/officeDocument/2006/relationships/hyperlink" Target="https://en.wikipedia.org/wiki/Single_point_of_failure" TargetMode="External"/><Relationship Id="rId15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Network_topology" TargetMode="External"/><Relationship Id="rId3" Type="http://schemas.openxmlformats.org/officeDocument/2006/relationships/hyperlink" Target="https://en.wikipedia.org/wiki/Synchronous_optical_networking" TargetMode="External"/><Relationship Id="rId4" Type="http://schemas.openxmlformats.org/officeDocument/2006/relationships/hyperlink" Target="https://en.wikipedia.org/wiki/ITU-T" TargetMode="External"/><Relationship Id="rId5" Type="http://schemas.openxmlformats.org/officeDocument/2006/relationships/hyperlink" Target="https://en.wikipedia.org/wiki/PSTN" TargetMode="External"/><Relationship Id="rId6" Type="http://schemas.openxmlformats.org/officeDocument/2006/relationships/hyperlink" Target="https://en.wikipedia.org/wiki/Signalling_System_No._7" TargetMode="External"/><Relationship Id="rId7" Type="http://schemas.openxmlformats.org/officeDocument/2006/relationships/hyperlink" Target="https://en.wikipedia.org/wiki/Spatial_Reuse_Protocol" TargetMode="External"/><Relationship Id="rId8" Type="http://schemas.openxmlformats.org/officeDocument/2006/relationships/hyperlink" Target="https://en.wikipedia.org/wiki/Fiber_distributed_data_interface" TargetMode="External"/><Relationship Id="rId9" Type="http://schemas.openxmlformats.org/officeDocument/2006/relationships/hyperlink" Target="https://en.wikipedia.org/wiki/Resilient_Packet_Ring" TargetMode="External"/><Relationship Id="rId10" Type="http://schemas.openxmlformats.org/officeDocument/2006/relationships/hyperlink" Target="https://en.wikipedia.org/wiki/Medium_access_control" TargetMode="External"/><Relationship Id="rId11" Type="http://schemas.openxmlformats.org/officeDocument/2006/relationships/hyperlink" Target="https://en.wikipedia.org/wiki/Bus_topology" TargetMode="External"/><Relationship Id="rId12" Type="http://schemas.openxmlformats.org/officeDocument/2006/relationships/hyperlink" Target="https://en.wikipedia.org/wiki/Ring_Protection" TargetMode="External"/><Relationship Id="rId1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computerhope.com/jargon/t/topology.htm" TargetMode="External"/><Relationship Id="rId3" Type="http://schemas.openxmlformats.org/officeDocument/2006/relationships/hyperlink" Target="https://www.computerhope.com/jargon/b/bustopol.htm" TargetMode="External"/><Relationship Id="rId4" Type="http://schemas.openxmlformats.org/officeDocument/2006/relationships/hyperlink" Target="https://www.computerhope.com/jargon/m/mesh.htm" TargetMode="External"/><Relationship Id="rId5" Type="http://schemas.openxmlformats.org/officeDocument/2006/relationships/hyperlink" Target="https://www.computerhope.com/jargon/r/ringtopo.htm" TargetMode="External"/><Relationship Id="rId6" Type="http://schemas.openxmlformats.org/officeDocument/2006/relationships/hyperlink" Target="https://www.computerhope.com/jargon/s/startopo.htm" TargetMode="External"/><Relationship Id="rId7" Type="http://schemas.openxmlformats.org/officeDocument/2006/relationships/hyperlink" Target="https://www.computerhope.com/jargon/t/treetopo.htm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VISVERSVARAYA TECHNOLOGICAl UNIVERSITY…"/>
          <p:cNvSpPr txBox="1"/>
          <p:nvPr>
            <p:ph type="ctrTitle"/>
          </p:nvPr>
        </p:nvSpPr>
        <p:spPr>
          <a:xfrm>
            <a:off x="4256660" y="1516876"/>
            <a:ext cx="15483213" cy="2305290"/>
          </a:xfrm>
          <a:prstGeom prst="rect">
            <a:avLst/>
          </a:prstGeom>
        </p:spPr>
        <p:txBody>
          <a:bodyPr/>
          <a:lstStyle/>
          <a:p>
            <a:pPr defTabSz="397763">
              <a:lnSpc>
                <a:spcPct val="100000"/>
              </a:lnSpc>
              <a:defRPr spc="0" sz="6090">
                <a:solidFill>
                  <a:srgbClr val="000000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VISVERSVARAYA TECHNOLOGICAl UNIVERSITY</a:t>
            </a:r>
          </a:p>
          <a:p>
            <a:pPr defTabSz="397763">
              <a:lnSpc>
                <a:spcPct val="100000"/>
              </a:lnSpc>
              <a:defRPr b="1" spc="0" sz="321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“JNANA SANGAMA” , Belgaum, Karnataka - 590018</a:t>
            </a:r>
          </a:p>
        </p:txBody>
      </p:sp>
      <p:sp>
        <p:nvSpPr>
          <p:cNvPr id="152" name="GOVT.  S.K.S.J TECHNOLOGICAL INSTITUTE…"/>
          <p:cNvSpPr txBox="1"/>
          <p:nvPr>
            <p:ph type="subTitle" sz="quarter" idx="1"/>
          </p:nvPr>
        </p:nvSpPr>
        <p:spPr>
          <a:xfrm>
            <a:off x="6287911" y="3628868"/>
            <a:ext cx="11808178" cy="1022219"/>
          </a:xfrm>
          <a:prstGeom prst="rect">
            <a:avLst/>
          </a:prstGeom>
        </p:spPr>
        <p:txBody>
          <a:bodyPr/>
          <a:lstStyle/>
          <a:p>
            <a:pPr defTabSz="457200">
              <a:defRPr sz="310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3800"/>
              <a:t>GOVT.  S.K.S.J TECHNOLOGICAL INSTITUTE</a:t>
            </a:r>
            <a:r>
              <a:t> </a:t>
            </a:r>
          </a:p>
          <a:p>
            <a:pPr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BANGALORE - 1</a:t>
            </a:r>
          </a:p>
        </p:txBody>
      </p:sp>
      <p:pic>
        <p:nvPicPr>
          <p:cNvPr id="153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1775" y="688160"/>
            <a:ext cx="2630221" cy="2572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9.png" descr="image9.png"/>
          <p:cNvPicPr>
            <a:picLocks noChangeAspect="1"/>
          </p:cNvPicPr>
          <p:nvPr/>
        </p:nvPicPr>
        <p:blipFill>
          <a:blip r:embed="rId3">
            <a:alphaModFix amt="83333"/>
            <a:extLst/>
          </a:blip>
          <a:stretch>
            <a:fillRect/>
          </a:stretch>
        </p:blipFill>
        <p:spPr>
          <a:xfrm>
            <a:off x="1251974" y="410867"/>
            <a:ext cx="2612784" cy="312687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Department Of Computer Science Engineering…"/>
          <p:cNvSpPr txBox="1"/>
          <p:nvPr/>
        </p:nvSpPr>
        <p:spPr>
          <a:xfrm>
            <a:off x="6903790" y="5275918"/>
            <a:ext cx="10380863" cy="349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Department Of Computer Science Engineering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Computer Network Project On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“</a:t>
            </a:r>
            <a:r>
              <a:rPr b="1" sz="2400"/>
              <a:t>STAR, RING AND HYBRID TOPOLOGY</a:t>
            </a:r>
            <a:r>
              <a:t>”</a:t>
            </a: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using TCL Script, Network Simulator, Network Animator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partial fulfilment Of CN Laboratory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Computer Science &amp; Engineering for the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Academic Year 2022-23</a:t>
            </a:r>
          </a:p>
        </p:txBody>
      </p:sp>
      <p:sp>
        <p:nvSpPr>
          <p:cNvPr id="156" name="Submitted by:…"/>
          <p:cNvSpPr txBox="1"/>
          <p:nvPr/>
        </p:nvSpPr>
        <p:spPr>
          <a:xfrm>
            <a:off x="8661892" y="9169882"/>
            <a:ext cx="7060217" cy="283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Submitted by:</a:t>
            </a:r>
          </a:p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K SRISAHITI                 BHAVANI ONKAR             RANJAN G</a:t>
            </a:r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1SK20CS0015                   1SK20CS008               1SK20CS039</a:t>
            </a:r>
          </a:p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Under The Guidance Of</a:t>
            </a:r>
          </a:p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Mr. Shyleshchandra Gudihatti K N</a:t>
            </a:r>
          </a:p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Ph.D</a:t>
            </a:r>
          </a:p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Associate Professor</a:t>
            </a:r>
          </a:p>
          <a:p>
            <a:pPr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Department Of CSE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tar - Ring - Hybrid Topologies"/>
          <p:cNvSpPr txBox="1"/>
          <p:nvPr>
            <p:ph type="ctrTitle"/>
          </p:nvPr>
        </p:nvSpPr>
        <p:spPr>
          <a:xfrm>
            <a:off x="1270000" y="2653806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Star - Ring - Hybrid Topologies </a:t>
            </a:r>
          </a:p>
        </p:txBody>
      </p:sp>
      <p:sp>
        <p:nvSpPr>
          <p:cNvPr id="159" name="Using TCL Script, Network Animator…"/>
          <p:cNvSpPr txBox="1"/>
          <p:nvPr>
            <p:ph type="subTitle" sz="quarter" idx="1"/>
          </p:nvPr>
        </p:nvSpPr>
        <p:spPr>
          <a:xfrm>
            <a:off x="1270000" y="6508379"/>
            <a:ext cx="21844000" cy="2512352"/>
          </a:xfrm>
          <a:prstGeom prst="rect">
            <a:avLst/>
          </a:prstGeom>
        </p:spPr>
        <p:txBody>
          <a:bodyPr/>
          <a:lstStyle/>
          <a:p>
            <a:pPr>
              <a:defRPr sz="4700">
                <a:solidFill>
                  <a:srgbClr val="5E5E5E"/>
                </a:solidFill>
              </a:defRPr>
            </a:pPr>
            <a:r>
              <a:t>Using TCL Script, Network Animator </a:t>
            </a:r>
          </a:p>
          <a:p>
            <a:pPr>
              <a:defRPr sz="4700">
                <a:solidFill>
                  <a:srgbClr val="5E5E5E"/>
                </a:solidFill>
              </a:defRPr>
            </a:pPr>
            <a:r>
              <a:t>and Network Simulator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e Star Topology"/>
          <p:cNvSpPr txBox="1"/>
          <p:nvPr>
            <p:ph type="title"/>
          </p:nvPr>
        </p:nvSpPr>
        <p:spPr>
          <a:xfrm>
            <a:off x="1012067" y="518020"/>
            <a:ext cx="21844001" cy="1557438"/>
          </a:xfrm>
          <a:prstGeom prst="rect">
            <a:avLst/>
          </a:prstGeom>
        </p:spPr>
        <p:txBody>
          <a:bodyPr/>
          <a:lstStyle/>
          <a:p>
            <a:pPr/>
            <a:r>
              <a:t>The Star Topology</a:t>
            </a:r>
          </a:p>
        </p:txBody>
      </p:sp>
      <p:sp>
        <p:nvSpPr>
          <p:cNvPr id="162" name="A star network is an implementation of a spoke–hub distribution paradigm in computer networks.…"/>
          <p:cNvSpPr txBox="1"/>
          <p:nvPr>
            <p:ph type="body" idx="1"/>
          </p:nvPr>
        </p:nvSpPr>
        <p:spPr>
          <a:xfrm>
            <a:off x="553321" y="2569053"/>
            <a:ext cx="23277358" cy="9696042"/>
          </a:xfrm>
          <a:prstGeom prst="rect">
            <a:avLst/>
          </a:prstGeom>
        </p:spPr>
        <p:txBody>
          <a:bodyPr/>
          <a:lstStyle/>
          <a:p>
            <a:pPr marL="256116" indent="-256116" defTabSz="457200">
              <a:spcBef>
                <a:spcPts val="700"/>
              </a:spcBef>
              <a:defRPr sz="2200"/>
            </a:pPr>
            <a:r>
              <a:t>A </a:t>
            </a:r>
            <a:r>
              <a:rPr b="1"/>
              <a:t>star network</a:t>
            </a:r>
            <a:r>
              <a:t> is an implementation of a </a:t>
            </a:r>
            <a:r>
              <a:rPr>
                <a:hlinkClick r:id="rId2" invalidUrl="" action="" tgtFrame="" tooltip="" history="1" highlightClick="0" endSnd="0"/>
              </a:rPr>
              <a:t>spoke–hub distribution paradigm</a:t>
            </a:r>
            <a:r>
              <a:t> in </a:t>
            </a:r>
            <a:r>
              <a:rPr>
                <a:hlinkClick r:id="rId3" invalidUrl="" action="" tgtFrame="" tooltip="" history="1" highlightClick="0" endSnd="0"/>
              </a:rPr>
              <a:t>computer networks</a:t>
            </a:r>
            <a:r>
              <a:t>.</a:t>
            </a:r>
          </a:p>
          <a:p>
            <a:pPr marL="256116" indent="-256116" defTabSz="457200">
              <a:spcBef>
                <a:spcPts val="700"/>
              </a:spcBef>
              <a:defRPr sz="2200"/>
            </a:pPr>
            <a:r>
              <a:t>In a star network, every </a:t>
            </a:r>
            <a:r>
              <a:rPr>
                <a:hlinkClick r:id="rId4" invalidUrl="" action="" tgtFrame="" tooltip="" history="1" highlightClick="0" endSnd="0"/>
              </a:rPr>
              <a:t>host</a:t>
            </a:r>
            <a:r>
              <a:t> is connected to a central </a:t>
            </a:r>
            <a:r>
              <a:rPr>
                <a:hlinkClick r:id="rId5" invalidUrl="" action="" tgtFrame="" tooltip="" history="1" highlightClick="0" endSnd="0"/>
              </a:rPr>
              <a:t>hub</a:t>
            </a:r>
            <a:r>
              <a:t>. In its simplest form, one central hub acts as a conduit to transmit messages.</a:t>
            </a:r>
          </a:p>
          <a:p>
            <a:pPr marL="256116" indent="-256116" defTabSz="457200">
              <a:spcBef>
                <a:spcPts val="700"/>
              </a:spcBef>
              <a:defRPr sz="2200"/>
            </a:pPr>
            <a:r>
              <a:t>The star network is one of the most common </a:t>
            </a:r>
            <a:r>
              <a:rPr>
                <a:hlinkClick r:id="rId6" invalidUrl="" action="" tgtFrame="" tooltip="" history="1" highlightClick="0" endSnd="0"/>
              </a:rPr>
              <a:t>computer network topologies</a:t>
            </a:r>
            <a:r>
              <a:t>.</a:t>
            </a:r>
          </a:p>
          <a:p>
            <a:pPr marL="256116" indent="-256116" defTabSz="457200">
              <a:spcBef>
                <a:spcPts val="900"/>
              </a:spcBef>
              <a:defRPr sz="2200"/>
            </a:pPr>
            <a:r>
              <a:t>The hub and hosts, and the transmission lines between them, form a </a:t>
            </a:r>
            <a:r>
              <a:rPr>
                <a:hlinkClick r:id="rId7" invalidUrl="" action="" tgtFrame="" tooltip="" history="1" highlightClick="0" endSnd="0"/>
              </a:rPr>
              <a:t>graph</a:t>
            </a:r>
            <a:r>
              <a:t> with the </a:t>
            </a:r>
            <a:r>
              <a:rPr>
                <a:hlinkClick r:id="rId8" invalidUrl="" action="" tgtFrame="" tooltip="" history="1" highlightClick="0" endSnd="0"/>
              </a:rPr>
              <a:t>topology of a star</a:t>
            </a:r>
            <a:r>
              <a:t>. Data on a star network passes through the hub before continuing to its destination. </a:t>
            </a:r>
          </a:p>
          <a:p>
            <a:pPr marL="256116" indent="-256116" defTabSz="457200">
              <a:spcBef>
                <a:spcPts val="900"/>
              </a:spcBef>
              <a:defRPr sz="2200"/>
            </a:pPr>
            <a:r>
              <a:t>The hub manages and controls all functions of the network. It also acts as a </a:t>
            </a:r>
            <a:r>
              <a:rPr>
                <a:hlinkClick r:id="rId9" invalidUrl="" action="" tgtFrame="" tooltip="" history="1" highlightClick="0" endSnd="0"/>
              </a:rPr>
              <a:t>repeater</a:t>
            </a:r>
            <a:r>
              <a:t> for the data flow.</a:t>
            </a:r>
          </a:p>
          <a:p>
            <a:pPr marL="256116" indent="-256116" defTabSz="457200">
              <a:spcBef>
                <a:spcPts val="700"/>
              </a:spcBef>
              <a:defRPr sz="2200"/>
            </a:pPr>
            <a:r>
              <a:t>The star topology reduces the impact of a transmission line failure by independently connecting each host to the hub. Each host may thus communicate with all others by transmitting to, and receiving from, the hub.</a:t>
            </a:r>
          </a:p>
          <a:p>
            <a:pPr marL="256116" indent="-256116" defTabSz="457200">
              <a:spcBef>
                <a:spcPts val="700"/>
              </a:spcBef>
              <a:defRPr sz="2200"/>
            </a:pPr>
            <a:r>
              <a:t>The failure of a transmission line linking any host to the hub will result in the isolation of that host from all others, but the rest of the network will be unaffected.</a:t>
            </a:r>
          </a:p>
          <a:p>
            <a:pPr marL="256116" indent="-256116" defTabSz="457200">
              <a:spcBef>
                <a:spcPts val="700"/>
              </a:spcBef>
              <a:defRPr sz="2200"/>
            </a:pPr>
            <a:r>
              <a:t>The star configuration is commonly used with </a:t>
            </a:r>
            <a:r>
              <a:rPr>
                <a:hlinkClick r:id="rId10" invalidUrl="" action="" tgtFrame="" tooltip="" history="1" highlightClick="0" endSnd="0"/>
              </a:rPr>
              <a:t>twisted pair cable</a:t>
            </a:r>
            <a:r>
              <a:t> and </a:t>
            </a:r>
            <a:r>
              <a:rPr>
                <a:hlinkClick r:id="rId11" invalidUrl="" action="" tgtFrame="" tooltip="" history="1" highlightClick="0" endSnd="0"/>
              </a:rPr>
              <a:t>optical fiber</a:t>
            </a:r>
            <a:r>
              <a:t> cable. However, it can also be used with </a:t>
            </a:r>
            <a:r>
              <a:rPr>
                <a:hlinkClick r:id="rId12" invalidUrl="" action="" tgtFrame="" tooltip="" history="1" highlightClick="0" endSnd="0"/>
              </a:rPr>
              <a:t>coaxial cable</a:t>
            </a:r>
            <a:r>
              <a:t> as in, for example, a </a:t>
            </a:r>
            <a:r>
              <a:rPr>
                <a:hlinkClick r:id="rId13" invalidUrl="" action="" tgtFrame="" tooltip="" history="1" highlightClick="0" endSnd="0"/>
              </a:rPr>
              <a:t>video router</a:t>
            </a:r>
            <a:r>
              <a:t>.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1" sz="2200"/>
            </a:pPr>
            <a:r>
              <a:t>Advantages</a:t>
            </a:r>
          </a:p>
          <a:p>
            <a:pPr marL="638628" indent="-498928" defTabSz="457200">
              <a:spcBef>
                <a:spcPts val="100"/>
              </a:spcBef>
              <a:buClr>
                <a:srgbClr val="202122"/>
              </a:buClr>
              <a:buFont typeface="Helvetica"/>
              <a:defRPr sz="2200"/>
            </a:pPr>
            <a:r>
              <a:t>If one node or its connection breaks, it does not affect the other computers nor their connections[3]</a:t>
            </a:r>
          </a:p>
          <a:p>
            <a:pPr marL="638628" indent="-498928" defTabSz="457200">
              <a:spcBef>
                <a:spcPts val="100"/>
              </a:spcBef>
              <a:buClr>
                <a:srgbClr val="202122"/>
              </a:buClr>
              <a:buFont typeface="Helvetica"/>
              <a:defRPr sz="2200"/>
            </a:pPr>
            <a:r>
              <a:t>Devices can be added or removed without disturbing the network</a:t>
            </a:r>
          </a:p>
          <a:p>
            <a:pPr marL="638628" indent="-498928" defTabSz="457200">
              <a:spcBef>
                <a:spcPts val="100"/>
              </a:spcBef>
              <a:buClr>
                <a:srgbClr val="202122"/>
              </a:buClr>
              <a:buFont typeface="Helvetica"/>
              <a:defRPr sz="2200"/>
            </a:pPr>
            <a:r>
              <a:t>Works well under heavy load</a:t>
            </a:r>
          </a:p>
          <a:p>
            <a:pPr marL="638628" indent="-498928" defTabSz="457200">
              <a:spcBef>
                <a:spcPts val="100"/>
              </a:spcBef>
              <a:buClr>
                <a:srgbClr val="202122"/>
              </a:buClr>
              <a:buFont typeface="Helvetica"/>
              <a:defRPr sz="2200"/>
            </a:pPr>
            <a:r>
              <a:t>Appropriate for a large network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1" sz="2200"/>
            </a:pPr>
            <a:r>
              <a:t>Disadvantages</a:t>
            </a:r>
          </a:p>
          <a:p>
            <a:pPr marL="638628" indent="-498928" defTabSz="457200">
              <a:spcBef>
                <a:spcPts val="100"/>
              </a:spcBef>
              <a:buClr>
                <a:srgbClr val="202122"/>
              </a:buClr>
              <a:buFont typeface="Helvetica"/>
              <a:defRPr sz="2200"/>
            </a:pPr>
            <a:r>
              <a:t>Expensive due to the number and length of cables needed to wire each host to the central hub[3]</a:t>
            </a:r>
          </a:p>
          <a:p>
            <a:pPr marL="638628" indent="-498928" defTabSz="457200">
              <a:spcBef>
                <a:spcPts val="100"/>
              </a:spcBef>
              <a:buClr>
                <a:srgbClr val="202122"/>
              </a:buClr>
              <a:buFont typeface="Helvetica"/>
              <a:defRPr sz="2200"/>
            </a:pPr>
            <a:r>
              <a:t>The central hub is a </a:t>
            </a:r>
            <a:r>
              <a:rPr>
                <a:hlinkClick r:id="rId14" invalidUrl="" action="" tgtFrame="" tooltip="" history="1" highlightClick="0" endSnd="0"/>
              </a:rPr>
              <a:t>single point of failure</a:t>
            </a:r>
            <a:r>
              <a:t> for the network</a:t>
            </a:r>
          </a:p>
        </p:txBody>
      </p:sp>
      <p:pic>
        <p:nvPicPr>
          <p:cNvPr id="163" name="Screenshot 2023-01-16 at 7.53.19 AM.png" descr="Screenshot 2023-01-16 at 7.53.19 AM.png"/>
          <p:cNvPicPr>
            <a:picLocks noChangeAspect="1"/>
          </p:cNvPicPr>
          <p:nvPr/>
        </p:nvPicPr>
        <p:blipFill>
          <a:blip r:embed="rId15">
            <a:extLst/>
          </a:blip>
          <a:srcRect l="1631" t="0" r="0" b="1655"/>
          <a:stretch>
            <a:fillRect/>
          </a:stretch>
        </p:blipFill>
        <p:spPr>
          <a:xfrm>
            <a:off x="16350251" y="7608979"/>
            <a:ext cx="6394640" cy="540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e Ring Topology"/>
          <p:cNvSpPr txBox="1"/>
          <p:nvPr>
            <p:ph type="title"/>
          </p:nvPr>
        </p:nvSpPr>
        <p:spPr>
          <a:xfrm>
            <a:off x="930932" y="366051"/>
            <a:ext cx="21844001" cy="1557438"/>
          </a:xfrm>
          <a:prstGeom prst="rect">
            <a:avLst/>
          </a:prstGeom>
        </p:spPr>
        <p:txBody>
          <a:bodyPr/>
          <a:lstStyle/>
          <a:p>
            <a:pPr/>
            <a:r>
              <a:t>The Ring Topology</a:t>
            </a:r>
          </a:p>
        </p:txBody>
      </p:sp>
      <p:sp>
        <p:nvSpPr>
          <p:cNvPr id="166" name="A ring network is a network topology in which each node connects to exactly two other nodes, forming a single continuous pathway for signals through each node – a ring. Data travels from node to node, with each node along the way handling every packet.…"/>
          <p:cNvSpPr txBox="1"/>
          <p:nvPr>
            <p:ph type="body" idx="1"/>
          </p:nvPr>
        </p:nvSpPr>
        <p:spPr>
          <a:xfrm>
            <a:off x="553321" y="2270643"/>
            <a:ext cx="23277358" cy="9696043"/>
          </a:xfrm>
          <a:prstGeom prst="rect">
            <a:avLst/>
          </a:prstGeom>
        </p:spPr>
        <p:txBody>
          <a:bodyPr/>
          <a:lstStyle/>
          <a:p>
            <a:pPr marL="232833" indent="-232833" defTabSz="457200">
              <a:spcBef>
                <a:spcPts val="700"/>
              </a:spcBef>
              <a:defRPr sz="2000"/>
            </a:pPr>
            <a:r>
              <a:t>A </a:t>
            </a:r>
            <a:r>
              <a:rPr b="1"/>
              <a:t>ring network</a:t>
            </a:r>
            <a:r>
              <a:t> is a </a:t>
            </a:r>
            <a:r>
              <a:rPr>
                <a:hlinkClick r:id="rId2" invalidUrl="" action="" tgtFrame="" tooltip="" history="1" highlightClick="0" endSnd="0"/>
              </a:rPr>
              <a:t>network topology</a:t>
            </a:r>
            <a:r>
              <a:t> in which each node connects to exactly two other nodes, forming a single continuous pathway for signals through each node – a ring. Data travels from node to node, with each node along the way handling every packet.</a:t>
            </a:r>
          </a:p>
          <a:p>
            <a:pPr marL="232833" indent="-232833" defTabSz="457200">
              <a:spcBef>
                <a:spcPts val="700"/>
              </a:spcBef>
              <a:defRPr sz="2000"/>
            </a:pPr>
            <a:r>
              <a:t>Rings can be unidirectional, with all traffic travelling either clockwise or anticlockwise around the ring, or bidirectional (as in </a:t>
            </a:r>
            <a:r>
              <a:rPr>
                <a:hlinkClick r:id="rId3" invalidUrl="" action="" tgtFrame="" tooltip="" history="1" highlightClick="0" endSnd="0"/>
              </a:rPr>
              <a:t>SONET/SDH</a:t>
            </a:r>
            <a:r>
              <a:t>). Because a unidirectional ring topology provides only one pathway between any two nodes, unidirectional ring networks may be disrupted by the failure of a single link.</a:t>
            </a:r>
          </a:p>
          <a:p>
            <a:pPr marL="232833" indent="-232833" defTabSz="457200">
              <a:spcBef>
                <a:spcPts val="700"/>
              </a:spcBef>
              <a:defRPr sz="2000"/>
            </a:pPr>
            <a:r>
              <a:t>In response, some ring networks add a "counter-rotating ring" (C-Ring) to form a redundant topology: in the event of a break, data are wrapped back onto the complementary ring before reaching the end of the cable, maintaining a path to every node along the resulting C-Ring. Such "dual ring" networks include the </a:t>
            </a:r>
            <a:r>
              <a:rPr>
                <a:hlinkClick r:id="rId4" invalidUrl="" action="" tgtFrame="" tooltip="" history="1" highlightClick="0" endSnd="0"/>
              </a:rPr>
              <a:t>ITU-T</a:t>
            </a:r>
            <a:r>
              <a:t>'s </a:t>
            </a:r>
            <a:r>
              <a:rPr>
                <a:hlinkClick r:id="rId5" invalidUrl="" action="" tgtFrame="" tooltip="" history="1" highlightClick="0" endSnd="0"/>
              </a:rPr>
              <a:t>PSTN</a:t>
            </a:r>
            <a:r>
              <a:t> telephony systems network </a:t>
            </a:r>
            <a:r>
              <a:rPr>
                <a:hlinkClick r:id="rId6" invalidUrl="" action="" tgtFrame="" tooltip="" history="1" highlightClick="0" endSnd="0"/>
              </a:rPr>
              <a:t>Signalling System No. 7</a:t>
            </a:r>
            <a:r>
              <a:t> (SS7), </a:t>
            </a:r>
            <a:r>
              <a:rPr>
                <a:hlinkClick r:id="rId7" invalidUrl="" action="" tgtFrame="" tooltip="" history="1" highlightClick="0" endSnd="0"/>
              </a:rPr>
              <a:t>Spatial Reuse Protocol</a:t>
            </a:r>
            <a:r>
              <a:t>, </a:t>
            </a:r>
            <a:r>
              <a:rPr>
                <a:hlinkClick r:id="rId8" invalidUrl="" action="" tgtFrame="" tooltip="" history="1" highlightClick="0" endSnd="0"/>
              </a:rPr>
              <a:t>Fiber Distributed Data Interface</a:t>
            </a:r>
            <a:r>
              <a:t> (FDDI), and </a:t>
            </a:r>
            <a:r>
              <a:rPr>
                <a:hlinkClick r:id="rId9" invalidUrl="" action="" tgtFrame="" tooltip="" history="1" highlightClick="0" endSnd="0"/>
              </a:rPr>
              <a:t>Resilient Packet Ring</a:t>
            </a:r>
          </a:p>
          <a:p>
            <a:pPr marL="232833" indent="-232833" defTabSz="457200">
              <a:spcBef>
                <a:spcPts val="700"/>
              </a:spcBef>
              <a:defRPr sz="2000"/>
            </a:pPr>
            <a:r>
              <a:t>Rings can be used to carry circuits or packets or a combination of both. SDH rings carry circuits. Circuits are set up with out-of-band signalling protocols, whereas packets are usually carried via a </a:t>
            </a:r>
            <a:r>
              <a:rPr>
                <a:hlinkClick r:id="rId10" invalidUrl="" action="" tgtFrame="" tooltip="" history="1" highlightClick="0" endSnd="0"/>
              </a:rPr>
              <a:t>Medium Access Control Protocol</a:t>
            </a:r>
            <a:r>
              <a:t> (MAC).</a:t>
            </a:r>
          </a:p>
          <a:p>
            <a:pPr marL="0" indent="0" defTabSz="457200">
              <a:spcBef>
                <a:spcPts val="500"/>
              </a:spcBef>
              <a:buClrTx/>
              <a:buSzTx/>
              <a:buNone/>
              <a:defRPr b="1" sz="2000"/>
            </a:pPr>
            <a:r>
              <a:t>Advantages</a:t>
            </a:r>
          </a:p>
          <a:p>
            <a:pPr marL="593271" indent="-453571" defTabSz="457200">
              <a:spcBef>
                <a:spcPts val="100"/>
              </a:spcBef>
              <a:buClr>
                <a:srgbClr val="0645AD"/>
              </a:buClr>
              <a:buFont typeface="Helvetica"/>
              <a:defRPr sz="2000"/>
            </a:pPr>
            <a:r>
              <a:t>Very orderly network where every device has access to the token and the opportunity to transmit</a:t>
            </a:r>
          </a:p>
          <a:p>
            <a:pPr marL="593271" indent="-453571" defTabSz="457200">
              <a:spcBef>
                <a:spcPts val="100"/>
              </a:spcBef>
              <a:buClr>
                <a:srgbClr val="0645AD"/>
              </a:buClr>
              <a:buFont typeface="Helvetica"/>
              <a:defRPr sz="2000"/>
            </a:pPr>
            <a:r>
              <a:t>Performs better than a </a:t>
            </a:r>
            <a:r>
              <a:rPr>
                <a:hlinkClick r:id="rId11" invalidUrl="" action="" tgtFrame="" tooltip="" history="1" highlightClick="0" endSnd="0"/>
              </a:rPr>
              <a:t>bus topology</a:t>
            </a:r>
            <a:r>
              <a:t> under heavy network load</a:t>
            </a:r>
          </a:p>
          <a:p>
            <a:pPr marL="593271" indent="-453571" defTabSz="457200">
              <a:spcBef>
                <a:spcPts val="100"/>
              </a:spcBef>
              <a:buClr>
                <a:srgbClr val="0645AD"/>
              </a:buClr>
              <a:buFont typeface="Helvetica"/>
              <a:defRPr sz="2000"/>
            </a:pPr>
            <a:r>
              <a:t>Does not require a central node to manage the connectivity between the computers</a:t>
            </a:r>
          </a:p>
          <a:p>
            <a:pPr marL="593271" indent="-453571" defTabSz="457200">
              <a:spcBef>
                <a:spcPts val="100"/>
              </a:spcBef>
              <a:buClr>
                <a:srgbClr val="0645AD"/>
              </a:buClr>
              <a:buFont typeface="Helvetica"/>
              <a:defRPr sz="2000"/>
            </a:pPr>
            <a:r>
              <a:t>Due to the point-to-point line configuration of devices with a device on either side (each device is connected to its immediate neighbor), it is quite easy to install and reconfigure since adding or removing a device requires moving just two connections.</a:t>
            </a:r>
          </a:p>
          <a:p>
            <a:pPr marL="593271" indent="-453571" defTabSz="457200">
              <a:spcBef>
                <a:spcPts val="100"/>
              </a:spcBef>
              <a:buClr>
                <a:srgbClr val="0645AD"/>
              </a:buClr>
              <a:buFont typeface="Helvetica"/>
              <a:defRPr sz="2000"/>
            </a:pPr>
            <a:r>
              <a:t>Point-to-point line configuration makes it easy to identify and isolate faults.</a:t>
            </a:r>
          </a:p>
          <a:p>
            <a:pPr marL="593271" indent="-453571" defTabSz="457200">
              <a:spcBef>
                <a:spcPts val="100"/>
              </a:spcBef>
              <a:buClr>
                <a:srgbClr val="0645AD"/>
              </a:buClr>
              <a:buFont typeface="Helvetica"/>
              <a:defRPr sz="2000"/>
            </a:pPr>
            <a:r>
              <a:rPr>
                <a:hlinkClick r:id="rId12" invalidUrl="" action="" tgtFrame="" tooltip="" history="1" highlightClick="0" endSnd="0"/>
              </a:rPr>
              <a:t>Ring Protection</a:t>
            </a:r>
            <a:r>
              <a:t> reconfiguration for line faults of bidirectional rings can be very fast, as switching happens at a high level, and thus the traffic does not require individual rerouting.</a:t>
            </a:r>
          </a:p>
          <a:p>
            <a:pPr marL="0" indent="0" defTabSz="457200">
              <a:spcBef>
                <a:spcPts val="500"/>
              </a:spcBef>
              <a:buClrTx/>
              <a:buSzTx/>
              <a:buNone/>
              <a:defRPr b="1" sz="2000"/>
            </a:pPr>
            <a:r>
              <a:t>Disadvantages </a:t>
            </a:r>
          </a:p>
          <a:p>
            <a:pPr marL="593271" indent="-453571" defTabSz="457200">
              <a:spcBef>
                <a:spcPts val="100"/>
              </a:spcBef>
              <a:buClr>
                <a:srgbClr val="202122"/>
              </a:buClr>
              <a:buFont typeface="Helvetica"/>
              <a:defRPr sz="2000"/>
            </a:pPr>
            <a:r>
              <a:t>One malfunctioning workstation can create problems for the entire network. This can be solved by using a dual ring or a switch that closes off the break.</a:t>
            </a:r>
          </a:p>
          <a:p>
            <a:pPr marL="593271" indent="-453571" defTabSz="457200">
              <a:spcBef>
                <a:spcPts val="100"/>
              </a:spcBef>
              <a:buClr>
                <a:srgbClr val="202122"/>
              </a:buClr>
              <a:buFont typeface="Helvetica"/>
              <a:defRPr sz="2000"/>
            </a:pPr>
            <a:r>
              <a:t>Moving, adding and changing the devices can affect the network</a:t>
            </a:r>
          </a:p>
          <a:p>
            <a:pPr marL="593271" indent="-453571" defTabSz="457200">
              <a:spcBef>
                <a:spcPts val="100"/>
              </a:spcBef>
              <a:buClr>
                <a:srgbClr val="202122"/>
              </a:buClr>
              <a:buFont typeface="Helvetica"/>
              <a:defRPr sz="2000"/>
            </a:pPr>
            <a:r>
              <a:t>Communication delay is directly proportional to number of nodes in the network</a:t>
            </a:r>
          </a:p>
          <a:p>
            <a:pPr marL="593271" indent="-453571" defTabSz="457200">
              <a:spcBef>
                <a:spcPts val="100"/>
              </a:spcBef>
              <a:buClr>
                <a:srgbClr val="202122"/>
              </a:buClr>
              <a:buFont typeface="Helvetica"/>
              <a:defRPr sz="2000"/>
            </a:pPr>
            <a:r>
              <a:t>Bandwidth is shared on all links between devices</a:t>
            </a:r>
          </a:p>
          <a:p>
            <a:pPr marL="593271" indent="-453571" defTabSz="457200">
              <a:spcBef>
                <a:spcPts val="100"/>
              </a:spcBef>
              <a:buClr>
                <a:srgbClr val="202122"/>
              </a:buClr>
              <a:buFont typeface="Helvetica"/>
              <a:defRPr sz="2000"/>
            </a:pPr>
            <a:r>
              <a:t>More difficult to configure than a Star: node adjunction = Ring shutdown and reconfiguration</a:t>
            </a:r>
          </a:p>
          <a:p>
            <a:pPr marL="0" indent="0" defTabSz="457200">
              <a:spcBef>
                <a:spcPts val="700"/>
              </a:spcBef>
              <a:buClrTx/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7" name="Screenshot 2023-01-16 at 8.01.47 AM.png" descr="Screenshot 2023-01-16 at 8.01.47 AM.png"/>
          <p:cNvPicPr>
            <a:picLocks noChangeAspect="1"/>
          </p:cNvPicPr>
          <p:nvPr/>
        </p:nvPicPr>
        <p:blipFill>
          <a:blip r:embed="rId13">
            <a:alphaModFix amt="88812"/>
            <a:extLst/>
          </a:blip>
          <a:stretch>
            <a:fillRect/>
          </a:stretch>
        </p:blipFill>
        <p:spPr>
          <a:xfrm>
            <a:off x="18243332" y="9159013"/>
            <a:ext cx="5287029" cy="4029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e Hybrid Topology"/>
          <p:cNvSpPr txBox="1"/>
          <p:nvPr>
            <p:ph type="title"/>
          </p:nvPr>
        </p:nvSpPr>
        <p:spPr>
          <a:xfrm>
            <a:off x="1269999" y="167707"/>
            <a:ext cx="21844001" cy="1557438"/>
          </a:xfrm>
          <a:prstGeom prst="rect">
            <a:avLst/>
          </a:prstGeom>
        </p:spPr>
        <p:txBody>
          <a:bodyPr/>
          <a:lstStyle/>
          <a:p>
            <a:pPr/>
            <a:r>
              <a:t>The Hybrid Topology</a:t>
            </a:r>
          </a:p>
        </p:txBody>
      </p:sp>
      <p:sp>
        <p:nvSpPr>
          <p:cNvPr id="170" name="A hybrid topology is a type of network topology that uses two or more differing network topologies. These topologies can include a mix of bus topology, mesh topology, ring topology, star topology, and tree topology.…"/>
          <p:cNvSpPr txBox="1"/>
          <p:nvPr>
            <p:ph type="body" idx="1"/>
          </p:nvPr>
        </p:nvSpPr>
        <p:spPr>
          <a:xfrm>
            <a:off x="553321" y="2009979"/>
            <a:ext cx="23277358" cy="9696042"/>
          </a:xfrm>
          <a:prstGeom prst="rect">
            <a:avLst/>
          </a:prstGeom>
        </p:spPr>
        <p:txBody>
          <a:bodyPr/>
          <a:lstStyle/>
          <a:p>
            <a:pPr marL="256116" indent="-256116">
              <a:defRPr sz="2200"/>
            </a:pPr>
            <a:r>
              <a:t>A </a:t>
            </a:r>
            <a:r>
              <a:rPr b="1"/>
              <a:t>hybrid topology</a:t>
            </a:r>
            <a:r>
              <a:t> is a type of network topology that uses two or more differing network </a:t>
            </a:r>
            <a:r>
              <a:rPr>
                <a:hlinkClick r:id="rId2" invalidUrl="" action="" tgtFrame="" tooltip="" history="1" highlightClick="0" endSnd="0"/>
              </a:rPr>
              <a:t>topologies</a:t>
            </a:r>
            <a:r>
              <a:t>. These topologies can include a mix of </a:t>
            </a:r>
            <a:r>
              <a:rPr>
                <a:hlinkClick r:id="rId3" invalidUrl="" action="" tgtFrame="" tooltip="" history="1" highlightClick="0" endSnd="0"/>
              </a:rPr>
              <a:t>bus topology</a:t>
            </a:r>
            <a:r>
              <a:t>, </a:t>
            </a:r>
            <a:r>
              <a:rPr>
                <a:hlinkClick r:id="rId4" invalidUrl="" action="" tgtFrame="" tooltip="" history="1" highlightClick="0" endSnd="0"/>
              </a:rPr>
              <a:t>mesh topology</a:t>
            </a:r>
            <a:r>
              <a:t>, </a:t>
            </a:r>
            <a:r>
              <a:rPr>
                <a:hlinkClick r:id="rId5" invalidUrl="" action="" tgtFrame="" tooltip="" history="1" highlightClick="0" endSnd="0"/>
              </a:rPr>
              <a:t>ring topology</a:t>
            </a:r>
            <a:r>
              <a:t>, </a:t>
            </a:r>
            <a:r>
              <a:rPr>
                <a:hlinkClick r:id="rId6" invalidUrl="" action="" tgtFrame="" tooltip="" history="1" highlightClick="0" endSnd="0"/>
              </a:rPr>
              <a:t>star topology</a:t>
            </a:r>
            <a:r>
              <a:t>, and </a:t>
            </a:r>
            <a:r>
              <a:rPr>
                <a:hlinkClick r:id="rId7" invalidUrl="" action="" tgtFrame="" tooltip="" history="1" highlightClick="0" endSnd="0"/>
              </a:rPr>
              <a:t>tree topology</a:t>
            </a:r>
            <a:r>
              <a:t>.</a:t>
            </a:r>
          </a:p>
          <a:p>
            <a:pPr marL="256116" indent="-256116">
              <a:defRPr sz="2200"/>
            </a:pPr>
            <a:r>
              <a:t>The choice to use a hybrid topology over a standard topology depends on the needs of a business, school, or the users. The number of computers, their location, and desired network performance are all factors in the decision.</a:t>
            </a:r>
          </a:p>
          <a:p>
            <a:pPr marL="0" indent="0">
              <a:buClrTx/>
              <a:buSzTx/>
              <a:buNone/>
              <a:defRPr b="1" sz="2500"/>
            </a:pPr>
            <a:r>
              <a:t>  </a:t>
            </a:r>
          </a:p>
          <a:p>
            <a:pPr marL="0" indent="0" algn="ctr">
              <a:buClrTx/>
              <a:buSzTx/>
              <a:buNone/>
              <a:defRPr b="1" sz="2500"/>
            </a:pPr>
            <a:r>
              <a:t>TYPES OF HYBRID TOPOLOGIES </a:t>
            </a:r>
          </a:p>
          <a:p>
            <a:pPr marL="0" indent="0">
              <a:buClrTx/>
              <a:buSzTx/>
              <a:buNone/>
              <a:defRPr b="1" sz="2500"/>
            </a:pPr>
          </a:p>
          <a:p>
            <a:pPr marL="0" indent="0">
              <a:lnSpc>
                <a:spcPct val="10000"/>
              </a:lnSpc>
              <a:buClrTx/>
              <a:buSzTx/>
              <a:buNone/>
              <a:defRPr b="1" sz="2500"/>
            </a:pPr>
            <a:r>
              <a:t>                                                 Star-Ring hybrid topology                                                                                                                                           Star-Bus Hybrid Topology</a:t>
            </a:r>
          </a:p>
          <a:p>
            <a:pPr marL="0" indent="0">
              <a:lnSpc>
                <a:spcPct val="10000"/>
              </a:lnSpc>
              <a:buClrTx/>
              <a:buSzTx/>
              <a:buNone/>
              <a:defRPr sz="2200"/>
            </a:pPr>
            <a:r>
              <a:t>            </a:t>
            </a:r>
          </a:p>
          <a:p>
            <a:pPr marL="0" indent="0">
              <a:lnSpc>
                <a:spcPct val="10000"/>
              </a:lnSpc>
              <a:buClrTx/>
              <a:buSzTx/>
              <a:buNone/>
              <a:defRPr sz="2200"/>
            </a:pPr>
            <a:r>
              <a:t>A star-ring hybrid topology is a combination of the star topology and ring topology.                          A stat-bus hybrid topology is a combination of the star and bud topology.</a:t>
            </a:r>
          </a:p>
          <a:p>
            <a:pPr marL="0" indent="0">
              <a:lnSpc>
                <a:spcPct val="10000"/>
              </a:lnSpc>
              <a:buClrTx/>
              <a:buSzTx/>
              <a:buNone/>
              <a:defRPr sz="2200"/>
            </a:pPr>
            <a:r>
              <a:t>    Two or more star topologies are connected together through a ring topology.                                      Two or more star topologies are connected through a bus topology.</a:t>
            </a:r>
          </a:p>
        </p:txBody>
      </p:sp>
      <p:pic>
        <p:nvPicPr>
          <p:cNvPr id="171" name="Screenshot 2023-01-16 at 8.30.44 AM.png" descr="Screenshot 2023-01-16 at 8.30.44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40302" y="8467397"/>
            <a:ext cx="6904694" cy="4337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shot 2023-01-16 at 8.31.07 AM.png" descr="Screenshot 2023-01-16 at 8.31.07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160576" y="8415011"/>
            <a:ext cx="6740095" cy="444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emonstration Of Topologies"/>
          <p:cNvSpPr txBox="1"/>
          <p:nvPr>
            <p:ph type="ctrTitle"/>
          </p:nvPr>
        </p:nvSpPr>
        <p:spPr>
          <a:xfrm>
            <a:off x="1270000" y="2862757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Demonstration Of Topologies</a:t>
            </a:r>
          </a:p>
        </p:txBody>
      </p:sp>
      <p:sp>
        <p:nvSpPr>
          <p:cNvPr id="175" name="Using TCL Script, Network Animator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700">
                <a:solidFill>
                  <a:srgbClr val="5E5E5E"/>
                </a:solidFill>
              </a:defRPr>
            </a:pPr>
            <a:r>
              <a:t>Using TCL Script, Network Animator </a:t>
            </a:r>
          </a:p>
          <a:p>
            <a:pPr>
              <a:defRPr sz="4700">
                <a:solidFill>
                  <a:srgbClr val="5E5E5E"/>
                </a:solidFill>
              </a:defRPr>
            </a:pPr>
            <a:r>
              <a:t>and Network Simulator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tar Topology"/>
          <p:cNvSpPr txBox="1"/>
          <p:nvPr>
            <p:ph type="title"/>
          </p:nvPr>
        </p:nvSpPr>
        <p:spPr>
          <a:xfrm>
            <a:off x="3014419" y="57392"/>
            <a:ext cx="18355162" cy="1561132"/>
          </a:xfrm>
          <a:prstGeom prst="rect">
            <a:avLst/>
          </a:prstGeom>
        </p:spPr>
        <p:txBody>
          <a:bodyPr/>
          <a:lstStyle>
            <a:lvl1pPr defTabSz="610870">
              <a:defRPr spc="-257" sz="8584">
                <a:solidFill>
                  <a:srgbClr val="000000"/>
                </a:solidFill>
              </a:defRPr>
            </a:lvl1pPr>
          </a:lstStyle>
          <a:p>
            <a:pPr/>
            <a:r>
              <a:t>Star Topology</a:t>
            </a:r>
          </a:p>
        </p:txBody>
      </p:sp>
      <p:pic>
        <p:nvPicPr>
          <p:cNvPr id="178" name="IMG_0048.jpeg" descr="IMG_0048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551036" y="7873538"/>
            <a:ext cx="10476737" cy="527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G_0047.jpeg" descr="IMG_0047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32995" y="2076208"/>
            <a:ext cx="10542625" cy="5339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G_0046.jpeg" descr="IMG_0046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8578" y="2143778"/>
            <a:ext cx="10238371" cy="5204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ing Topology"/>
          <p:cNvSpPr txBox="1"/>
          <p:nvPr>
            <p:ph type="title"/>
          </p:nvPr>
        </p:nvSpPr>
        <p:spPr>
          <a:xfrm>
            <a:off x="3014419" y="57392"/>
            <a:ext cx="18355162" cy="1561132"/>
          </a:xfrm>
          <a:prstGeom prst="rect">
            <a:avLst/>
          </a:prstGeom>
        </p:spPr>
        <p:txBody>
          <a:bodyPr/>
          <a:lstStyle>
            <a:lvl1pPr defTabSz="610870">
              <a:defRPr spc="-257" sz="8584">
                <a:solidFill>
                  <a:srgbClr val="000000"/>
                </a:solidFill>
              </a:defRPr>
            </a:lvl1pPr>
          </a:lstStyle>
          <a:p>
            <a:pPr/>
            <a:r>
              <a:t>Ring Topology</a:t>
            </a:r>
          </a:p>
        </p:txBody>
      </p:sp>
      <p:pic>
        <p:nvPicPr>
          <p:cNvPr id="183" name="IMG_0049.jpeg" descr="IMG_004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0085" y="2377227"/>
            <a:ext cx="9941144" cy="5081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G_0050.jpeg" descr="IMG_0050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562405" y="2327448"/>
            <a:ext cx="10119164" cy="5181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G_0051.jpeg" descr="IMG_005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0352" y="7838944"/>
            <a:ext cx="10317979" cy="5139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ybrid Topology"/>
          <p:cNvSpPr txBox="1"/>
          <p:nvPr>
            <p:ph type="title"/>
          </p:nvPr>
        </p:nvSpPr>
        <p:spPr>
          <a:xfrm>
            <a:off x="3014419" y="57392"/>
            <a:ext cx="18355162" cy="1561132"/>
          </a:xfrm>
          <a:prstGeom prst="rect">
            <a:avLst/>
          </a:prstGeom>
        </p:spPr>
        <p:txBody>
          <a:bodyPr/>
          <a:lstStyle>
            <a:lvl1pPr defTabSz="610870">
              <a:defRPr spc="-257" sz="8584">
                <a:solidFill>
                  <a:srgbClr val="000000"/>
                </a:solidFill>
              </a:defRPr>
            </a:lvl1pPr>
          </a:lstStyle>
          <a:p>
            <a:pPr/>
            <a:r>
              <a:t>Hybrid Topology</a:t>
            </a:r>
          </a:p>
        </p:txBody>
      </p:sp>
      <p:pic>
        <p:nvPicPr>
          <p:cNvPr id="188" name="IMG_0054.jpeg" descr="IMG_005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7626" y="7907077"/>
            <a:ext cx="11126938" cy="5223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G_0053.jpeg" descr="IMG_005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6925" y="2234446"/>
            <a:ext cx="10852371" cy="5124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G_0052.jpeg" descr="IMG_005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106" y="2168182"/>
            <a:ext cx="10840183" cy="5189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