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2" r:id="rId4"/>
    <p:sldId id="258" r:id="rId5"/>
    <p:sldId id="262" r:id="rId6"/>
    <p:sldId id="264" r:id="rId7"/>
    <p:sldId id="265" r:id="rId8"/>
    <p:sldId id="273" r:id="rId9"/>
    <p:sldId id="27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77" r:id="rId19"/>
    <p:sldId id="278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6CF27-1957-404E-A48F-8BC0C4C30DBD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E8418-C074-49B5-900D-9B9BEDFF8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E8418-C074-49B5-900D-9B9BEDFF8C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Microsoft-Cyber-Security-Incident-Grade-Classification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810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Dropping Pure Identifier Columns:</a:t>
            </a:r>
          </a:p>
          <a:p>
            <a:r>
              <a:rPr lang="en-US" b="1" dirty="0" smtClean="0"/>
              <a:t>Columns with More Than 50% Missing Values:</a:t>
            </a:r>
          </a:p>
          <a:p>
            <a:endParaRPr lang="en-US" dirty="0" smtClean="0"/>
          </a:p>
          <a:p>
            <a:r>
              <a:rPr lang="en-US" dirty="0" smtClean="0"/>
              <a:t>10 columns were identified with more than 50% missing values: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MitreTechniques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ActionGrouped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ActionGranular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EmailClusterId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ThreatFamily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ResourceType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Roles,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AntispamDirection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SuspicionLevel</a:t>
            </a:r>
            <a:r>
              <a:rPr lang="en-US" dirty="0" smtClean="0"/>
              <a:t>,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LastVerdict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Columns Dropped:</a:t>
            </a:r>
          </a:p>
          <a:p>
            <a:endParaRPr lang="en-US" dirty="0" smtClean="0"/>
          </a:p>
          <a:p>
            <a:r>
              <a:rPr lang="en-US" dirty="0" smtClean="0"/>
              <a:t>These 10 columns were removed from the dataset to eliminate high-</a:t>
            </a:r>
            <a:r>
              <a:rPr lang="en-US" dirty="0" err="1" smtClean="0"/>
              <a:t>missingness</a:t>
            </a:r>
            <a:r>
              <a:rPr lang="en-US" dirty="0" smtClean="0"/>
              <a:t> attributes that could introduce noise or reduce model performance.</a:t>
            </a:r>
          </a:p>
          <a:p>
            <a:endParaRPr lang="en-IN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458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Missing value imputation for categorical columns: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train_df.select_dtypes</a:t>
            </a:r>
            <a:r>
              <a:rPr lang="en-US" dirty="0" smtClean="0"/>
              <a:t>(): Selects columns based on data type.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include=['object', 'category']: Filters columns that are either string (object) or categorical (category).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</a:t>
            </a:r>
            <a:r>
              <a:rPr lang="en-US" dirty="0" err="1" smtClean="0"/>
              <a:t>isnull</a:t>
            </a:r>
            <a:r>
              <a:rPr lang="en-US" dirty="0" smtClean="0"/>
              <a:t>().any(): Checks if the column contains any missing values.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].mode()[0]: Computes the most frequently occurring value (mode) of the column.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mode_val</a:t>
            </a:r>
            <a:r>
              <a:rPr lang="en-US" dirty="0" smtClean="0"/>
              <a:t>): Replaces missing values in the column with the mode.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US" b="1" dirty="0" smtClean="0"/>
              <a:t>Why Mode Imputation?</a:t>
            </a:r>
          </a:p>
          <a:p>
            <a:endParaRPr lang="en-US" dirty="0" smtClean="0"/>
          </a:p>
          <a:p>
            <a:r>
              <a:rPr lang="en-US" b="1" dirty="0" smtClean="0"/>
              <a:t>Categorical Data</a:t>
            </a:r>
            <a:r>
              <a:rPr lang="en-US" dirty="0" smtClean="0"/>
              <a:t>: The mode is a sensible choice for filling missing values in categorical columns since it preserves the majority class and minimizes bias.</a:t>
            </a:r>
          </a:p>
          <a:p>
            <a:r>
              <a:rPr lang="en-US" b="1" dirty="0" smtClean="0"/>
              <a:t>Preserves Distribution</a:t>
            </a:r>
            <a:r>
              <a:rPr lang="en-US" dirty="0" smtClean="0"/>
              <a:t>: Mode imputation ensures the distribution of the data remains largely intact.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Missing values for numerical columns using the median value :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train_df.select_dtypes</a:t>
            </a:r>
            <a:r>
              <a:rPr lang="en-US" dirty="0" smtClean="0"/>
              <a:t>(): Selects columns based on their data type.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include=['int64', 'float64']: Filters columns with integer or floating-point data types.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].median(): Calculates the median of the column.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[</a:t>
            </a:r>
            <a:r>
              <a:rPr lang="en-US" dirty="0" err="1" smtClean="0"/>
              <a:t>col</a:t>
            </a:r>
            <a:r>
              <a:rPr lang="en-US" dirty="0" smtClean="0"/>
              <a:t>].</a:t>
            </a:r>
            <a:r>
              <a:rPr lang="en-US" dirty="0" err="1" smtClean="0"/>
              <a:t>fillna</a:t>
            </a:r>
            <a:r>
              <a:rPr lang="en-US" dirty="0" smtClean="0"/>
              <a:t>(</a:t>
            </a:r>
            <a:r>
              <a:rPr lang="en-US" dirty="0" err="1" smtClean="0"/>
              <a:t>median_val</a:t>
            </a:r>
            <a:r>
              <a:rPr lang="en-US" dirty="0" smtClean="0"/>
              <a:t>): Replaces all missing values in the column with its median.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US" b="1" dirty="0" smtClean="0"/>
              <a:t>Why Median Imputation?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Robustness: </a:t>
            </a:r>
            <a:r>
              <a:rPr lang="en-US" dirty="0" smtClean="0"/>
              <a:t>The median is less affected by outliers compared to the mean, making it a more stable choice for imputation, especially when dealing with skewed data.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Preserves Data Integrity</a:t>
            </a:r>
            <a:r>
              <a:rPr lang="en-US" dirty="0" smtClean="0"/>
              <a:t>: Imputing with the median keeps the overall distribution of the column closer to its original state.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1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 smtClean="0"/>
              <a:t>Interquartile</a:t>
            </a:r>
            <a:r>
              <a:rPr lang="en-US" b="1" dirty="0" smtClean="0"/>
              <a:t> Range (IQR) method to detect and remove outliers: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</a:t>
            </a:r>
            <a:r>
              <a:rPr lang="en-US" dirty="0" smtClean="0"/>
              <a:t>: The input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iqr_multiplier</a:t>
            </a:r>
            <a:r>
              <a:rPr lang="en-US" dirty="0" smtClean="0"/>
              <a:t>: The multiplier for the IQR to define the outlier boundaries. Default is 1.5, but it can be adjusted for stricter or more lenient outlier thresholds.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Filters only numerical columns for outlier detection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Q1: First quartile (25th percentile).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Q3: Third quartile (75th percentile).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IQR: </a:t>
            </a:r>
            <a:r>
              <a:rPr lang="en-US" dirty="0" err="1" smtClean="0"/>
              <a:t>Interquartile</a:t>
            </a:r>
            <a:r>
              <a:rPr lang="en-US" dirty="0" smtClean="0"/>
              <a:t> range, calculated as 𝐼𝑄𝑅=𝑄3−𝑄1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Lower Bound:Q1 - </a:t>
            </a:r>
            <a:r>
              <a:rPr lang="en-US" dirty="0" err="1" smtClean="0"/>
              <a:t>iqr_multiplier</a:t>
            </a:r>
            <a:r>
              <a:rPr lang="en-US" dirty="0" smtClean="0"/>
              <a:t> * IQR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upper_bound</a:t>
            </a:r>
            <a:r>
              <a:rPr lang="en-US" dirty="0" smtClean="0"/>
              <a:t> = Q3 + </a:t>
            </a:r>
            <a:r>
              <a:rPr lang="en-US" dirty="0" err="1" smtClean="0"/>
              <a:t>iqr_multiplier</a:t>
            </a:r>
            <a:r>
              <a:rPr lang="en-US" dirty="0" smtClean="0"/>
              <a:t> * IQR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Removes rows where the value in the column is outside the IQR bounds.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762000"/>
            <a:ext cx="76199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Feature Engineering</a:t>
            </a:r>
            <a:r>
              <a:rPr lang="en-US" b="1" dirty="0" smtClean="0"/>
              <a:t>:</a:t>
            </a:r>
          </a:p>
          <a:p>
            <a:endParaRPr lang="en-IN" dirty="0" smtClean="0"/>
          </a:p>
          <a:p>
            <a:r>
              <a:rPr lang="en-US" b="1" dirty="0" smtClean="0"/>
              <a:t>Timestamp </a:t>
            </a:r>
            <a:r>
              <a:rPr lang="en-US" b="1" dirty="0" smtClean="0"/>
              <a:t>Analysis: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Timestamp column was converted into several derived time-related features</a:t>
            </a:r>
            <a:r>
              <a:rPr lang="en-US" dirty="0" smtClean="0"/>
              <a:t>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Converts the </a:t>
            </a:r>
            <a:r>
              <a:rPr lang="en-US" b="1" dirty="0" smtClean="0"/>
              <a:t>Timestamp</a:t>
            </a:r>
            <a:r>
              <a:rPr lang="en-US" dirty="0" smtClean="0"/>
              <a:t> column to a Pandas </a:t>
            </a:r>
            <a:r>
              <a:rPr lang="en-US" b="1" dirty="0" err="1" smtClean="0"/>
              <a:t>datetime</a:t>
            </a:r>
            <a:r>
              <a:rPr lang="en-US" dirty="0" smtClean="0"/>
              <a:t>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</a:t>
            </a:r>
            <a:r>
              <a:rPr lang="en-US" dirty="0" smtClean="0"/>
              <a:t>the year from the </a:t>
            </a:r>
            <a:r>
              <a:rPr lang="en-US" b="1" dirty="0" smtClean="0"/>
              <a:t>Timestamp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the month (1–12) from the </a:t>
            </a:r>
            <a:r>
              <a:rPr lang="en-US" b="1" dirty="0" smtClean="0"/>
              <a:t>Timestamp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the day of the week (0 = Monday, 6 = Sunday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Extracts the hour of the day (0–23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Removes the original </a:t>
            </a:r>
            <a:r>
              <a:rPr lang="en-US" b="1" dirty="0" smtClean="0"/>
              <a:t>Timestamp</a:t>
            </a:r>
            <a:r>
              <a:rPr lang="en-US" dirty="0" smtClean="0"/>
              <a:t> column as its information is now represented in the derived features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763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Scales </a:t>
            </a:r>
            <a:r>
              <a:rPr lang="en-US" b="1" dirty="0" smtClean="0"/>
              <a:t>the numerical </a:t>
            </a:r>
            <a:r>
              <a:rPr lang="en-US" b="1" dirty="0" smtClean="0"/>
              <a:t>features: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train_df.select_dtypes</a:t>
            </a:r>
            <a:r>
              <a:rPr lang="en-US" dirty="0" smtClean="0"/>
              <a:t>(include=['int32', 'int16', 'float32', 'int64']): Selects all numerical columns from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drop(columns=</a:t>
            </a:r>
            <a:r>
              <a:rPr lang="en-US" dirty="0" err="1" smtClean="0"/>
              <a:t>id_columns</a:t>
            </a:r>
            <a:r>
              <a:rPr lang="en-US" dirty="0" smtClean="0"/>
              <a:t>, errors='ignore'): Removes the ID-like columns from the selection. If an ID column is missing from the </a:t>
            </a:r>
            <a:r>
              <a:rPr lang="en-US" dirty="0" err="1" smtClean="0"/>
              <a:t>DataFrame</a:t>
            </a:r>
            <a:r>
              <a:rPr lang="en-US" dirty="0" smtClean="0"/>
              <a:t>, errors='ignore' prevents an error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MinMaxScaler</a:t>
            </a:r>
            <a:r>
              <a:rPr lang="en-US" dirty="0" smtClean="0"/>
              <a:t>: Scales each numerical feature to a range of [0, 1</a:t>
            </a:r>
            <a:r>
              <a:rPr lang="en-US" dirty="0" smtClean="0"/>
              <a:t>].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scaler.fit_transform</a:t>
            </a:r>
            <a:r>
              <a:rPr lang="en-US" dirty="0" smtClean="0"/>
              <a:t>(</a:t>
            </a:r>
            <a:r>
              <a:rPr lang="en-US" dirty="0" err="1" smtClean="0"/>
              <a:t>numeric_features</a:t>
            </a:r>
            <a:r>
              <a:rPr lang="en-US" dirty="0" smtClean="0"/>
              <a:t>): Computes the minimum and maximum for each feature and applies scaling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scaled values replace the original numerical features in the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US" b="1" dirty="0" smtClean="0"/>
              <a:t>Why Use </a:t>
            </a:r>
            <a:r>
              <a:rPr lang="en-US" b="1" dirty="0" err="1" smtClean="0"/>
              <a:t>MinMaxScaler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Normalization:</a:t>
            </a:r>
          </a:p>
          <a:p>
            <a:r>
              <a:rPr lang="en-US" dirty="0" smtClean="0"/>
              <a:t>Scales </a:t>
            </a:r>
            <a:r>
              <a:rPr lang="en-US" dirty="0" smtClean="0"/>
              <a:t>data to a specific range ([0, 1] by default), which is beneficial for models sensitive to feature magnitude (e.g., k-NN, neural networks).</a:t>
            </a:r>
          </a:p>
          <a:p>
            <a:endParaRPr lang="en-US" b="1" dirty="0" smtClean="0"/>
          </a:p>
          <a:p>
            <a:r>
              <a:rPr lang="en-US" b="1" dirty="0" smtClean="0"/>
              <a:t>Maintains </a:t>
            </a:r>
            <a:r>
              <a:rPr lang="en-US" b="1" dirty="0" smtClean="0"/>
              <a:t>Relationships:</a:t>
            </a:r>
          </a:p>
          <a:p>
            <a:r>
              <a:rPr lang="en-US" dirty="0" smtClean="0"/>
              <a:t>Does </a:t>
            </a:r>
            <a:r>
              <a:rPr lang="en-US" dirty="0" smtClean="0"/>
              <a:t>not distort the relative relationships between data points, preserving interpretability.</a:t>
            </a:r>
            <a:endParaRPr lang="en-I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76199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Encoding Categorical Variables </a:t>
            </a:r>
            <a:endParaRPr lang="en-US" b="1" dirty="0" smtClean="0"/>
          </a:p>
          <a:p>
            <a:endParaRPr lang="en-IN" b="1" dirty="0" smtClean="0"/>
          </a:p>
          <a:p>
            <a:r>
              <a:rPr lang="en-US" b="1" dirty="0" smtClean="0"/>
              <a:t>label encoding </a:t>
            </a:r>
            <a:r>
              <a:rPr lang="en-US" dirty="0" smtClean="0"/>
              <a:t>to convert categorical features into numerical </a:t>
            </a:r>
            <a:r>
              <a:rPr lang="en-US" dirty="0" smtClean="0"/>
              <a:t>values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categorical_columns</a:t>
            </a:r>
            <a:r>
              <a:rPr lang="en-IN" dirty="0" smtClean="0"/>
              <a:t> = ['Category', '</a:t>
            </a:r>
            <a:r>
              <a:rPr lang="en-IN" dirty="0" err="1" smtClean="0"/>
              <a:t>IncidentGrade</a:t>
            </a:r>
            <a:r>
              <a:rPr lang="en-IN" dirty="0" smtClean="0"/>
              <a:t>', '</a:t>
            </a:r>
            <a:r>
              <a:rPr lang="en-IN" dirty="0" err="1" smtClean="0"/>
              <a:t>EntityType</a:t>
            </a:r>
            <a:r>
              <a:rPr lang="en-IN" dirty="0" smtClean="0"/>
              <a:t>', '</a:t>
            </a:r>
            <a:r>
              <a:rPr lang="en-IN" dirty="0" err="1" smtClean="0"/>
              <a:t>EvidenceRole</a:t>
            </a:r>
            <a:r>
              <a:rPr lang="en-IN" dirty="0" smtClean="0"/>
              <a:t>']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Creates an instance of the </a:t>
            </a:r>
            <a:r>
              <a:rPr lang="en-US" dirty="0" err="1" smtClean="0"/>
              <a:t>LabelEncoder</a:t>
            </a:r>
            <a:r>
              <a:rPr lang="en-US" dirty="0" smtClean="0"/>
              <a:t> class, which will be used to convert categorical labels into numeric labels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Loops through each column in the </a:t>
            </a:r>
            <a:r>
              <a:rPr lang="en-US" dirty="0" err="1" smtClean="0"/>
              <a:t>categorical_columns</a:t>
            </a:r>
            <a:r>
              <a:rPr lang="en-US" dirty="0" smtClean="0"/>
              <a:t> list.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 err="1" smtClean="0"/>
              <a:t>col</a:t>
            </a:r>
            <a:r>
              <a:rPr lang="en-US" dirty="0" smtClean="0"/>
              <a:t> in </a:t>
            </a:r>
            <a:r>
              <a:rPr lang="en-US" dirty="0" err="1" smtClean="0"/>
              <a:t>train_df.columns</a:t>
            </a:r>
            <a:r>
              <a:rPr lang="en-US" dirty="0" smtClean="0"/>
              <a:t>: Checks if the column exists in the </a:t>
            </a:r>
            <a:r>
              <a:rPr lang="en-US" dirty="0" err="1" smtClean="0"/>
              <a:t>DataFrame</a:t>
            </a:r>
            <a:r>
              <a:rPr lang="en-US" dirty="0" smtClean="0"/>
              <a:t> to avoid errors.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.</a:t>
            </a:r>
            <a:r>
              <a:rPr lang="en-US" dirty="0" err="1" smtClean="0"/>
              <a:t>astype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): Ensures the column is of string type before encoding (some categorical variables might have numeric representations, and label encoding requires them to be in string form).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label_encoder.fit_transform</a:t>
            </a:r>
            <a:r>
              <a:rPr lang="en-US" dirty="0" smtClean="0"/>
              <a:t>(): Encodes the categorical values as integers. It assigns a unique integer to each unique category in the column</a:t>
            </a:r>
            <a:r>
              <a:rPr lang="en-US" dirty="0" smtClean="0"/>
              <a:t>.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1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Why Use Label Encoding</a:t>
            </a:r>
            <a:r>
              <a:rPr lang="en-IN" b="1" dirty="0" smtClean="0"/>
              <a:t>?</a:t>
            </a:r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Efficient Transformation</a:t>
            </a:r>
            <a:r>
              <a:rPr lang="en-IN" b="1" dirty="0" smtClean="0"/>
              <a:t>:</a:t>
            </a:r>
          </a:p>
          <a:p>
            <a:endParaRPr lang="en-IN" b="1" dirty="0" smtClean="0"/>
          </a:p>
          <a:p>
            <a:r>
              <a:rPr lang="en-IN" dirty="0" smtClean="0"/>
              <a:t>Converts </a:t>
            </a:r>
            <a:r>
              <a:rPr lang="en-IN" dirty="0" smtClean="0"/>
              <a:t>categorical values (such as strings) into integers (e.g., "Low</a:t>
            </a:r>
            <a:r>
              <a:rPr lang="en-IN" dirty="0" smtClean="0"/>
              <a:t>", "</a:t>
            </a:r>
            <a:r>
              <a:rPr lang="en-IN" dirty="0" smtClean="0"/>
              <a:t>Medium", </a:t>
            </a:r>
            <a:r>
              <a:rPr lang="en-IN" dirty="0" smtClean="0"/>
              <a:t>  "</a:t>
            </a:r>
            <a:r>
              <a:rPr lang="en-IN" dirty="0" smtClean="0"/>
              <a:t>High" becomes 0, 1, 2</a:t>
            </a:r>
            <a:r>
              <a:rPr lang="en-IN" dirty="0" smtClean="0"/>
              <a:t>).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Model </a:t>
            </a:r>
            <a:r>
              <a:rPr lang="en-IN" b="1" dirty="0" smtClean="0"/>
              <a:t>Compatibility:</a:t>
            </a:r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pPr>
              <a:buFont typeface="Arial" pitchFamily="34" charset="0"/>
              <a:buChar char="•"/>
            </a:pPr>
            <a:endParaRPr lang="en-IN" b="1" dirty="0" smtClean="0"/>
          </a:p>
          <a:p>
            <a:r>
              <a:rPr lang="en-IN" dirty="0" smtClean="0"/>
              <a:t>Many </a:t>
            </a:r>
            <a:r>
              <a:rPr lang="en-IN" dirty="0" smtClean="0"/>
              <a:t>machine learning models (e.g., decision trees, random forests) </a:t>
            </a:r>
            <a:r>
              <a:rPr lang="en-IN" dirty="0" smtClean="0"/>
              <a:t>can directly  work </a:t>
            </a:r>
            <a:r>
              <a:rPr lang="en-IN" dirty="0" smtClean="0"/>
              <a:t>with numeric values, and label encoding provides a simple transformation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b="1" dirty="0" smtClean="0"/>
              <a:t>Ordered Data:</a:t>
            </a:r>
          </a:p>
          <a:p>
            <a:r>
              <a:rPr lang="en-IN" dirty="0" smtClean="0"/>
              <a:t>For </a:t>
            </a:r>
            <a:r>
              <a:rPr lang="en-IN" dirty="0" smtClean="0"/>
              <a:t>ordinal data (e.g., </a:t>
            </a:r>
            <a:r>
              <a:rPr lang="en-IN" dirty="0" err="1" smtClean="0"/>
              <a:t>IncidentGrade</a:t>
            </a:r>
            <a:r>
              <a:rPr lang="en-IN" dirty="0" smtClean="0"/>
              <a:t>), label encoding maintains the inherent order between </a:t>
            </a:r>
            <a:r>
              <a:rPr lang="en-IN" dirty="0" smtClean="0"/>
              <a:t>categories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28600"/>
            <a:ext cx="86868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Preprocessing: </a:t>
            </a:r>
          </a:p>
          <a:p>
            <a:r>
              <a:rPr lang="en-US" dirty="0" smtClean="0"/>
              <a:t>• Handling Missing Data: Missing values were imputed using forward fill and mean imputation. Columns with more than 50% missing values were dropped. </a:t>
            </a:r>
          </a:p>
          <a:p>
            <a:endParaRPr lang="en-US" dirty="0" smtClean="0"/>
          </a:p>
          <a:p>
            <a:r>
              <a:rPr lang="en-US" dirty="0" smtClean="0"/>
              <a:t>• Feature Engineering: Derived timestamp-based features and removed redundant columns. </a:t>
            </a:r>
          </a:p>
          <a:p>
            <a:endParaRPr lang="en-US" dirty="0" smtClean="0"/>
          </a:p>
          <a:p>
            <a:r>
              <a:rPr lang="en-US" dirty="0" smtClean="0"/>
              <a:t>• Encoding Categorical Variables: Categorical features were converted into numerical formats using encoding technique. </a:t>
            </a:r>
          </a:p>
          <a:p>
            <a:r>
              <a:rPr lang="en-US" dirty="0" smtClean="0"/>
              <a:t>• Scaling: Standardized numerical features to ensure equal contribution during model training. </a:t>
            </a:r>
          </a:p>
          <a:p>
            <a:endParaRPr lang="en-US" dirty="0" smtClean="0"/>
          </a:p>
          <a:p>
            <a:r>
              <a:rPr lang="en-US" dirty="0" smtClean="0"/>
              <a:t>Final Cleanup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Removed duplicated columns to prevent redundancy</a:t>
            </a:r>
            <a:r>
              <a:rPr lang="en-US" dirty="0" smtClean="0"/>
              <a:t>:</a:t>
            </a:r>
          </a:p>
          <a:p>
            <a:endParaRPr lang="en-IN" dirty="0" smtClean="0"/>
          </a:p>
          <a:p>
            <a:r>
              <a:rPr lang="en-US" b="1" dirty="0" err="1" smtClean="0"/>
              <a:t>train_df.drop_duplicates</a:t>
            </a:r>
            <a:r>
              <a:rPr lang="en-US" b="1" dirty="0" smtClean="0"/>
              <a:t>(</a:t>
            </a:r>
            <a:r>
              <a:rPr lang="en-US" b="1" dirty="0" err="1" smtClean="0"/>
              <a:t>inplace</a:t>
            </a:r>
            <a:r>
              <a:rPr lang="en-US" b="1" dirty="0" smtClean="0"/>
              <a:t>=True</a:t>
            </a:r>
            <a:r>
              <a:rPr lang="en-US" b="1" dirty="0" smtClean="0"/>
              <a:t>)</a:t>
            </a:r>
          </a:p>
          <a:p>
            <a:endParaRPr lang="en-IN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Dataset saves </a:t>
            </a:r>
            <a:r>
              <a:rPr lang="en-US" dirty="0" smtClean="0"/>
              <a:t>the cleaned and preprocessed </a:t>
            </a:r>
            <a:r>
              <a:rPr lang="en-US" dirty="0" err="1" smtClean="0"/>
              <a:t>DataFrame</a:t>
            </a:r>
            <a:r>
              <a:rPr lang="en-US" dirty="0" smtClean="0"/>
              <a:t> as a CSV </a:t>
            </a:r>
            <a:r>
              <a:rPr lang="en-US" dirty="0" smtClean="0"/>
              <a:t>file</a:t>
            </a:r>
          </a:p>
          <a:p>
            <a:endParaRPr lang="en-US" dirty="0" smtClean="0"/>
          </a:p>
          <a:p>
            <a:r>
              <a:rPr lang="en-US" dirty="0" smtClean="0"/>
              <a:t>path = </a:t>
            </a:r>
            <a:r>
              <a:rPr lang="en-US" dirty="0" err="1" smtClean="0"/>
              <a:t>r"C</a:t>
            </a:r>
            <a:r>
              <a:rPr lang="en-US" dirty="0" smtClean="0"/>
              <a:t>:\\Users\\</a:t>
            </a:r>
            <a:r>
              <a:rPr lang="en-US" dirty="0" err="1" smtClean="0"/>
              <a:t>prem</a:t>
            </a:r>
            <a:r>
              <a:rPr lang="en-US" dirty="0" smtClean="0"/>
              <a:t>\\Desktop\\</a:t>
            </a:r>
            <a:r>
              <a:rPr lang="en-US" dirty="0" err="1" smtClean="0"/>
              <a:t>Ranjana</a:t>
            </a:r>
            <a:r>
              <a:rPr lang="en-US" dirty="0" smtClean="0"/>
              <a:t>\\4.Classifying </a:t>
            </a:r>
            <a:r>
              <a:rPr lang="en-US" dirty="0" err="1" smtClean="0"/>
              <a:t>Cybersecurity</a:t>
            </a:r>
            <a:r>
              <a:rPr lang="en-US" dirty="0" smtClean="0"/>
              <a:t>\\</a:t>
            </a:r>
            <a:r>
              <a:rPr lang="en-US" dirty="0" err="1" smtClean="0"/>
              <a:t>Cleaned_dataset</a:t>
            </a:r>
            <a:r>
              <a:rPr lang="en-US" dirty="0" smtClean="0"/>
              <a:t>\\</a:t>
            </a:r>
            <a:r>
              <a:rPr lang="en-US" dirty="0" smtClean="0"/>
              <a:t>Train_dataset.csv“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9067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Export and Repeat for Test Data</a:t>
            </a:r>
          </a:p>
          <a:p>
            <a:endParaRPr lang="en-US" dirty="0" smtClean="0"/>
          </a:p>
          <a:p>
            <a:r>
              <a:rPr lang="en-US" dirty="0" smtClean="0"/>
              <a:t>The processed dataset was saved as test_df.csv, and  the same preprocessing steps were applied to the test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Data Exploration: </a:t>
            </a:r>
          </a:p>
          <a:p>
            <a:r>
              <a:rPr lang="en-US" dirty="0" smtClean="0"/>
              <a:t>• Data Loading: The dataset was loaded in chunks to handle its large size. </a:t>
            </a:r>
          </a:p>
          <a:p>
            <a:r>
              <a:rPr lang="en-US" dirty="0" smtClean="0"/>
              <a:t>• Summary Statistics: The data was </a:t>
            </a:r>
            <a:r>
              <a:rPr lang="en-US" dirty="0" err="1" smtClean="0"/>
              <a:t>analysed</a:t>
            </a:r>
            <a:r>
              <a:rPr lang="en-US" dirty="0" smtClean="0"/>
              <a:t> to check its structure, data types, and missing values. </a:t>
            </a:r>
          </a:p>
          <a:p>
            <a:r>
              <a:rPr lang="en-US" dirty="0" smtClean="0"/>
              <a:t>• Visualizations: The distribution of key features, including the target variable (Incident Grade), was visualized to understand class imbalances. </a:t>
            </a:r>
          </a:p>
          <a:p>
            <a:r>
              <a:rPr lang="en-US" dirty="0" smtClean="0"/>
              <a:t>• Class Imbalance: The Benign Positive class is significantly overrepresented compared to the other classes. </a:t>
            </a:r>
          </a:p>
          <a:p>
            <a:r>
              <a:rPr lang="en-US" b="1" dirty="0" smtClean="0"/>
              <a:t>Data Preprocessing: </a:t>
            </a:r>
          </a:p>
          <a:p>
            <a:r>
              <a:rPr lang="en-US" dirty="0" smtClean="0"/>
              <a:t>• Handling Missing Data: Missing values were imputed using forward fill and mean imputation. Columns with more than 50% missing values were dropped. </a:t>
            </a:r>
          </a:p>
          <a:p>
            <a:r>
              <a:rPr lang="en-US" dirty="0" smtClean="0"/>
              <a:t>• Feature Engineering: Derived timestamp-based features and removed redundant columns. </a:t>
            </a:r>
            <a:endParaRPr lang="en-US" dirty="0" smtClean="0"/>
          </a:p>
          <a:p>
            <a:r>
              <a:rPr lang="en-US" dirty="0" smtClean="0"/>
              <a:t>Encoding Categorical Variables: Categorical features were converted into numerical formats using encoding technique. </a:t>
            </a:r>
          </a:p>
          <a:p>
            <a:r>
              <a:rPr lang="en-US" dirty="0" smtClean="0"/>
              <a:t>• Scaling: Standardized numerical features to ensure equal contribution during model training. 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Classifying Cyber security Incidents project is a machine learning-based solution designed to enhance the efficiency of Security Operation Centers (SOCs) at Microsoft. The project focuses on building a classification model that accurately predicts the triage grade of cyber security incidents, assisting SOC analysts in prioritizing their efforts and responding to threats efficiently.</a:t>
            </a:r>
          </a:p>
          <a:p>
            <a:endParaRPr lang="en-US" dirty="0" smtClean="0"/>
          </a:p>
          <a:p>
            <a:r>
              <a:rPr lang="en-US" dirty="0" smtClean="0"/>
              <a:t>The goal is to classify incidents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*True Positive (TP): A confirmed threat.</a:t>
            </a:r>
          </a:p>
          <a:p>
            <a:pPr>
              <a:buNone/>
            </a:pPr>
            <a:r>
              <a:rPr lang="en-US" dirty="0" smtClean="0"/>
              <a:t>*Benign Positive (BP): A false alarm.</a:t>
            </a:r>
          </a:p>
          <a:p>
            <a:pPr>
              <a:buNone/>
            </a:pPr>
            <a:r>
              <a:rPr lang="en-US" dirty="0" smtClean="0"/>
              <a:t>*False Positive (FP): A misidentified threat.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Data Exploration: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Shape of the Dataset</a:t>
            </a:r>
          </a:p>
          <a:p>
            <a:r>
              <a:rPr lang="en-US" dirty="0" smtClean="0"/>
              <a:t>The dataset initially contained 9,516,837 rows and 45 columns.</a:t>
            </a:r>
          </a:p>
          <a:p>
            <a:endParaRPr lang="en-US" dirty="0" smtClean="0"/>
          </a:p>
          <a:p>
            <a:r>
              <a:rPr lang="en-US" dirty="0" smtClean="0"/>
              <a:t>Feature Description The dataset contains a variety of features describing cyber security incidents, their attributes, and metadata. Below are the features:</a:t>
            </a:r>
          </a:p>
          <a:p>
            <a:endParaRPr lang="en-US" dirty="0" smtClean="0"/>
          </a:p>
          <a:p>
            <a:r>
              <a:rPr lang="en-US" dirty="0" smtClean="0"/>
              <a:t>Id: Unique ID for each </a:t>
            </a:r>
            <a:r>
              <a:rPr lang="en-US" dirty="0" err="1" smtClean="0"/>
              <a:t>OrgId-IncidentId</a:t>
            </a:r>
            <a:r>
              <a:rPr lang="en-US" dirty="0" smtClean="0"/>
              <a:t> pair.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IncidentId</a:t>
            </a:r>
            <a:r>
              <a:rPr lang="en-US" dirty="0" smtClean="0"/>
              <a:t>: Organizationally unique incident identifier. </a:t>
            </a:r>
          </a:p>
          <a:p>
            <a:r>
              <a:rPr lang="en-US" dirty="0" err="1" smtClean="0"/>
              <a:t>AlertId</a:t>
            </a:r>
            <a:r>
              <a:rPr lang="en-US" dirty="0" smtClean="0"/>
              <a:t>: Unique identifier for an alert. </a:t>
            </a:r>
          </a:p>
          <a:p>
            <a:r>
              <a:rPr lang="en-US" dirty="0" smtClean="0"/>
              <a:t>Timestamp: Time the alert was created. </a:t>
            </a:r>
          </a:p>
          <a:p>
            <a:r>
              <a:rPr lang="en-US" dirty="0" err="1" smtClean="0"/>
              <a:t>DetectorId</a:t>
            </a:r>
            <a:r>
              <a:rPr lang="en-US" dirty="0" smtClean="0"/>
              <a:t>: Unique ID for the alert-generating detector. </a:t>
            </a:r>
          </a:p>
          <a:p>
            <a:r>
              <a:rPr lang="en-US" dirty="0" err="1" smtClean="0"/>
              <a:t>AlertTitle</a:t>
            </a:r>
            <a:r>
              <a:rPr lang="en-US" dirty="0" smtClean="0"/>
              <a:t>: Title of the alert. </a:t>
            </a:r>
          </a:p>
          <a:p>
            <a:r>
              <a:rPr lang="en-US" dirty="0" smtClean="0"/>
              <a:t>Category: Category of the alert. </a:t>
            </a:r>
          </a:p>
          <a:p>
            <a:r>
              <a:rPr lang="en-US" dirty="0" err="1" smtClean="0"/>
              <a:t>MitreTechniques</a:t>
            </a:r>
            <a:r>
              <a:rPr lang="en-US" dirty="0" smtClean="0"/>
              <a:t>: MITRE ATT&amp;CK techniques involved in the alert.</a:t>
            </a:r>
          </a:p>
          <a:p>
            <a:r>
              <a:rPr lang="en-US" dirty="0" err="1" smtClean="0"/>
              <a:t>IncidentGrade</a:t>
            </a:r>
            <a:r>
              <a:rPr lang="en-US" dirty="0" smtClean="0"/>
              <a:t>: SOC grade assigned to the incident (Target Variable).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Dataset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ActionGrouped</a:t>
            </a:r>
            <a:r>
              <a:rPr lang="en-US" dirty="0" smtClean="0"/>
              <a:t>: SOC alert remediation action (high level).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ActionGranular</a:t>
            </a:r>
            <a:r>
              <a:rPr lang="en-US" dirty="0" smtClean="0"/>
              <a:t>: SOC alert remediation action (fine-grain).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EntityType</a:t>
            </a:r>
            <a:r>
              <a:rPr lang="en-US" dirty="0" smtClean="0"/>
              <a:t>: Type of entity involved in the alert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EvidenceRole</a:t>
            </a:r>
            <a:r>
              <a:rPr lang="en-US" dirty="0" smtClean="0"/>
              <a:t>: Role of the evidence in the investigation.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RolesAdditional</a:t>
            </a:r>
            <a:r>
              <a:rPr lang="en-US" dirty="0" smtClean="0"/>
              <a:t>: Metadata on evidence role in the alert.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DeviceId</a:t>
            </a:r>
            <a:r>
              <a:rPr lang="en-US" dirty="0" smtClean="0"/>
              <a:t>: Unique identifier for the device.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DeviceName</a:t>
            </a:r>
            <a:r>
              <a:rPr lang="en-US" dirty="0" smtClean="0"/>
              <a:t>: Name of the device. Sha256: SHA-256 hash of the file.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IpAddress</a:t>
            </a:r>
            <a:r>
              <a:rPr lang="en-US" dirty="0" smtClean="0"/>
              <a:t>: IP address involved.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Url</a:t>
            </a:r>
            <a:r>
              <a:rPr lang="en-US" dirty="0" smtClean="0"/>
              <a:t>: URL involved.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AccountSid</a:t>
            </a:r>
            <a:r>
              <a:rPr lang="en-US" dirty="0" smtClean="0"/>
              <a:t>: On-premises account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AccountUpn</a:t>
            </a:r>
            <a:r>
              <a:rPr lang="en-US" dirty="0" smtClean="0"/>
              <a:t>: Email account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AccountObjectId</a:t>
            </a:r>
            <a:r>
              <a:rPr lang="en-US" dirty="0" smtClean="0"/>
              <a:t>: </a:t>
            </a:r>
            <a:r>
              <a:rPr lang="en-US" dirty="0" err="1" smtClean="0"/>
              <a:t>Entra</a:t>
            </a:r>
            <a:r>
              <a:rPr lang="en-US" dirty="0" smtClean="0"/>
              <a:t> ID account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AccountName</a:t>
            </a:r>
            <a:r>
              <a:rPr lang="en-US" dirty="0" smtClean="0"/>
              <a:t>: Name of the on-premises account.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NetworkMessageId</a:t>
            </a:r>
            <a:r>
              <a:rPr lang="en-US" dirty="0" smtClean="0"/>
              <a:t>: Org-level identifier for the email message.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EmailClusterId</a:t>
            </a:r>
            <a:r>
              <a:rPr lang="en-US" dirty="0" smtClean="0"/>
              <a:t>: Unique identifier for the email cluster.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RegistryKey</a:t>
            </a:r>
            <a:r>
              <a:rPr lang="en-US" dirty="0" smtClean="0"/>
              <a:t>: Registry key involved.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RegistryValueName</a:t>
            </a:r>
            <a:r>
              <a:rPr lang="en-US" dirty="0" smtClean="0"/>
              <a:t>: Name of the registry value.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RegistryValueData</a:t>
            </a:r>
            <a:r>
              <a:rPr lang="en-US" dirty="0" smtClean="0"/>
              <a:t>: Data of the registry value.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1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ApplicationId</a:t>
            </a:r>
            <a:r>
              <a:rPr lang="en-US" dirty="0" smtClean="0"/>
              <a:t>: Unique identifier for the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ApplicationName</a:t>
            </a:r>
            <a:r>
              <a:rPr lang="en-US" dirty="0" smtClean="0"/>
              <a:t>: Name of the application.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OAuthApplicationId</a:t>
            </a:r>
            <a:r>
              <a:rPr lang="en-US" dirty="0" smtClean="0"/>
              <a:t>: </a:t>
            </a:r>
            <a:r>
              <a:rPr lang="en-US" dirty="0" err="1" smtClean="0"/>
              <a:t>OAuth</a:t>
            </a:r>
            <a:r>
              <a:rPr lang="en-US" dirty="0" smtClean="0"/>
              <a:t> application identifier.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ThreatFamily</a:t>
            </a:r>
            <a:r>
              <a:rPr lang="en-US" dirty="0" smtClean="0"/>
              <a:t>: Malware family associated with a file.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FileName</a:t>
            </a:r>
            <a:r>
              <a:rPr lang="en-US" dirty="0" smtClean="0"/>
              <a:t>: Name of the file.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FolderPath</a:t>
            </a:r>
            <a:r>
              <a:rPr lang="en-US" dirty="0" smtClean="0"/>
              <a:t>: Path of the file folder.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ResourceIdName</a:t>
            </a:r>
            <a:r>
              <a:rPr lang="en-US" dirty="0" smtClean="0"/>
              <a:t>: Name of the Azure resource.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ResourceType</a:t>
            </a:r>
            <a:r>
              <a:rPr lang="en-US" dirty="0" smtClean="0"/>
              <a:t>: Type of Azure resource.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OSFamily</a:t>
            </a:r>
            <a:r>
              <a:rPr lang="en-US" dirty="0" smtClean="0"/>
              <a:t>: Family of the operating system.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OSVersion</a:t>
            </a:r>
            <a:r>
              <a:rPr lang="en-US" dirty="0" smtClean="0"/>
              <a:t>: Version of the operating system.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AntispamDirection</a:t>
            </a:r>
            <a:r>
              <a:rPr lang="en-US" dirty="0" smtClean="0"/>
              <a:t>: Direction of the </a:t>
            </a:r>
            <a:r>
              <a:rPr lang="en-US" dirty="0" err="1" smtClean="0"/>
              <a:t>antispam</a:t>
            </a:r>
            <a:r>
              <a:rPr lang="en-US" dirty="0" smtClean="0"/>
              <a:t> filter.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SuspicionLevel</a:t>
            </a:r>
            <a:r>
              <a:rPr lang="en-US" dirty="0" smtClean="0"/>
              <a:t>: Level of suspicion.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LastVerdict</a:t>
            </a:r>
            <a:r>
              <a:rPr lang="en-US" dirty="0" smtClean="0"/>
              <a:t>: Final verdict of threat analysis.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CountryCode</a:t>
            </a:r>
            <a:r>
              <a:rPr lang="en-US" dirty="0" smtClean="0"/>
              <a:t>: Country code where evidence appears.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State: State where evidence appears.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City: City where evidence appears.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769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Value Counts for Key Features:</a:t>
            </a:r>
          </a:p>
          <a:p>
            <a:endParaRPr lang="en-IN" dirty="0" smtClean="0"/>
          </a:p>
          <a:p>
            <a:r>
              <a:rPr lang="en-US" b="1" dirty="0" smtClean="0"/>
              <a:t>Incident Grade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Benign Positive – 4110817 (The highest count)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True Positive    - 3322713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False Positive   - 2031967</a:t>
            </a:r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113" y="1982898"/>
            <a:ext cx="6567487" cy="4052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Data Exploration: </a:t>
            </a:r>
            <a:endParaRPr lang="en-US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US" b="1" dirty="0" smtClean="0"/>
          </a:p>
          <a:p>
            <a:r>
              <a:rPr lang="en-US" dirty="0" smtClean="0"/>
              <a:t>• Data Loading: The dataset was loaded in chunks to handle its large size.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Summary Statistics: The data was </a:t>
            </a:r>
            <a:r>
              <a:rPr lang="en-US" dirty="0" err="1" smtClean="0"/>
              <a:t>analysed</a:t>
            </a:r>
            <a:r>
              <a:rPr lang="en-US" dirty="0" smtClean="0"/>
              <a:t> to check its structure, data types, and missing values.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Visualizations: The distribution of key features, including the target variable (Incident Grade), was visualized to understand class imbalances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• Class Imbalance: The Benign Positive class is significantly overrepresented compared to the other classes.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Data Preprocessing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1762</Words>
  <Application>Microsoft Office PowerPoint</Application>
  <PresentationFormat>On-screen Show (4:3)</PresentationFormat>
  <Paragraphs>228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Microsoft-Cyber-Security-Incident-Grade-Classification</vt:lpstr>
      <vt:lpstr>Project Overview</vt:lpstr>
      <vt:lpstr>  Data Exploration: </vt:lpstr>
      <vt:lpstr>Dataset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Microsoft-Cyber-Security-Incident-Grade-Classification</dc:title>
  <dc:creator>prem</dc:creator>
  <cp:lastModifiedBy>Windows User</cp:lastModifiedBy>
  <cp:revision>56</cp:revision>
  <dcterms:created xsi:type="dcterms:W3CDTF">2006-08-16T00:00:00Z</dcterms:created>
  <dcterms:modified xsi:type="dcterms:W3CDTF">2025-01-19T17:57:57Z</dcterms:modified>
</cp:coreProperties>
</file>