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Slides/notesSlide2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5620"/>
    <p:restoredTop sz="95033" autoAdjust="0"/>
  </p:normalViewPr>
  <p:slideViewPr>
    <p:cSldViewPr>
      <p:cViewPr>
        <p:scale>
          <a:sx n="75" d="100"/>
          <a:sy n="75" d="100"/>
        </p:scale>
        <p:origin x="946" y="21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tableStyles" Target="tableStyle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1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2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1048713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4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5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6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98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99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14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4826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01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66700"/>
          </a:xfrm>
        </p:spPr>
        <p:txBody>
          <a:bodyPr bIns="0" lIns="0" rIns="0" tIns="0"/>
          <a:p/>
        </p:txBody>
      </p:sp>
      <p:sp>
        <p:nvSpPr>
          <p:cNvPr id="1048702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3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1048704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06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7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8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9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1048710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1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1048682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emf"/><Relationship Id="rId3" Type="http://schemas.openxmlformats.org/officeDocument/2006/relationships/slideLayout" Target="../slideLayouts/slideLayout1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2.emf"/><Relationship Id="rId3" Type="http://schemas.openxmlformats.org/officeDocument/2006/relationships/slideLayout" Target="../slideLayouts/slideLayout4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62386" y="5558028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1238250" y="265268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dirty="0" spc="15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114424" y="2753550"/>
            <a:ext cx="8610600" cy="2682240"/>
          </a:xfrm>
          <a:prstGeom prst="rect"/>
          <a:noFill/>
        </p:spPr>
        <p:txBody>
          <a:bodyPr rtlCol="0" wrap="square">
            <a:spAutoFit/>
          </a:bodyPr>
          <a:p>
            <a:pPr>
              <a:lnSpc>
                <a:spcPct val="150000"/>
              </a:lnSpc>
            </a:pPr>
            <a:r>
              <a:rPr b="1" dirty="0" sz="2000" 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 </a:t>
            </a:r>
            <a:r>
              <a:rPr b="1" dirty="0" sz="2000" 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b="1" dirty="0" sz="2000" 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b="1" dirty="0" sz="2000" 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2000" 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b="1" dirty="0" sz="2000" 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b="1" dirty="0" sz="2000" 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b="1" dirty="0" sz="2000" 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b="1" dirty="0" sz="2000" 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altLang="en-US" lang="zh-CN"/>
          </a:p>
          <a:p>
            <a:pPr>
              <a:lnSpc>
                <a:spcPct val="150000"/>
              </a:lnSpc>
            </a:pPr>
            <a:r>
              <a:rPr b="1" dirty="0" sz="2000" 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REGISTER NO: 1222030</a:t>
            </a:r>
            <a:r>
              <a:rPr b="1" dirty="0" sz="2000" 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b="1" dirty="0" sz="2000" 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altLang="en-US" b="1" dirty="0" sz="2000" lang="zh-CN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b="1" dirty="0" sz="2000" 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DEPARTMENT: B. COM ( CORPORATE SECRETARYSHIP)</a:t>
            </a:r>
            <a:endParaRPr altLang="en-US" b="1" dirty="0" sz="2000" lang="zh-CN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b="1" dirty="0" sz="2000" 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COLLEGE: MAHALASHMI WOMEN'S COLLEGE OF ARTS AND                   </a:t>
            </a:r>
            <a:endParaRPr altLang="en-US" b="1" dirty="0" sz="2000" lang="zh-CN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altLang="en-US" b="1" dirty="0" sz="2000" 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SCIENCE </a:t>
            </a:r>
            <a:endParaRPr altLang="en-US" b="1" dirty="0" sz="2000" lang="zh-CN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dirty="0" sz="20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p>
            <a:r>
              <a:rPr dirty="0" lang="en-US"/>
              <a:t>MODELLIING</a:t>
            </a:r>
            <a:endParaRPr dirty="0" lang="en-IN"/>
          </a:p>
        </p:txBody>
      </p:sp>
      <p:sp>
        <p:nvSpPr>
          <p:cNvPr id="1048679" name="TextBox 5"/>
          <p:cNvSpPr txBox="1"/>
          <p:nvPr/>
        </p:nvSpPr>
        <p:spPr>
          <a:xfrm>
            <a:off x="990600" y="1371600"/>
            <a:ext cx="8084574" cy="5262979"/>
          </a:xfrm>
          <a:prstGeom prst="rect"/>
          <a:noFill/>
        </p:spPr>
        <p:txBody>
          <a:bodyPr wrap="square">
            <a:spAutoFit/>
          </a:bodyPr>
          <a:p>
            <a:pPr indent="-342900" marL="342900">
              <a:buFont typeface="Arial" panose="020B0604020202020204" pitchFamily="34" charset="0"/>
              <a:buChar char="•"/>
            </a:pPr>
            <a:r>
              <a:rPr b="1" dirty="0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</a:t>
            </a:r>
          </a:p>
          <a:p>
            <a:r>
              <a:rPr b="1" dirty="0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Downloaded the data from </a:t>
            </a:r>
            <a:r>
              <a:rPr b="1" dirty="0" sz="2400" lang="en-IN" err="1">
                <a:latin typeface="Times New Roman" panose="02020603050405020304" pitchFamily="18" charset="0"/>
                <a:cs typeface="Times New Roman" panose="02020603050405020304" pitchFamily="18" charset="0"/>
              </a:rPr>
              <a:t>edunet</a:t>
            </a:r>
            <a:r>
              <a:rPr b="1" dirty="0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student’s dashboard.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endParaRPr b="1"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b="1" dirty="0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Feature Collection:</a:t>
            </a:r>
          </a:p>
          <a:p>
            <a:r>
              <a:rPr b="1" dirty="0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Highlighted data which is required using the fill option.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endParaRPr b="1"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b="1" dirty="0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Cleaning:</a:t>
            </a:r>
          </a:p>
          <a:p>
            <a:r>
              <a:rPr b="1" dirty="0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Identified the missing values using conditional formatting.</a:t>
            </a:r>
          </a:p>
          <a:p>
            <a:r>
              <a:rPr b="1" dirty="0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Removed / Filtered the missing data using filter-filter by colour.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endParaRPr b="1"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b="1" dirty="0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level:</a:t>
            </a:r>
          </a:p>
          <a:p>
            <a:r>
              <a:rPr b="1" dirty="0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Score Analysis is based on the type is filtered by gender (All 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TextBox 2"/>
          <p:cNvSpPr txBox="1"/>
          <p:nvPr/>
        </p:nvSpPr>
        <p:spPr>
          <a:xfrm>
            <a:off x="1000760" y="1258669"/>
            <a:ext cx="8236974" cy="5262979"/>
          </a:xfrm>
          <a:prstGeom prst="rect"/>
          <a:noFill/>
        </p:spPr>
        <p:txBody>
          <a:bodyPr wrap="square">
            <a:spAutoFit/>
          </a:bodyPr>
          <a:p>
            <a:r>
              <a:rPr b="1" dirty="0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r>
              <a:rPr dirty="0" lang="en-IN"/>
              <a:t>:</a:t>
            </a:r>
          </a:p>
          <a:p>
            <a:r>
              <a:rPr dirty="0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Pivot table is created to summarise the data.</a:t>
            </a:r>
          </a:p>
          <a:p>
            <a:r>
              <a:rPr dirty="0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Row labels- It is considered as Business Unit.</a:t>
            </a:r>
          </a:p>
          <a:p>
            <a:r>
              <a:rPr dirty="0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Column labels-describe the performance level.</a:t>
            </a:r>
          </a:p>
          <a:p>
            <a:r>
              <a:rPr dirty="0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Filter- By gender where I </a:t>
            </a:r>
            <a:r>
              <a:rPr dirty="0" sz="2400" lang="en-IN" err="1">
                <a:latin typeface="Times New Roman" panose="02020603050405020304" pitchFamily="18" charset="0"/>
                <a:cs typeface="Times New Roman" panose="02020603050405020304" pitchFamily="18" charset="0"/>
              </a:rPr>
              <a:t>prefered</a:t>
            </a:r>
            <a:r>
              <a:rPr dirty="0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the male employees in this data.</a:t>
            </a:r>
          </a:p>
          <a:p>
            <a:r>
              <a:rPr dirty="0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Values- To make a count used first name for count of employees in each field.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b="1" dirty="0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Visualization:</a:t>
            </a:r>
          </a:p>
          <a:p>
            <a:r>
              <a:rPr dirty="0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Used the graph chart to </a:t>
            </a:r>
            <a:r>
              <a:rPr dirty="0" sz="2400" lang="en-IN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dirty="0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the employees (in units) in the department type category .</a:t>
            </a:r>
          </a:p>
          <a:p>
            <a:r>
              <a:rPr dirty="0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Used the pie chart to </a:t>
            </a:r>
            <a:r>
              <a:rPr dirty="0" sz="2400" lang="en-IN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dirty="0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the employees overall percentage in the department type category.</a:t>
            </a:r>
          </a:p>
        </p:txBody>
      </p:sp>
      <p:sp>
        <p:nvSpPr>
          <p:cNvPr id="1048684" name="TextBox 12"/>
          <p:cNvSpPr txBox="1"/>
          <p:nvPr/>
        </p:nvSpPr>
        <p:spPr>
          <a:xfrm>
            <a:off x="1000760" y="457200"/>
            <a:ext cx="6101080" cy="646331"/>
          </a:xfrm>
          <a:prstGeom prst="rect"/>
          <a:noFill/>
        </p:spPr>
        <p:txBody>
          <a:bodyPr wrap="square">
            <a:spAutoFit/>
          </a:bodyPr>
          <a:p>
            <a:r>
              <a:rPr b="1" dirty="0" sz="36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MODELLIING</a:t>
            </a:r>
            <a:endParaRPr b="1" dirty="0" sz="36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6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7" name="object 8"/>
          <p:cNvSpPr txBox="1"/>
          <p:nvPr/>
        </p:nvSpPr>
        <p:spPr>
          <a:xfrm>
            <a:off x="739774" y="291147"/>
            <a:ext cx="5584825" cy="93679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6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b="1" dirty="0" sz="6000" lang="en-IN" spc="-4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b="1" dirty="0" sz="6000" lang="en-IN" spc="15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b="1" dirty="0" sz="6000" lang="en-IN" spc="-3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b="1" dirty="0" sz="6000" lang="en-IN" spc="-405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b="1" dirty="0" sz="6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TS</a:t>
            </a:r>
            <a:endParaRPr b="1" dirty="0" sz="6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8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pic>
        <p:nvPicPr>
          <p:cNvPr id="2097167" name="Picture 2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1066800" y="2057399"/>
            <a:ext cx="6705600" cy="3838575"/>
          </a:xfrm>
          <a:prstGeom prst="rect"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0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8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2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909034" cy="752129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IN"/>
              <a:t>R</a:t>
            </a:r>
            <a:r>
              <a:rPr dirty="0" lang="en-IN" spc="-40"/>
              <a:t>E</a:t>
            </a:r>
            <a:r>
              <a:rPr dirty="0" lang="en-IN" spc="15"/>
              <a:t>S</a:t>
            </a:r>
            <a:r>
              <a:rPr dirty="0" lang="en-IN" spc="-30"/>
              <a:t>U</a:t>
            </a:r>
            <a:r>
              <a:rPr dirty="0" lang="en-IN" spc="-405"/>
              <a:t>L</a:t>
            </a:r>
            <a:r>
              <a:rPr dirty="0" lang="en-IN"/>
              <a:t>TS</a:t>
            </a:r>
            <a:endParaRPr dirty="0"/>
          </a:p>
        </p:txBody>
      </p:sp>
      <p:sp>
        <p:nvSpPr>
          <p:cNvPr id="1048693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94" name="TextBox 2"/>
          <p:cNvSpPr txBox="1"/>
          <p:nvPr/>
        </p:nvSpPr>
        <p:spPr>
          <a:xfrm>
            <a:off x="3050458" y="3251708"/>
            <a:ext cx="6100916" cy="369332"/>
          </a:xfrm>
          <a:prstGeom prst="rect"/>
          <a:noFill/>
        </p:spPr>
        <p:txBody>
          <a:bodyPr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endParaRPr dirty="0" sz="1800" lang="en-IN">
              <a:latin typeface="Trebuchet MS"/>
              <a:cs typeface="Trebuchet MS"/>
            </a:endParaRPr>
          </a:p>
        </p:txBody>
      </p:sp>
      <p:pic>
        <p:nvPicPr>
          <p:cNvPr id="2097169" name="Picture 4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1600200" y="1904999"/>
            <a:ext cx="6748272" cy="3990975"/>
          </a:xfrm>
          <a:prstGeom prst="rect"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6" name="TextBox 2"/>
          <p:cNvSpPr txBox="1"/>
          <p:nvPr/>
        </p:nvSpPr>
        <p:spPr>
          <a:xfrm>
            <a:off x="609600" y="2120561"/>
            <a:ext cx="6788468" cy="2951064"/>
          </a:xfrm>
          <a:prstGeom prst="rect"/>
          <a:noFill/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Therefore the production department employees performs higher comparing to other department and whereas admin offices performs lower comparing to other department.</a:t>
            </a:r>
            <a:b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Hence the Business Unit employees works more efficiently and effectively comparing to Business Unit  according to the employee data given.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30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3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3309620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3041649" y="1030605"/>
            <a:ext cx="5029200" cy="5958839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b="1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b="1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b="1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b="1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b="1" dirty="0" sz="2800" i="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1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b="1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b="1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b="1" dirty="0" sz="2800" i="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1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b="1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591168" y="2562224"/>
            <a:ext cx="2762250" cy="3514726"/>
            <a:chOff x="8591168" y="2562224"/>
            <a:chExt cx="2762250" cy="3514726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591168" y="2562224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7991475" y="890015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850071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Box 1048702"/>
          <p:cNvSpPr txBox="1"/>
          <p:nvPr/>
        </p:nvSpPr>
        <p:spPr>
          <a:xfrm>
            <a:off x="369376" y="1218437"/>
            <a:ext cx="9212773" cy="5120640"/>
          </a:xfrm>
          <a:prstGeom prst="rect"/>
        </p:spPr>
        <p:txBody>
          <a:bodyPr rtlCol="0" wrap="square">
            <a:spAutoFit/>
          </a:bodyPr>
          <a:p>
            <a:pPr indent="-457200" marL="457200">
              <a:lnSpc>
                <a:spcPct val="150000"/>
              </a:lnSpc>
              <a:buFont typeface="Wingdings" charset="2"/>
              <a:buChar char="l"/>
            </a:pPr>
            <a:r>
              <a:rPr b="1" dirty="0" sz="2800" lang="en-US">
                <a:solidFill>
                  <a:srgbClr val="3636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involves evaluating an individual's job effectiveness, productivity, and contribution to organizational goals.</a:t>
            </a:r>
            <a:endParaRPr b="1" dirty="0" sz="2800" lang="en-IN">
              <a:solidFill>
                <a:srgbClr val="36363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457200" marL="457200">
              <a:lnSpc>
                <a:spcPct val="150000"/>
              </a:lnSpc>
              <a:buFont typeface="Wingdings" charset="2"/>
              <a:buChar char="l"/>
            </a:pPr>
            <a:r>
              <a:rPr b="1" dirty="0" sz="2800" lang="en-US">
                <a:solidFill>
                  <a:srgbClr val="3636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includes assessing skills, achievements, strengths, and areas for improvement.</a:t>
            </a:r>
            <a:endParaRPr b="1" dirty="0" sz="2800" lang="en-IN">
              <a:solidFill>
                <a:srgbClr val="36363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457200" marL="457200">
              <a:lnSpc>
                <a:spcPct val="150000"/>
              </a:lnSpc>
              <a:buFont typeface="Wingdings" charset="2"/>
              <a:buChar char="l"/>
            </a:pPr>
            <a:r>
              <a:rPr b="1" dirty="0" sz="2800" lang="en-US">
                <a:solidFill>
                  <a:srgbClr val="3636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analysis helps in identifying training needs, making promotion decisions, and enhancing overall team performance and job satisfaction.</a:t>
            </a:r>
            <a:endParaRPr b="1" dirty="0" sz="2800" lang="en-IN">
              <a:solidFill>
                <a:srgbClr val="36363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7873711" y="957794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914400" y="452382"/>
            <a:ext cx="5263515" cy="57066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3600" spc="5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dirty="0" sz="3600" lang="en-US" spc="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6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dirty="0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511753" y="1544466"/>
            <a:ext cx="8565572" cy="5120641"/>
          </a:xfrm>
          <a:prstGeom prst="rect"/>
          <a:noFill/>
        </p:spPr>
        <p:txBody>
          <a:bodyPr rtlCol="0" wrap="square">
            <a:spAutoFit/>
          </a:bodyPr>
          <a:p>
            <a:pPr algn="l" indent="-285750" marL="285750">
              <a:lnSpc>
                <a:spcPct val="150000"/>
              </a:lnSpc>
              <a:buFont typeface="Wingdings" charset="2"/>
              <a:buChar char="ü"/>
            </a:pPr>
            <a:r>
              <a:rPr b="1" dirty="0" sz="2800">
                <a:latin typeface="Times New Roman" panose="02020603050405020304" pitchFamily="18" charset="0"/>
                <a:cs typeface="Times New Roman" panose="02020603050405020304" pitchFamily="18" charset="0"/>
              </a:rPr>
              <a:t>Analyzing an employee performance dataset involves examining metrics such as productivity, attendance, and feedback scores.</a:t>
            </a:r>
            <a:endParaRPr altLang="en-US" b="1" dirty="0" sz="2800" 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indent="-285750" marL="285750">
              <a:lnSpc>
                <a:spcPct val="150000"/>
              </a:lnSpc>
              <a:buFont typeface="Wingdings" charset="2"/>
              <a:buChar char="ü"/>
            </a:pPr>
            <a:r>
              <a:rPr b="1" dirty="0" sz="2800">
                <a:latin typeface="Times New Roman" panose="02020603050405020304" pitchFamily="18" charset="0"/>
                <a:cs typeface="Times New Roman" panose="02020603050405020304" pitchFamily="18" charset="0"/>
              </a:rPr>
              <a:t>Techniques include statistical analysis, trend identification, and comparison against benchmarks.</a:t>
            </a:r>
            <a:endParaRPr altLang="en-US" b="1" dirty="0" sz="2800" 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indent="-285750" marL="285750">
              <a:lnSpc>
                <a:spcPct val="150000"/>
              </a:lnSpc>
              <a:buFont typeface="Wingdings" charset="2"/>
              <a:buChar char="ü"/>
            </a:pPr>
            <a:r>
              <a:rPr b="1" dirty="0" sz="2800">
                <a:latin typeface="Times New Roman" panose="02020603050405020304" pitchFamily="18" charset="0"/>
                <a:cs typeface="Times New Roman" panose="02020603050405020304" pitchFamily="18" charset="0"/>
              </a:rPr>
              <a:t>This process helps in recognizing high performers, uncovering training needs, and making informed decisions about promotions and role adjustments</a:t>
            </a:r>
            <a:r>
              <a:rPr b="1" dirty="0"/>
              <a:t>.</a:t>
            </a:r>
            <a:endParaRPr altLang="en-US" b="1" dirty="0" 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TextBox 1048703"/>
          <p:cNvSpPr txBox="1"/>
          <p:nvPr/>
        </p:nvSpPr>
        <p:spPr>
          <a:xfrm>
            <a:off x="1281400" y="2335529"/>
            <a:ext cx="5571836" cy="2606040"/>
          </a:xfrm>
          <a:prstGeom prst="rect"/>
        </p:spPr>
        <p:txBody>
          <a:bodyPr rtlCol="0" wrap="square">
            <a:spAutoFit/>
          </a:bodyPr>
          <a:p>
            <a:pPr indent="-457200" marL="457200">
              <a:lnSpc>
                <a:spcPct val="150000"/>
              </a:lnSpc>
              <a:buFont typeface="Wingdings" charset="2"/>
              <a:buChar char="u"/>
            </a:pPr>
            <a:r>
              <a:rPr b="1" dirty="0" sz="2800" 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Companies.</a:t>
            </a:r>
            <a:endParaRPr b="1" dirty="0" sz="2800" lang="en-IN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457200" marL="457200">
              <a:lnSpc>
                <a:spcPct val="150000"/>
              </a:lnSpc>
              <a:buFont typeface="Wingdings" charset="2"/>
              <a:buChar char="u"/>
            </a:pPr>
            <a:r>
              <a:rPr b="1" dirty="0" sz="2800" 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Industries.</a:t>
            </a:r>
            <a:endParaRPr b="1" dirty="0" sz="2800" lang="en-IN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457200" marL="457200">
              <a:lnSpc>
                <a:spcPct val="150000"/>
              </a:lnSpc>
              <a:buFont typeface="Wingdings" charset="2"/>
              <a:buChar char="u"/>
            </a:pPr>
            <a:r>
              <a:rPr b="1" dirty="0" sz="2800" 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Banks.</a:t>
            </a:r>
            <a:endParaRPr b="1" dirty="0" sz="2800" lang="en-IN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457200" marL="457200">
              <a:lnSpc>
                <a:spcPct val="150000"/>
              </a:lnSpc>
              <a:buFont typeface="Wingdings" charset="2"/>
              <a:buChar char="u"/>
            </a:pPr>
            <a:r>
              <a:rPr b="1" dirty="0" sz="2800" 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Marketing field.</a:t>
            </a:r>
            <a:endParaRPr b="1" dirty="0" sz="2800" lang="en-IN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8168121" y="2093474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676275" y="409574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TextBox 1048704"/>
          <p:cNvSpPr txBox="1"/>
          <p:nvPr/>
        </p:nvSpPr>
        <p:spPr>
          <a:xfrm>
            <a:off x="3027717" y="1346834"/>
            <a:ext cx="7411682" cy="3903954"/>
          </a:xfrm>
          <a:prstGeom prst="rect"/>
        </p:spPr>
        <p:txBody>
          <a:bodyPr rtlCol="0" wrap="square">
            <a:spAutoFit/>
          </a:bodyPr>
          <a:p>
            <a:pPr indent="-457200" marL="457200">
              <a:lnSpc>
                <a:spcPct val="150000"/>
              </a:lnSpc>
              <a:buFont typeface="Wingdings" charset="2"/>
              <a:buChar char="ü"/>
            </a:pPr>
            <a:r>
              <a:rPr b="1" dirty="0" sz="2400" lang="en-US">
                <a:solidFill>
                  <a:srgbClr val="3636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  <a:endParaRPr b="1" dirty="0" sz="2400" lang="en-IN">
              <a:solidFill>
                <a:srgbClr val="36363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457200" marL="457200">
              <a:lnSpc>
                <a:spcPct val="150000"/>
              </a:lnSpc>
              <a:buFont typeface="Wingdings" charset="2"/>
              <a:buChar char="ü"/>
            </a:pPr>
            <a:r>
              <a:rPr b="1" dirty="0" sz="2400" lang="en-US">
                <a:solidFill>
                  <a:srgbClr val="3636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  <a:endParaRPr b="1" dirty="0" sz="2400" lang="en-IN">
              <a:solidFill>
                <a:srgbClr val="36363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457200" marL="457200">
              <a:lnSpc>
                <a:spcPct val="150000"/>
              </a:lnSpc>
              <a:buFont typeface="Wingdings" charset="2"/>
              <a:buChar char="ü"/>
            </a:pPr>
            <a:r>
              <a:rPr b="1" dirty="0" sz="2400" lang="en-US">
                <a:solidFill>
                  <a:srgbClr val="3636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</a:t>
            </a:r>
            <a:endParaRPr b="1" dirty="0" sz="2400" lang="en-IN">
              <a:solidFill>
                <a:srgbClr val="36363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457200" marL="457200">
              <a:lnSpc>
                <a:spcPct val="150000"/>
              </a:lnSpc>
              <a:buFont typeface="Wingdings" charset="2"/>
              <a:buChar char="ü"/>
            </a:pPr>
            <a:r>
              <a:rPr b="1" dirty="0" sz="2400" lang="en-US">
                <a:solidFill>
                  <a:srgbClr val="3636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Formula used to Identify Performance Level</a:t>
            </a:r>
            <a:endParaRPr b="1" dirty="0" sz="2400" lang="en-IN">
              <a:solidFill>
                <a:srgbClr val="36363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457200" marL="457200">
              <a:lnSpc>
                <a:spcPct val="150000"/>
              </a:lnSpc>
              <a:buFont typeface="Wingdings" charset="2"/>
              <a:buChar char="ü"/>
            </a:pPr>
            <a:r>
              <a:rPr b="1" dirty="0" sz="2400" lang="en-US">
                <a:solidFill>
                  <a:srgbClr val="3636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Pivot Table for </a:t>
            </a:r>
            <a:r>
              <a:rPr b="1" dirty="0" sz="2400" lang="en-US" err="1">
                <a:solidFill>
                  <a:srgbClr val="3636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Summarising</a:t>
            </a:r>
            <a:endParaRPr b="1" dirty="0" sz="2400" lang="en-IN">
              <a:solidFill>
                <a:srgbClr val="36363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457200" marL="457200">
              <a:lnSpc>
                <a:spcPct val="150000"/>
              </a:lnSpc>
              <a:buFont typeface="Wingdings" charset="2"/>
              <a:buChar char="ü"/>
            </a:pPr>
            <a:r>
              <a:rPr b="1" dirty="0" sz="2400" lang="en-US">
                <a:solidFill>
                  <a:srgbClr val="3636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Bar Chart</a:t>
            </a:r>
            <a:endParaRPr b="1" dirty="0" sz="2400" lang="en-IN">
              <a:solidFill>
                <a:srgbClr val="36363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457200" marL="457200">
              <a:lnSpc>
                <a:spcPct val="150000"/>
              </a:lnSpc>
              <a:buFont typeface="Wingdings" charset="2"/>
              <a:buChar char="ü"/>
            </a:pPr>
            <a:r>
              <a:rPr b="1" dirty="0" sz="2400" lang="en-US">
                <a:solidFill>
                  <a:srgbClr val="3636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Pie chart</a:t>
            </a:r>
            <a:endParaRPr b="1" dirty="0" sz="2400" lang="en-IN">
              <a:solidFill>
                <a:srgbClr val="36363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9" name="TextBox 1048705"/>
          <p:cNvSpPr txBox="1"/>
          <p:nvPr/>
        </p:nvSpPr>
        <p:spPr>
          <a:xfrm>
            <a:off x="755332" y="1109345"/>
            <a:ext cx="10269180" cy="5185522"/>
          </a:xfrm>
          <a:prstGeom prst="rect"/>
        </p:spPr>
        <p:txBody>
          <a:bodyPr rtlCol="0" wrap="square">
            <a:spAutoFit/>
          </a:bodyPr>
          <a:p>
            <a:pPr>
              <a:lnSpc>
                <a:spcPct val="150000"/>
              </a:lnSpc>
            </a:pPr>
            <a:r>
              <a:rPr b="1" dirty="0" sz="2800" lang="en-I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downloaded from </a:t>
            </a:r>
            <a:r>
              <a:rPr b="1" dirty="0" sz="2800" lang="en-IN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edunet</a:t>
            </a:r>
            <a:r>
              <a:rPr b="1" dirty="0" sz="2800" lang="en-I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dashboard.</a:t>
            </a:r>
          </a:p>
          <a:p>
            <a:pPr>
              <a:lnSpc>
                <a:spcPct val="150000"/>
              </a:lnSpc>
            </a:pPr>
            <a:r>
              <a:rPr b="1" dirty="0" sz="2800" lang="en-I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Features:</a:t>
            </a:r>
          </a:p>
          <a:p>
            <a:pPr>
              <a:lnSpc>
                <a:spcPct val="150000"/>
              </a:lnSpc>
            </a:pPr>
            <a:r>
              <a:rPr b="1" dirty="0" sz="2800" lang="en-I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Totally 26 features were available. In that 11 features were considered.</a:t>
            </a:r>
            <a:r>
              <a:rPr b="1" dirty="0" sz="2800" 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</a:t>
            </a:r>
            <a:endParaRPr b="1" dirty="0" sz="2800" lang="en-IN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457200" marL="457200">
              <a:lnSpc>
                <a:spcPct val="150000"/>
              </a:lnSpc>
              <a:buFont typeface="Wingdings" charset="2"/>
              <a:buChar char="n"/>
            </a:pPr>
            <a:r>
              <a:rPr b="1" dirty="0" sz="2800" lang="en-I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Names - in text</a:t>
            </a:r>
            <a:r>
              <a:rPr b="1" dirty="0" sz="2800" 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                 </a:t>
            </a:r>
            <a:endParaRPr b="1" dirty="0" sz="2800" lang="en-IN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457200" marL="457200">
              <a:lnSpc>
                <a:spcPct val="150000"/>
              </a:lnSpc>
              <a:buFont typeface="Wingdings" charset="2"/>
              <a:buChar char="n"/>
            </a:pPr>
            <a:r>
              <a:rPr b="1" dirty="0" sz="2800" lang="en-I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b="1" dirty="0" sz="2800" lang="en-US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loyee</a:t>
            </a:r>
            <a:r>
              <a:rPr b="1" dirty="0" sz="2800" 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Type.                      </a:t>
            </a:r>
            <a:endParaRPr b="1" dirty="0" sz="2800" lang="en-IN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457200" marL="457200">
              <a:lnSpc>
                <a:spcPct val="150000"/>
              </a:lnSpc>
              <a:buFont typeface="Wingdings" charset="2"/>
              <a:buChar char="n"/>
            </a:pPr>
            <a:r>
              <a:rPr b="1" dirty="0" sz="2800" 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 Unit.                         </a:t>
            </a:r>
            <a:endParaRPr b="1" dirty="0" sz="2800" lang="en-IN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457200" marL="457200">
              <a:lnSpc>
                <a:spcPct val="150000"/>
              </a:lnSpc>
              <a:buFont typeface="Wingdings" charset="2"/>
              <a:buChar char="n"/>
            </a:pPr>
            <a:r>
              <a:rPr b="1" dirty="0" sz="2800" lang="en-I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level.</a:t>
            </a:r>
            <a:r>
              <a:rPr b="1" dirty="0" sz="2800" 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endParaRPr b="1" dirty="0" sz="2800" lang="en-IN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0" name="TextBox 1048706"/>
          <p:cNvSpPr txBox="1"/>
          <p:nvPr/>
        </p:nvSpPr>
        <p:spPr>
          <a:xfrm>
            <a:off x="5304043" y="3669665"/>
            <a:ext cx="4394732" cy="1977391"/>
          </a:xfrm>
          <a:prstGeom prst="rect"/>
        </p:spPr>
        <p:txBody>
          <a:bodyPr rtlCol="0" wrap="square">
            <a:spAutoFit/>
          </a:bodyPr>
          <a:p>
            <a:pPr indent="-457200" marL="457200">
              <a:lnSpc>
                <a:spcPct val="150000"/>
              </a:lnSpc>
              <a:buFont typeface="Wingdings" charset="2"/>
              <a:buChar char="n"/>
            </a:pPr>
            <a:r>
              <a:rPr b="1" dirty="0" sz="2800" lang="en-I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</a:t>
            </a:r>
            <a:endParaRPr dirty="0" sz="2800" lang="en-IN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457200" marL="457200">
              <a:lnSpc>
                <a:spcPct val="150000"/>
              </a:lnSpc>
              <a:buFont typeface="Wingdings" charset="2"/>
              <a:buChar char="n"/>
            </a:pPr>
            <a:r>
              <a:rPr b="1" dirty="0" sz="2800" 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Gender - male, female.</a:t>
            </a:r>
            <a:endParaRPr dirty="0" sz="2800" lang="en-IN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457200" marL="457200">
              <a:lnSpc>
                <a:spcPct val="150000"/>
              </a:lnSpc>
              <a:buFont typeface="Wingdings" charset="2"/>
              <a:buChar char="n"/>
            </a:pPr>
            <a:r>
              <a:rPr b="1" dirty="0" sz="2800" 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Score</a:t>
            </a:r>
            <a:endParaRPr dirty="0" sz="2800" lang="en-IN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5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6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7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Hari R</cp:lastModifiedBy>
  <dcterms:created xsi:type="dcterms:W3CDTF">2024-03-28T17:07:22Z</dcterms:created>
  <dcterms:modified xsi:type="dcterms:W3CDTF">2024-08-31T07:31:58Z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3204616ca8d9439a94e1f7f894df3abf</vt:lpwstr>
  </property>
</Properties>
</file>