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ACAC93-3509-4183-A026-441DCC943756}">
  <a:tblStyle styleId="{A5ACAC93-3509-4183-A026-441DCC943756}"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D46CDCD-0224-4B3D-8F62-F45348ED8BC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d113ec15_1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62d113ec15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2d113ec15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2d113ec15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2d113ec1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2d113ec1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1b925afe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1b925afe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2d113ec15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2d113ec15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1b925afe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1b925afe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22a401b0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22a401b0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22a401b0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22a401b0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1b925afe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1b925afe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1b925afe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1b925afe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22a401b0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22a401b0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22a401b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22a401b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2a401b0d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22a401b0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22a401b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22a401b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22a401b0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22a401b0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2d113ec1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2d113ec1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9" name="Shape 139"/>
        <p:cNvGrpSpPr/>
        <p:nvPr/>
      </p:nvGrpSpPr>
      <p:grpSpPr>
        <a:xfrm>
          <a:off x="0" y="0"/>
          <a:ext cx="0" cy="0"/>
          <a:chOff x="0" y="0"/>
          <a:chExt cx="0" cy="0"/>
        </a:xfrm>
      </p:grpSpPr>
      <p:sp>
        <p:nvSpPr>
          <p:cNvPr id="140" name="Google Shape;14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2" name="Google Shape;14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54" name="Google Shape;15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9" name="Google Shape;159;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1" name="Google Shape;16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7" name="Google Shape;167;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9" name="Google Shape;169;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0" name="Google Shape;17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3" name="Shape 173"/>
        <p:cNvGrpSpPr/>
        <p:nvPr/>
      </p:nvGrpSpPr>
      <p:grpSpPr>
        <a:xfrm>
          <a:off x="0" y="0"/>
          <a:ext cx="0" cy="0"/>
          <a:chOff x="0" y="0"/>
          <a:chExt cx="0" cy="0"/>
        </a:xfrm>
      </p:grpSpPr>
      <p:sp>
        <p:nvSpPr>
          <p:cNvPr id="174" name="Google Shape;174;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5" name="Google Shape;175;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6" name="Google Shape;176;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7" name="Google Shape;17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0" name="Shape 180"/>
        <p:cNvGrpSpPr/>
        <p:nvPr/>
      </p:nvGrpSpPr>
      <p:grpSpPr>
        <a:xfrm>
          <a:off x="0" y="0"/>
          <a:ext cx="0" cy="0"/>
          <a:chOff x="0" y="0"/>
          <a:chExt cx="0" cy="0"/>
        </a:xfrm>
      </p:grpSpPr>
      <p:sp>
        <p:nvSpPr>
          <p:cNvPr id="181" name="Google Shape;181;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2"/>
          <p:cNvSpPr/>
          <p:nvPr>
            <p:ph idx="2" type="pic"/>
          </p:nvPr>
        </p:nvSpPr>
        <p:spPr>
          <a:xfrm>
            <a:off x="3887391" y="740569"/>
            <a:ext cx="4629300" cy="3655200"/>
          </a:xfrm>
          <a:prstGeom prst="rect">
            <a:avLst/>
          </a:prstGeom>
          <a:noFill/>
          <a:ln>
            <a:noFill/>
          </a:ln>
        </p:spPr>
      </p:sp>
      <p:sp>
        <p:nvSpPr>
          <p:cNvPr id="183" name="Google Shape;183;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4" name="Google Shape;18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7" name="Shape 187"/>
        <p:cNvGrpSpPr/>
        <p:nvPr/>
      </p:nvGrpSpPr>
      <p:grpSpPr>
        <a:xfrm>
          <a:off x="0" y="0"/>
          <a:ext cx="0" cy="0"/>
          <a:chOff x="0" y="0"/>
          <a:chExt cx="0" cy="0"/>
        </a:xfrm>
      </p:grpSpPr>
      <p:sp>
        <p:nvSpPr>
          <p:cNvPr id="188" name="Google Shape;18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9" name="Google Shape;189;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0" name="Google Shape;190;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6" name="Google Shape;19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6" name="Google Shape;126;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7" name="Google Shape;127;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drive/u/0/folders/1jA7hIBrwT6wKQkPT3rGzXZi9dS63URX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5"/>
          <p:cNvSpPr/>
          <p:nvPr/>
        </p:nvSpPr>
        <p:spPr>
          <a:xfrm>
            <a:off x="1143" y="0"/>
            <a:ext cx="9141900" cy="51435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sky, cloud, outdoor, water&#10;&#10;Description automatically generated" id="204" name="Google Shape;204;p25"/>
          <p:cNvPicPr preferRelativeResize="0"/>
          <p:nvPr/>
        </p:nvPicPr>
        <p:blipFill rotWithShape="1">
          <a:blip r:embed="rId3">
            <a:alphaModFix/>
          </a:blip>
          <a:srcRect b="12347" l="0" r="0" t="3710"/>
          <a:stretch/>
        </p:blipFill>
        <p:spPr>
          <a:xfrm>
            <a:off x="15" y="962"/>
            <a:ext cx="9143987" cy="5142543"/>
          </a:xfrm>
          <a:prstGeom prst="rect">
            <a:avLst/>
          </a:prstGeom>
          <a:noFill/>
          <a:ln>
            <a:noFill/>
          </a:ln>
        </p:spPr>
      </p:pic>
      <p:sp>
        <p:nvSpPr>
          <p:cNvPr id="205" name="Google Shape;205;p25"/>
          <p:cNvSpPr/>
          <p:nvPr/>
        </p:nvSpPr>
        <p:spPr>
          <a:xfrm>
            <a:off x="464900" y="596700"/>
            <a:ext cx="8118300" cy="4100700"/>
          </a:xfrm>
          <a:prstGeom prst="rect">
            <a:avLst/>
          </a:prstGeom>
          <a:solidFill>
            <a:schemeClr val="accent1">
              <a:alpha val="64709"/>
            </a:schemeClr>
          </a:solidFill>
          <a:ln>
            <a:noFill/>
          </a:ln>
        </p:spPr>
        <p:txBody>
          <a:bodyPr anchorCtr="0" anchor="ctr" bIns="34275" lIns="68575" spcFirstLastPara="1" rIns="68575" wrap="square" tIns="34275">
            <a:noAutofit/>
          </a:bodyPr>
          <a:lstStyle/>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None/>
            </a:pPr>
            <a:r>
              <a:t/>
            </a:r>
            <a:endParaRPr>
              <a:solidFill>
                <a:schemeClr val="lt1"/>
              </a:solidFill>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SzPts val="1100"/>
              <a:buNone/>
            </a:pPr>
            <a:r>
              <a:t/>
            </a:r>
            <a:endParaRPr b="1" sz="15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Clr>
                <a:schemeClr val="dk1"/>
              </a:buClr>
              <a:buSzPts val="1100"/>
              <a:buFont typeface="Arial"/>
              <a:buNone/>
            </a:pPr>
            <a:r>
              <a:t/>
            </a:r>
            <a:endParaRPr b="1">
              <a:solidFill>
                <a:schemeClr val="lt1"/>
              </a:solidFill>
              <a:latin typeface="Trebuchet MS"/>
              <a:ea typeface="Trebuchet MS"/>
              <a:cs typeface="Trebuchet MS"/>
              <a:sym typeface="Trebuchet MS"/>
            </a:endParaRPr>
          </a:p>
        </p:txBody>
      </p:sp>
      <p:pic>
        <p:nvPicPr>
          <p:cNvPr descr="A black smoke on a black background&#10;&#10;Description automatically generated with low confidence" id="206" name="Google Shape;206;p25"/>
          <p:cNvPicPr preferRelativeResize="0"/>
          <p:nvPr/>
        </p:nvPicPr>
        <p:blipFill rotWithShape="1">
          <a:blip r:embed="rId4">
            <a:alphaModFix/>
          </a:blip>
          <a:srcRect b="0" l="0" r="0" t="0"/>
          <a:stretch/>
        </p:blipFill>
        <p:spPr>
          <a:xfrm>
            <a:off x="5899284" y="1000125"/>
            <a:ext cx="918751" cy="1308530"/>
          </a:xfrm>
          <a:prstGeom prst="rect">
            <a:avLst/>
          </a:prstGeom>
          <a:noFill/>
          <a:ln>
            <a:noFill/>
          </a:ln>
        </p:spPr>
      </p:pic>
      <p:sp>
        <p:nvSpPr>
          <p:cNvPr id="207" name="Google Shape;207;p25"/>
          <p:cNvSpPr txBox="1"/>
          <p:nvPr>
            <p:ph idx="4294967295" type="ctrTitle"/>
          </p:nvPr>
        </p:nvSpPr>
        <p:spPr>
          <a:xfrm>
            <a:off x="1837375" y="1045777"/>
            <a:ext cx="5389200" cy="1125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solidFill>
                  <a:schemeClr val="lt1"/>
                </a:solidFill>
              </a:rPr>
              <a:t>AIR QUALITY ASSESSMENT OF DELHI USING GIS</a:t>
            </a:r>
            <a:endParaRPr b="1">
              <a:solidFill>
                <a:schemeClr val="lt1"/>
              </a:solidFill>
            </a:endParaRPr>
          </a:p>
        </p:txBody>
      </p:sp>
      <p:sp>
        <p:nvSpPr>
          <p:cNvPr id="208" name="Google Shape;208;p25"/>
          <p:cNvSpPr txBox="1"/>
          <p:nvPr/>
        </p:nvSpPr>
        <p:spPr>
          <a:xfrm>
            <a:off x="5070925" y="2902550"/>
            <a:ext cx="3628500" cy="16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2000">
                <a:solidFill>
                  <a:schemeClr val="lt1"/>
                </a:solidFill>
                <a:latin typeface="Trebuchet MS"/>
                <a:ea typeface="Trebuchet MS"/>
                <a:cs typeface="Trebuchet MS"/>
                <a:sym typeface="Trebuchet MS"/>
              </a:rPr>
              <a:t>Under the Supervision Of  :</a:t>
            </a:r>
            <a:endParaRPr b="1" sz="2000">
              <a:solidFill>
                <a:schemeClr val="lt1"/>
              </a:solidFill>
              <a:latin typeface="Trebuchet MS"/>
              <a:ea typeface="Trebuchet MS"/>
              <a:cs typeface="Trebuchet MS"/>
              <a:sym typeface="Trebuchet MS"/>
            </a:endParaRPr>
          </a:p>
          <a:p>
            <a:pPr indent="0" lvl="0" marL="0" rtl="0" algn="l">
              <a:lnSpc>
                <a:spcPct val="100000"/>
              </a:lnSpc>
              <a:spcBef>
                <a:spcPts val="1000"/>
              </a:spcBef>
              <a:spcAft>
                <a:spcPts val="0"/>
              </a:spcAft>
              <a:buNone/>
            </a:pPr>
            <a:r>
              <a:rPr b="1" lang="en" sz="2000">
                <a:solidFill>
                  <a:schemeClr val="lt1"/>
                </a:solidFill>
                <a:latin typeface="Trebuchet MS"/>
                <a:ea typeface="Trebuchet MS"/>
                <a:cs typeface="Trebuchet MS"/>
                <a:sym typeface="Trebuchet MS"/>
              </a:rPr>
              <a:t>Prof. T Vijay Kumar</a:t>
            </a:r>
            <a:endParaRPr b="1" sz="20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209" name="Google Shape;209;p25"/>
          <p:cNvSpPr txBox="1"/>
          <p:nvPr/>
        </p:nvSpPr>
        <p:spPr>
          <a:xfrm>
            <a:off x="578375" y="2571750"/>
            <a:ext cx="3993600" cy="173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sz="2000">
                <a:solidFill>
                  <a:schemeClr val="lt1"/>
                </a:solidFill>
                <a:latin typeface="Trebuchet MS"/>
                <a:ea typeface="Trebuchet MS"/>
                <a:cs typeface="Trebuchet MS"/>
                <a:sym typeface="Trebuchet MS"/>
              </a:rPr>
              <a:t>Presented By –</a:t>
            </a:r>
            <a:endParaRPr b="1" sz="2000">
              <a:solidFill>
                <a:schemeClr val="lt1"/>
              </a:solidFill>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ts val="1100"/>
              <a:buFont typeface="Arial"/>
              <a:buNone/>
            </a:pPr>
            <a:r>
              <a:rPr lang="en" sz="2000">
                <a:solidFill>
                  <a:schemeClr val="lt1"/>
                </a:solidFill>
                <a:latin typeface="Trebuchet MS"/>
                <a:ea typeface="Trebuchet MS"/>
                <a:cs typeface="Trebuchet MS"/>
                <a:sym typeface="Trebuchet MS"/>
              </a:rPr>
              <a:t>Aditya Kumar Jha 2K20/CE/18</a:t>
            </a:r>
            <a:endParaRPr sz="2000">
              <a:solidFill>
                <a:schemeClr val="lt1"/>
              </a:solidFill>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ts val="1100"/>
              <a:buFont typeface="Arial"/>
              <a:buNone/>
            </a:pPr>
            <a:r>
              <a:rPr lang="en" sz="2000">
                <a:solidFill>
                  <a:schemeClr val="lt1"/>
                </a:solidFill>
                <a:latin typeface="Trebuchet MS"/>
                <a:ea typeface="Trebuchet MS"/>
                <a:cs typeface="Trebuchet MS"/>
                <a:sym typeface="Trebuchet MS"/>
              </a:rPr>
              <a:t>Aditya Ranjan 2K20/CE/22</a:t>
            </a:r>
            <a:endParaRPr sz="2000">
              <a:solidFill>
                <a:schemeClr val="lt1"/>
              </a:solidFill>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ts val="1100"/>
              <a:buFont typeface="Arial"/>
              <a:buNone/>
            </a:pPr>
            <a:r>
              <a:rPr lang="en" sz="2000">
                <a:solidFill>
                  <a:schemeClr val="lt1"/>
                </a:solidFill>
                <a:latin typeface="Trebuchet MS"/>
                <a:ea typeface="Trebuchet MS"/>
                <a:cs typeface="Trebuchet MS"/>
                <a:sym typeface="Trebuchet MS"/>
              </a:rPr>
              <a:t>Deep Aryan Saini 2K20/CE/50</a:t>
            </a:r>
            <a:endParaRPr sz="2700">
              <a:solidFill>
                <a:schemeClr val="lt1"/>
              </a:solidFill>
              <a:latin typeface="Calibri"/>
              <a:ea typeface="Calibri"/>
              <a:cs typeface="Calibri"/>
              <a:sym typeface="Calibri"/>
            </a:endParaRPr>
          </a:p>
        </p:txBody>
      </p:sp>
      <p:sp>
        <p:nvSpPr>
          <p:cNvPr id="210" name="Google Shape;210;p25"/>
          <p:cNvSpPr txBox="1"/>
          <p:nvPr/>
        </p:nvSpPr>
        <p:spPr>
          <a:xfrm>
            <a:off x="3462250" y="658725"/>
            <a:ext cx="22197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B.Tech Project</a:t>
            </a:r>
            <a:endParaRPr b="1" sz="2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1642552" y="3648825"/>
            <a:ext cx="21162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OZONE</a:t>
            </a:r>
            <a:r>
              <a:rPr b="1" lang="en" sz="1700">
                <a:solidFill>
                  <a:schemeClr val="dk2"/>
                </a:solidFill>
                <a:latin typeface="Calibri"/>
                <a:ea typeface="Calibri"/>
                <a:cs typeface="Calibri"/>
                <a:sym typeface="Calibri"/>
              </a:rPr>
              <a:t> DELHI 2021</a:t>
            </a:r>
            <a:endParaRPr b="1" sz="1300">
              <a:solidFill>
                <a:schemeClr val="dk2"/>
              </a:solidFill>
              <a:latin typeface="Calibri"/>
              <a:ea typeface="Calibri"/>
              <a:cs typeface="Calibri"/>
              <a:sym typeface="Calibri"/>
            </a:endParaRPr>
          </a:p>
        </p:txBody>
      </p:sp>
      <p:sp>
        <p:nvSpPr>
          <p:cNvPr id="269" name="Google Shape;269;p34"/>
          <p:cNvSpPr txBox="1"/>
          <p:nvPr/>
        </p:nvSpPr>
        <p:spPr>
          <a:xfrm>
            <a:off x="5962925" y="3648825"/>
            <a:ext cx="2333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OZONE</a:t>
            </a:r>
            <a:r>
              <a:rPr b="1" lang="en" sz="1700">
                <a:solidFill>
                  <a:schemeClr val="dk2"/>
                </a:solidFill>
                <a:latin typeface="Calibri"/>
                <a:ea typeface="Calibri"/>
                <a:cs typeface="Calibri"/>
                <a:sym typeface="Calibri"/>
              </a:rPr>
              <a:t>  DELHI 2022</a:t>
            </a:r>
            <a:endParaRPr b="1" sz="1700">
              <a:solidFill>
                <a:schemeClr val="dk2"/>
              </a:solidFill>
              <a:latin typeface="Calibri"/>
              <a:ea typeface="Calibri"/>
              <a:cs typeface="Calibri"/>
              <a:sym typeface="Calibri"/>
            </a:endParaRPr>
          </a:p>
        </p:txBody>
      </p:sp>
      <p:sp>
        <p:nvSpPr>
          <p:cNvPr id="270" name="Google Shape;270;p34"/>
          <p:cNvSpPr txBox="1"/>
          <p:nvPr/>
        </p:nvSpPr>
        <p:spPr>
          <a:xfrm>
            <a:off x="300450" y="4005225"/>
            <a:ext cx="8529600" cy="844800"/>
          </a:xfrm>
          <a:prstGeom prst="rect">
            <a:avLst/>
          </a:prstGeom>
          <a:noFill/>
          <a:ln>
            <a:noFill/>
          </a:ln>
        </p:spPr>
        <p:txBody>
          <a:bodyPr anchorCtr="0" anchor="t" bIns="91425" lIns="91425" spcFirstLastPara="1" rIns="91425" wrap="square" tIns="91425">
            <a:noAutofit/>
          </a:bodyPr>
          <a:lstStyle/>
          <a:p>
            <a:pPr indent="0" lvl="0" marL="190500" marR="453599" rtl="0" algn="just">
              <a:lnSpc>
                <a:spcPct val="100000"/>
              </a:lnSpc>
              <a:spcBef>
                <a:spcPts val="0"/>
              </a:spcBef>
              <a:spcAft>
                <a:spcPts val="0"/>
              </a:spcAft>
              <a:buNone/>
            </a:pPr>
            <a:r>
              <a:rPr lang="en" sz="1900">
                <a:solidFill>
                  <a:schemeClr val="dk2"/>
                </a:solidFill>
                <a:latin typeface="Calibri"/>
                <a:ea typeface="Calibri"/>
                <a:cs typeface="Calibri"/>
                <a:sym typeface="Calibri"/>
              </a:rPr>
              <a:t>Above GIS maps reveal high Ozone concentration in Delhi (2021-2022), especially in East and South Delhi, mainly concentrated near East Arjun Nagar.</a:t>
            </a:r>
            <a:endParaRPr sz="1700">
              <a:solidFill>
                <a:schemeClr val="dk2"/>
              </a:solidFill>
              <a:latin typeface="Calibri"/>
              <a:ea typeface="Calibri"/>
              <a:cs typeface="Calibri"/>
              <a:sym typeface="Calibri"/>
            </a:endParaRPr>
          </a:p>
          <a:p>
            <a:pPr indent="0" lvl="0" marL="190500" marR="135321" rtl="0" algn="l">
              <a:spcBef>
                <a:spcPts val="0"/>
              </a:spcBef>
              <a:spcAft>
                <a:spcPts val="0"/>
              </a:spcAft>
              <a:buNone/>
            </a:pPr>
            <a:r>
              <a:t/>
            </a:r>
            <a:endParaRPr sz="1700">
              <a:solidFill>
                <a:schemeClr val="dk2"/>
              </a:solidFill>
              <a:latin typeface="Calibri"/>
              <a:ea typeface="Calibri"/>
              <a:cs typeface="Calibri"/>
              <a:sym typeface="Calibri"/>
            </a:endParaRPr>
          </a:p>
          <a:p>
            <a:pPr indent="0" lvl="0" marL="0" marR="453599"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271" name="Google Shape;271;p34"/>
          <p:cNvPicPr preferRelativeResize="0"/>
          <p:nvPr/>
        </p:nvPicPr>
        <p:blipFill rotWithShape="1">
          <a:blip r:embed="rId3">
            <a:alphaModFix/>
          </a:blip>
          <a:srcRect b="0" l="18811" r="0" t="0"/>
          <a:stretch/>
        </p:blipFill>
        <p:spPr>
          <a:xfrm>
            <a:off x="352650" y="357450"/>
            <a:ext cx="4219350" cy="3291375"/>
          </a:xfrm>
          <a:prstGeom prst="rect">
            <a:avLst/>
          </a:prstGeom>
          <a:noFill/>
          <a:ln>
            <a:noFill/>
          </a:ln>
        </p:spPr>
      </p:pic>
      <p:pic>
        <p:nvPicPr>
          <p:cNvPr id="272" name="Google Shape;272;p34"/>
          <p:cNvPicPr preferRelativeResize="0"/>
          <p:nvPr/>
        </p:nvPicPr>
        <p:blipFill>
          <a:blip r:embed="rId4">
            <a:alphaModFix/>
          </a:blip>
          <a:stretch>
            <a:fillRect/>
          </a:stretch>
        </p:blipFill>
        <p:spPr>
          <a:xfrm>
            <a:off x="4485900" y="357450"/>
            <a:ext cx="4344150" cy="329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nvSpPr>
        <p:spPr>
          <a:xfrm>
            <a:off x="1852678" y="3695300"/>
            <a:ext cx="18417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SO2</a:t>
            </a:r>
            <a:r>
              <a:rPr b="1" lang="en" sz="1700">
                <a:solidFill>
                  <a:schemeClr val="dk2"/>
                </a:solidFill>
                <a:latin typeface="Calibri"/>
                <a:ea typeface="Calibri"/>
                <a:cs typeface="Calibri"/>
                <a:sym typeface="Calibri"/>
              </a:rPr>
              <a:t> DELHI 2021</a:t>
            </a:r>
            <a:endParaRPr b="1" sz="1300">
              <a:solidFill>
                <a:schemeClr val="dk2"/>
              </a:solidFill>
              <a:latin typeface="Calibri"/>
              <a:ea typeface="Calibri"/>
              <a:cs typeface="Calibri"/>
              <a:sym typeface="Calibri"/>
            </a:endParaRPr>
          </a:p>
        </p:txBody>
      </p:sp>
      <p:sp>
        <p:nvSpPr>
          <p:cNvPr id="278" name="Google Shape;278;p35"/>
          <p:cNvSpPr txBox="1"/>
          <p:nvPr/>
        </p:nvSpPr>
        <p:spPr>
          <a:xfrm>
            <a:off x="5744625" y="3695300"/>
            <a:ext cx="17907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SO2  DELHI 2022</a:t>
            </a:r>
            <a:endParaRPr b="1" sz="1700">
              <a:solidFill>
                <a:schemeClr val="dk2"/>
              </a:solidFill>
              <a:latin typeface="Calibri"/>
              <a:ea typeface="Calibri"/>
              <a:cs typeface="Calibri"/>
              <a:sym typeface="Calibri"/>
            </a:endParaRPr>
          </a:p>
        </p:txBody>
      </p:sp>
      <p:sp>
        <p:nvSpPr>
          <p:cNvPr id="279" name="Google Shape;279;p35"/>
          <p:cNvSpPr txBox="1"/>
          <p:nvPr/>
        </p:nvSpPr>
        <p:spPr>
          <a:xfrm>
            <a:off x="398125" y="3987125"/>
            <a:ext cx="8347800" cy="79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chemeClr val="dk2"/>
                </a:solidFill>
                <a:latin typeface="Calibri"/>
                <a:ea typeface="Calibri"/>
                <a:cs typeface="Calibri"/>
                <a:sym typeface="Calibri"/>
              </a:rPr>
              <a:t>GIS maps indicate significant SO2 concentration in Delhi (2021-2022), with major hotspots in North East and East Delhi, especially near East Arjun Nagar.</a:t>
            </a:r>
            <a:endParaRPr sz="1800">
              <a:solidFill>
                <a:schemeClr val="dk2"/>
              </a:solidFill>
              <a:latin typeface="Calibri"/>
              <a:ea typeface="Calibri"/>
              <a:cs typeface="Calibri"/>
              <a:sym typeface="Calibri"/>
            </a:endParaRPr>
          </a:p>
          <a:p>
            <a:pPr indent="0" lvl="0" marL="190500" marR="135321" rtl="0" algn="just">
              <a:spcBef>
                <a:spcPts val="0"/>
              </a:spcBef>
              <a:spcAft>
                <a:spcPts val="0"/>
              </a:spcAft>
              <a:buNone/>
            </a:pPr>
            <a:r>
              <a:t/>
            </a:r>
            <a:endParaRPr sz="1700">
              <a:solidFill>
                <a:schemeClr val="lt1"/>
              </a:solidFill>
              <a:latin typeface="Calibri"/>
              <a:ea typeface="Calibri"/>
              <a:cs typeface="Calibri"/>
              <a:sym typeface="Calibri"/>
            </a:endParaRPr>
          </a:p>
          <a:p>
            <a:pPr indent="0" lvl="0" marL="0" marR="453599"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chemeClr val="dk2"/>
              </a:solidFill>
              <a:latin typeface="Calibri"/>
              <a:ea typeface="Calibri"/>
              <a:cs typeface="Calibri"/>
              <a:sym typeface="Calibri"/>
            </a:endParaRPr>
          </a:p>
        </p:txBody>
      </p:sp>
      <p:pic>
        <p:nvPicPr>
          <p:cNvPr id="280" name="Google Shape;280;p35"/>
          <p:cNvPicPr preferRelativeResize="0"/>
          <p:nvPr/>
        </p:nvPicPr>
        <p:blipFill rotWithShape="1">
          <a:blip r:embed="rId3">
            <a:alphaModFix/>
          </a:blip>
          <a:srcRect b="0" l="0" r="3707" t="0"/>
          <a:stretch/>
        </p:blipFill>
        <p:spPr>
          <a:xfrm>
            <a:off x="209025" y="261125"/>
            <a:ext cx="4361800" cy="3434175"/>
          </a:xfrm>
          <a:prstGeom prst="rect">
            <a:avLst/>
          </a:prstGeom>
          <a:noFill/>
          <a:ln>
            <a:noFill/>
          </a:ln>
        </p:spPr>
      </p:pic>
      <p:pic>
        <p:nvPicPr>
          <p:cNvPr id="281" name="Google Shape;281;p35"/>
          <p:cNvPicPr preferRelativeResize="0"/>
          <p:nvPr/>
        </p:nvPicPr>
        <p:blipFill rotWithShape="1">
          <a:blip r:embed="rId4">
            <a:alphaModFix/>
          </a:blip>
          <a:srcRect b="3762" l="5075" r="4931" t="3326"/>
          <a:stretch/>
        </p:blipFill>
        <p:spPr>
          <a:xfrm>
            <a:off x="4607625" y="286875"/>
            <a:ext cx="4366967" cy="340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6"/>
          <p:cNvPicPr preferRelativeResize="0"/>
          <p:nvPr/>
        </p:nvPicPr>
        <p:blipFill rotWithShape="1">
          <a:blip r:embed="rId3">
            <a:alphaModFix/>
          </a:blip>
          <a:srcRect b="0" l="-3130" r="3129" t="0"/>
          <a:stretch/>
        </p:blipFill>
        <p:spPr>
          <a:xfrm>
            <a:off x="62775" y="314650"/>
            <a:ext cx="4654350" cy="3275525"/>
          </a:xfrm>
          <a:prstGeom prst="rect">
            <a:avLst/>
          </a:prstGeom>
          <a:noFill/>
          <a:ln>
            <a:noFill/>
          </a:ln>
        </p:spPr>
      </p:pic>
      <p:pic>
        <p:nvPicPr>
          <p:cNvPr id="287" name="Google Shape;287;p36"/>
          <p:cNvPicPr preferRelativeResize="0"/>
          <p:nvPr/>
        </p:nvPicPr>
        <p:blipFill rotWithShape="1">
          <a:blip r:embed="rId4">
            <a:alphaModFix/>
          </a:blip>
          <a:srcRect b="0" l="0" r="4789" t="0"/>
          <a:stretch/>
        </p:blipFill>
        <p:spPr>
          <a:xfrm>
            <a:off x="4648150" y="314650"/>
            <a:ext cx="4290350" cy="3328400"/>
          </a:xfrm>
          <a:prstGeom prst="rect">
            <a:avLst/>
          </a:prstGeom>
          <a:noFill/>
          <a:ln>
            <a:noFill/>
          </a:ln>
        </p:spPr>
      </p:pic>
      <p:sp>
        <p:nvSpPr>
          <p:cNvPr id="288" name="Google Shape;288;p36"/>
          <p:cNvSpPr txBox="1"/>
          <p:nvPr/>
        </p:nvSpPr>
        <p:spPr>
          <a:xfrm>
            <a:off x="1784925" y="3590175"/>
            <a:ext cx="20166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PM 10 DELHI 2021</a:t>
            </a:r>
            <a:endParaRPr b="1" sz="1700">
              <a:solidFill>
                <a:schemeClr val="dk2"/>
              </a:solidFill>
              <a:latin typeface="Calibri"/>
              <a:ea typeface="Calibri"/>
              <a:cs typeface="Calibri"/>
              <a:sym typeface="Calibri"/>
            </a:endParaRPr>
          </a:p>
        </p:txBody>
      </p:sp>
      <p:sp>
        <p:nvSpPr>
          <p:cNvPr id="289" name="Google Shape;289;p36"/>
          <p:cNvSpPr txBox="1"/>
          <p:nvPr/>
        </p:nvSpPr>
        <p:spPr>
          <a:xfrm>
            <a:off x="5632578" y="3590175"/>
            <a:ext cx="22677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PM 10 DELHI 2022</a:t>
            </a:r>
            <a:endParaRPr b="1" sz="1300">
              <a:solidFill>
                <a:schemeClr val="dk2"/>
              </a:solidFill>
              <a:latin typeface="Calibri"/>
              <a:ea typeface="Calibri"/>
              <a:cs typeface="Calibri"/>
              <a:sym typeface="Calibri"/>
            </a:endParaRPr>
          </a:p>
        </p:txBody>
      </p:sp>
      <p:sp>
        <p:nvSpPr>
          <p:cNvPr id="290" name="Google Shape;290;p36"/>
          <p:cNvSpPr txBox="1"/>
          <p:nvPr/>
        </p:nvSpPr>
        <p:spPr>
          <a:xfrm>
            <a:off x="269700" y="3972675"/>
            <a:ext cx="8668800" cy="868500"/>
          </a:xfrm>
          <a:prstGeom prst="rect">
            <a:avLst/>
          </a:prstGeom>
          <a:noFill/>
          <a:ln>
            <a:noFill/>
          </a:ln>
        </p:spPr>
        <p:txBody>
          <a:bodyPr anchorCtr="0" anchor="t" bIns="91425" lIns="91425" spcFirstLastPara="1" rIns="91425" wrap="square" tIns="91425">
            <a:noAutofit/>
          </a:bodyPr>
          <a:lstStyle/>
          <a:p>
            <a:pPr indent="0" lvl="0" marL="190500" marR="453599" rtl="0" algn="just">
              <a:spcBef>
                <a:spcPts val="0"/>
              </a:spcBef>
              <a:spcAft>
                <a:spcPts val="0"/>
              </a:spcAft>
              <a:buNone/>
            </a:pPr>
            <a:r>
              <a:rPr lang="en" sz="1900">
                <a:solidFill>
                  <a:schemeClr val="dk2"/>
                </a:solidFill>
                <a:latin typeface="Calibri"/>
                <a:ea typeface="Calibri"/>
                <a:cs typeface="Calibri"/>
                <a:sym typeface="Calibri"/>
              </a:rPr>
              <a:t>GIS maps highlight major PM10 hotspots in Delhi (2021-2022), particularly in the Northwest near Bawana and parts of Northeast and East near Anand Vihar.</a:t>
            </a:r>
            <a:endParaRPr sz="1900">
              <a:solidFill>
                <a:schemeClr val="dk2"/>
              </a:solidFill>
              <a:latin typeface="Calibri"/>
              <a:ea typeface="Calibri"/>
              <a:cs typeface="Calibri"/>
              <a:sym typeface="Calibri"/>
            </a:endParaRPr>
          </a:p>
          <a:p>
            <a:pPr indent="0" lvl="0" marL="0" marR="453599"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nvSpPr>
        <p:spPr>
          <a:xfrm>
            <a:off x="151975" y="4176025"/>
            <a:ext cx="9144000" cy="759000"/>
          </a:xfrm>
          <a:prstGeom prst="rect">
            <a:avLst/>
          </a:prstGeom>
          <a:noFill/>
          <a:ln>
            <a:noFill/>
          </a:ln>
        </p:spPr>
        <p:txBody>
          <a:bodyPr anchorCtr="0" anchor="t" bIns="91425" lIns="91425" spcFirstLastPara="1" rIns="91425" wrap="square" tIns="91425">
            <a:noAutofit/>
          </a:bodyPr>
          <a:lstStyle/>
          <a:p>
            <a:pPr indent="0" lvl="0" marL="179999" marR="453599" rtl="0" algn="just">
              <a:lnSpc>
                <a:spcPct val="100000"/>
              </a:lnSpc>
              <a:spcBef>
                <a:spcPts val="50"/>
              </a:spcBef>
              <a:spcAft>
                <a:spcPts val="0"/>
              </a:spcAft>
              <a:buNone/>
            </a:pPr>
            <a:r>
              <a:rPr lang="en" sz="1800">
                <a:solidFill>
                  <a:schemeClr val="dk2"/>
                </a:solidFill>
                <a:latin typeface="Calibri"/>
                <a:ea typeface="Calibri"/>
                <a:cs typeface="Calibri"/>
                <a:sym typeface="Calibri"/>
              </a:rPr>
              <a:t>GIS maps indicate elevated PM2.5 concentrations in Delhi (2021-2022), notably in North and North-West Delhi, East Delhi (Anand Vihar region), and near Burari Crossing.</a:t>
            </a:r>
            <a:endParaRPr sz="1800">
              <a:solidFill>
                <a:schemeClr val="dk2"/>
              </a:solidFill>
              <a:latin typeface="Calibri"/>
              <a:ea typeface="Calibri"/>
              <a:cs typeface="Calibri"/>
              <a:sym typeface="Calibri"/>
            </a:endParaRPr>
          </a:p>
          <a:p>
            <a:pPr indent="0" lvl="0" marL="190500" marR="453599"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453599" rtl="0" algn="just">
              <a:spcBef>
                <a:spcPts val="0"/>
              </a:spcBef>
              <a:spcAft>
                <a:spcPts val="0"/>
              </a:spcAft>
              <a:buNone/>
            </a:pPr>
            <a:r>
              <a:t/>
            </a:r>
            <a:endParaRPr sz="1300">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2"/>
              </a:solidFill>
              <a:latin typeface="Calibri"/>
              <a:ea typeface="Calibri"/>
              <a:cs typeface="Calibri"/>
              <a:sym typeface="Calibri"/>
            </a:endParaRPr>
          </a:p>
        </p:txBody>
      </p:sp>
      <p:pic>
        <p:nvPicPr>
          <p:cNvPr id="296" name="Google Shape;296;p37"/>
          <p:cNvPicPr preferRelativeResize="0"/>
          <p:nvPr/>
        </p:nvPicPr>
        <p:blipFill rotWithShape="1">
          <a:blip r:embed="rId3">
            <a:alphaModFix/>
          </a:blip>
          <a:srcRect b="0" l="10482" r="0" t="0"/>
          <a:stretch/>
        </p:blipFill>
        <p:spPr>
          <a:xfrm>
            <a:off x="235000" y="325350"/>
            <a:ext cx="4506600" cy="3563850"/>
          </a:xfrm>
          <a:prstGeom prst="rect">
            <a:avLst/>
          </a:prstGeom>
          <a:noFill/>
          <a:ln>
            <a:noFill/>
          </a:ln>
        </p:spPr>
      </p:pic>
      <p:pic>
        <p:nvPicPr>
          <p:cNvPr id="297" name="Google Shape;297;p37"/>
          <p:cNvPicPr preferRelativeResize="0"/>
          <p:nvPr/>
        </p:nvPicPr>
        <p:blipFill rotWithShape="1">
          <a:blip r:embed="rId4">
            <a:alphaModFix/>
          </a:blip>
          <a:srcRect b="0" l="9214" r="0" t="0"/>
          <a:stretch/>
        </p:blipFill>
        <p:spPr>
          <a:xfrm>
            <a:off x="4637400" y="325350"/>
            <a:ext cx="4350225" cy="3563850"/>
          </a:xfrm>
          <a:prstGeom prst="rect">
            <a:avLst/>
          </a:prstGeom>
          <a:noFill/>
          <a:ln>
            <a:noFill/>
          </a:ln>
        </p:spPr>
      </p:pic>
      <p:sp>
        <p:nvSpPr>
          <p:cNvPr id="298" name="Google Shape;298;p37"/>
          <p:cNvSpPr txBox="1"/>
          <p:nvPr/>
        </p:nvSpPr>
        <p:spPr>
          <a:xfrm>
            <a:off x="1675450" y="3837925"/>
            <a:ext cx="19869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PM 2.5 DELHI 2021</a:t>
            </a:r>
            <a:endParaRPr b="1" sz="1300">
              <a:solidFill>
                <a:schemeClr val="dk2"/>
              </a:solidFill>
              <a:latin typeface="Calibri"/>
              <a:ea typeface="Calibri"/>
              <a:cs typeface="Calibri"/>
              <a:sym typeface="Calibri"/>
            </a:endParaRPr>
          </a:p>
        </p:txBody>
      </p:sp>
      <p:sp>
        <p:nvSpPr>
          <p:cNvPr id="299" name="Google Shape;299;p37"/>
          <p:cNvSpPr txBox="1"/>
          <p:nvPr/>
        </p:nvSpPr>
        <p:spPr>
          <a:xfrm>
            <a:off x="5677850" y="3837925"/>
            <a:ext cx="21690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PM 2.5 DELHI 2022</a:t>
            </a:r>
            <a:endParaRPr b="1" sz="17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819150" y="376075"/>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3311">
                <a:solidFill>
                  <a:srgbClr val="990000"/>
                </a:solidFill>
                <a:latin typeface="Times New Roman"/>
                <a:ea typeface="Times New Roman"/>
                <a:cs typeface="Times New Roman"/>
                <a:sym typeface="Times New Roman"/>
              </a:rPr>
              <a:t>CONCLUSION</a:t>
            </a:r>
            <a:endParaRPr b="1" sz="3311">
              <a:solidFill>
                <a:srgbClr val="990000"/>
              </a:solidFill>
              <a:latin typeface="Times New Roman"/>
              <a:ea typeface="Times New Roman"/>
              <a:cs typeface="Times New Roman"/>
              <a:sym typeface="Times New Roman"/>
            </a:endParaRPr>
          </a:p>
        </p:txBody>
      </p:sp>
      <p:sp>
        <p:nvSpPr>
          <p:cNvPr id="305" name="Google Shape;305;p38"/>
          <p:cNvSpPr txBox="1"/>
          <p:nvPr>
            <p:ph idx="1" type="body"/>
          </p:nvPr>
        </p:nvSpPr>
        <p:spPr>
          <a:xfrm>
            <a:off x="671850" y="1058150"/>
            <a:ext cx="8001600" cy="3855900"/>
          </a:xfrm>
          <a:prstGeom prst="rect">
            <a:avLst/>
          </a:prstGeom>
        </p:spPr>
        <p:txBody>
          <a:bodyPr anchorCtr="0" anchor="t" bIns="91425" lIns="91425" spcFirstLastPara="1" rIns="91425" wrap="square" tIns="91425">
            <a:noAutofit/>
          </a:bodyPr>
          <a:lstStyle/>
          <a:p>
            <a:pPr indent="-387350" lvl="0" marL="457200" marR="459825" rtl="0" algn="just">
              <a:lnSpc>
                <a:spcPct val="100000"/>
              </a:lnSpc>
              <a:spcBef>
                <a:spcPts val="0"/>
              </a:spcBef>
              <a:spcAft>
                <a:spcPts val="0"/>
              </a:spcAft>
              <a:buClr>
                <a:srgbClr val="374151"/>
              </a:buClr>
              <a:buSzPts val="2500"/>
              <a:buChar char="●"/>
            </a:pPr>
            <a:r>
              <a:rPr lang="en" sz="2400">
                <a:solidFill>
                  <a:srgbClr val="374151"/>
                </a:solidFill>
              </a:rPr>
              <a:t>Through Temporal Seasonal Analysis </a:t>
            </a:r>
            <a:r>
              <a:rPr lang="en" sz="2400">
                <a:solidFill>
                  <a:srgbClr val="374151"/>
                </a:solidFill>
              </a:rPr>
              <a:t>w</a:t>
            </a:r>
            <a:r>
              <a:rPr lang="en" sz="2400">
                <a:solidFill>
                  <a:srgbClr val="374151"/>
                </a:solidFill>
              </a:rPr>
              <a:t>e </a:t>
            </a:r>
            <a:r>
              <a:rPr lang="en" sz="2400">
                <a:solidFill>
                  <a:srgbClr val="374151"/>
                </a:solidFill>
              </a:rPr>
              <a:t>c</a:t>
            </a:r>
            <a:r>
              <a:rPr lang="en" sz="2400">
                <a:solidFill>
                  <a:srgbClr val="374151"/>
                </a:solidFill>
              </a:rPr>
              <a:t>ame to a conclusion that Delhi is the most polluted in Post Monsoon Season and Winter Season and least polluted in Monsoon season.</a:t>
            </a:r>
            <a:br>
              <a:rPr lang="en" sz="2400">
                <a:solidFill>
                  <a:srgbClr val="374151"/>
                </a:solidFill>
              </a:rPr>
            </a:br>
            <a:endParaRPr sz="2400">
              <a:solidFill>
                <a:srgbClr val="374151"/>
              </a:solidFill>
            </a:endParaRPr>
          </a:p>
          <a:p>
            <a:pPr indent="-387350" lvl="0" marL="457200" marR="459825" rtl="0" algn="just">
              <a:lnSpc>
                <a:spcPct val="100000"/>
              </a:lnSpc>
              <a:spcBef>
                <a:spcPts val="0"/>
              </a:spcBef>
              <a:spcAft>
                <a:spcPts val="0"/>
              </a:spcAft>
              <a:buClr>
                <a:srgbClr val="374151"/>
              </a:buClr>
              <a:buSzPts val="2500"/>
              <a:buChar char="●"/>
            </a:pPr>
            <a:r>
              <a:rPr lang="en" sz="2400">
                <a:solidFill>
                  <a:srgbClr val="374151"/>
                </a:solidFill>
              </a:rPr>
              <a:t>As we did Error Analysis, from there we concluded that Kriging and IDW techniques gave the least error or accurate desired result. Kriging performed best among all the interpolation techniques which we used. </a:t>
            </a:r>
            <a:endParaRPr sz="2400">
              <a:solidFill>
                <a:srgbClr val="374151"/>
              </a:solidFill>
            </a:endParaRPr>
          </a:p>
          <a:p>
            <a:pPr indent="0" lvl="0" marL="457200" marR="459825" rtl="0" algn="just">
              <a:lnSpc>
                <a:spcPct val="100000"/>
              </a:lnSpc>
              <a:spcBef>
                <a:spcPts val="0"/>
              </a:spcBef>
              <a:spcAft>
                <a:spcPts val="0"/>
              </a:spcAft>
              <a:buNone/>
            </a:pPr>
            <a:r>
              <a:t/>
            </a:r>
            <a:endParaRPr sz="2200">
              <a:solidFill>
                <a:srgbClr val="37415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nvSpPr>
        <p:spPr>
          <a:xfrm>
            <a:off x="663600" y="1072400"/>
            <a:ext cx="7996800" cy="1662300"/>
          </a:xfrm>
          <a:prstGeom prst="rect">
            <a:avLst/>
          </a:prstGeom>
          <a:noFill/>
          <a:ln>
            <a:noFill/>
          </a:ln>
        </p:spPr>
        <p:txBody>
          <a:bodyPr anchorCtr="0" anchor="t" bIns="91425" lIns="91425" spcFirstLastPara="1" rIns="91425" wrap="square" tIns="91425">
            <a:spAutoFit/>
          </a:bodyPr>
          <a:lstStyle/>
          <a:p>
            <a:pPr indent="-381000" lvl="0" marL="457200" marR="459825" rtl="0" algn="just">
              <a:spcBef>
                <a:spcPts val="0"/>
              </a:spcBef>
              <a:spcAft>
                <a:spcPts val="0"/>
              </a:spcAft>
              <a:buClr>
                <a:srgbClr val="374151"/>
              </a:buClr>
              <a:buSzPts val="2400"/>
              <a:buFont typeface="Calibri"/>
              <a:buChar char="●"/>
            </a:pPr>
            <a:r>
              <a:rPr lang="en" sz="2400">
                <a:solidFill>
                  <a:srgbClr val="374151"/>
                </a:solidFill>
                <a:latin typeface="Calibri"/>
                <a:ea typeface="Calibri"/>
                <a:cs typeface="Calibri"/>
                <a:sym typeface="Calibri"/>
              </a:rPr>
              <a:t>From the GIS Maps that we made we came to a conclusion that m</a:t>
            </a:r>
            <a:r>
              <a:rPr lang="en" sz="2400">
                <a:solidFill>
                  <a:srgbClr val="374151"/>
                </a:solidFill>
                <a:latin typeface="Calibri"/>
                <a:ea typeface="Calibri"/>
                <a:cs typeface="Calibri"/>
                <a:sym typeface="Calibri"/>
              </a:rPr>
              <a:t>ajor concentration of pollutants are in North west part of Delhi near Delhi Haryana borders and in some parts of East Delhi regions .</a:t>
            </a:r>
            <a:endParaRPr sz="2400">
              <a:solidFill>
                <a:srgbClr val="374151"/>
              </a:solidFill>
              <a:latin typeface="Calibri"/>
              <a:ea typeface="Calibri"/>
              <a:cs typeface="Calibri"/>
              <a:sym typeface="Calibri"/>
            </a:endParaRPr>
          </a:p>
        </p:txBody>
      </p:sp>
      <p:sp>
        <p:nvSpPr>
          <p:cNvPr id="311" name="Google Shape;311;p39"/>
          <p:cNvSpPr txBox="1"/>
          <p:nvPr>
            <p:ph type="title"/>
          </p:nvPr>
        </p:nvSpPr>
        <p:spPr>
          <a:xfrm>
            <a:off x="819150" y="376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CONCLUSION</a:t>
            </a:r>
            <a:endParaRPr b="1"/>
          </a:p>
        </p:txBody>
      </p:sp>
      <p:sp>
        <p:nvSpPr>
          <p:cNvPr id="312" name="Google Shape;312;p39"/>
          <p:cNvSpPr txBox="1"/>
          <p:nvPr/>
        </p:nvSpPr>
        <p:spPr>
          <a:xfrm>
            <a:off x="1254300" y="3148175"/>
            <a:ext cx="7406100" cy="14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alibri"/>
                <a:ea typeface="Calibri"/>
                <a:cs typeface="Calibri"/>
                <a:sym typeface="Calibri"/>
              </a:rPr>
              <a:t>DATA AND RESULT DRIVE LINK- </a:t>
            </a:r>
            <a:r>
              <a:rPr b="1" lang="en" sz="2400" u="sng">
                <a:solidFill>
                  <a:schemeClr val="hlink"/>
                </a:solidFill>
                <a:latin typeface="Calibri"/>
                <a:ea typeface="Calibri"/>
                <a:cs typeface="Calibri"/>
                <a:sym typeface="Calibri"/>
                <a:hlinkClick r:id="rId3"/>
              </a:rPr>
              <a:t>LINK</a:t>
            </a:r>
            <a:endParaRPr b="1" sz="24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8" name="Google Shape;318;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177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OBJECTIVES</a:t>
            </a:r>
            <a:endParaRPr sz="3100">
              <a:solidFill>
                <a:srgbClr val="990000"/>
              </a:solidFill>
              <a:latin typeface="Times New Roman"/>
              <a:ea typeface="Times New Roman"/>
              <a:cs typeface="Times New Roman"/>
              <a:sym typeface="Times New Roman"/>
            </a:endParaRPr>
          </a:p>
        </p:txBody>
      </p:sp>
      <p:sp>
        <p:nvSpPr>
          <p:cNvPr id="216" name="Google Shape;216;p26"/>
          <p:cNvSpPr txBox="1"/>
          <p:nvPr>
            <p:ph idx="1" type="body"/>
          </p:nvPr>
        </p:nvSpPr>
        <p:spPr>
          <a:xfrm>
            <a:off x="529675" y="779950"/>
            <a:ext cx="7505700" cy="3834300"/>
          </a:xfrm>
          <a:prstGeom prst="rect">
            <a:avLst/>
          </a:prstGeom>
        </p:spPr>
        <p:txBody>
          <a:bodyPr anchorCtr="0" anchor="t" bIns="91425" lIns="91425" spcFirstLastPara="1" rIns="91425" wrap="square" tIns="91425">
            <a:noAutofit/>
          </a:bodyPr>
          <a:lstStyle/>
          <a:p>
            <a:pPr indent="-368300" lvl="0" marL="650240" marR="454025" rtl="0" algn="just">
              <a:lnSpc>
                <a:spcPct val="100000"/>
              </a:lnSpc>
              <a:spcBef>
                <a:spcPts val="1330"/>
              </a:spcBef>
              <a:spcAft>
                <a:spcPts val="0"/>
              </a:spcAft>
              <a:buClr>
                <a:srgbClr val="374151"/>
              </a:buClr>
              <a:buSzPts val="2200"/>
              <a:buFont typeface="Noto Sans Symbols"/>
              <a:buChar char="●"/>
            </a:pPr>
            <a:r>
              <a:rPr b="1" lang="en" sz="2200">
                <a:solidFill>
                  <a:srgbClr val="374151"/>
                </a:solidFill>
              </a:rPr>
              <a:t>Temporal Analysis: </a:t>
            </a:r>
            <a:r>
              <a:rPr lang="en" sz="2200">
                <a:solidFill>
                  <a:srgbClr val="374151"/>
                </a:solidFill>
              </a:rPr>
              <a:t>To Analyze Pollutants data season-wise and examine variations in pollutant concentration across different seasons.</a:t>
            </a:r>
            <a:endParaRPr b="1" sz="2200">
              <a:solidFill>
                <a:srgbClr val="374151"/>
              </a:solidFill>
            </a:endParaRPr>
          </a:p>
          <a:p>
            <a:pPr indent="-368300" lvl="0" marL="650240" marR="454025" rtl="0" algn="just">
              <a:lnSpc>
                <a:spcPct val="100000"/>
              </a:lnSpc>
              <a:spcBef>
                <a:spcPts val="1330"/>
              </a:spcBef>
              <a:spcAft>
                <a:spcPts val="0"/>
              </a:spcAft>
              <a:buClr>
                <a:srgbClr val="374151"/>
              </a:buClr>
              <a:buSzPts val="2200"/>
              <a:buFont typeface="Noto Sans Symbols"/>
              <a:buChar char="●"/>
            </a:pPr>
            <a:r>
              <a:rPr b="1" lang="en" sz="2200">
                <a:solidFill>
                  <a:srgbClr val="374151"/>
                </a:solidFill>
              </a:rPr>
              <a:t>Spatial Analysis of Air Quality Parameters</a:t>
            </a:r>
            <a:r>
              <a:rPr lang="en" sz="2200">
                <a:solidFill>
                  <a:srgbClr val="374151"/>
                </a:solidFill>
              </a:rPr>
              <a:t>: Utilize GIS to map and analyze key air quality parameters, including particulate matter, nitrogen dioxide, sulfur dioxide, and ozone across Delhi.</a:t>
            </a:r>
            <a:endParaRPr sz="2200">
              <a:solidFill>
                <a:srgbClr val="374151"/>
              </a:solidFill>
            </a:endParaRPr>
          </a:p>
          <a:p>
            <a:pPr indent="-349250" lvl="0" marL="650240" marR="454025" rtl="0" algn="just">
              <a:lnSpc>
                <a:spcPct val="100000"/>
              </a:lnSpc>
              <a:spcBef>
                <a:spcPts val="1330"/>
              </a:spcBef>
              <a:spcAft>
                <a:spcPts val="0"/>
              </a:spcAft>
              <a:buClr>
                <a:srgbClr val="202124"/>
              </a:buClr>
              <a:buSzPts val="1900"/>
              <a:buFont typeface="Noto Sans Symbols"/>
              <a:buChar char="●"/>
            </a:pPr>
            <a:r>
              <a:rPr b="1" lang="en" sz="2200">
                <a:solidFill>
                  <a:srgbClr val="374151"/>
                </a:solidFill>
              </a:rPr>
              <a:t>Identification of Pollution Hotspots:</a:t>
            </a:r>
            <a:r>
              <a:rPr lang="en" sz="2200">
                <a:solidFill>
                  <a:srgbClr val="374151"/>
                </a:solidFill>
              </a:rPr>
              <a:t> Pinpoint areas with elevated pollutant concentrations to identify pollution hotspots.</a:t>
            </a:r>
            <a:endParaRPr sz="1900"/>
          </a:p>
          <a:p>
            <a:pPr indent="0" lvl="0" marL="650240" marR="454025" rtl="0" algn="just">
              <a:lnSpc>
                <a:spcPct val="100000"/>
              </a:lnSpc>
              <a:spcBef>
                <a:spcPts val="1330"/>
              </a:spcBef>
              <a:spcAft>
                <a:spcPts val="0"/>
              </a:spcAft>
              <a:buClr>
                <a:srgbClr val="202124"/>
              </a:buClr>
              <a:buSzPts val="1800"/>
              <a:buNone/>
            </a:pPr>
            <a:r>
              <a:t/>
            </a:r>
            <a:endParaRPr sz="1900">
              <a:solidFill>
                <a:srgbClr val="202124"/>
              </a:solidFill>
            </a:endParaRPr>
          </a:p>
          <a:p>
            <a:pPr indent="0" lvl="0" marL="0" rtl="0" algn="l">
              <a:spcBef>
                <a:spcPts val="0"/>
              </a:spcBef>
              <a:spcAft>
                <a:spcPts val="1200"/>
              </a:spcAft>
              <a:buNone/>
            </a:pPr>
            <a:r>
              <a:t/>
            </a:r>
            <a:endParaRPr sz="19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94825" y="226100"/>
            <a:ext cx="7505700" cy="61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METHODOLOGY</a:t>
            </a:r>
            <a:endParaRPr b="1" sz="2800"/>
          </a:p>
        </p:txBody>
      </p:sp>
      <p:sp>
        <p:nvSpPr>
          <p:cNvPr id="222" name="Google Shape;222;p27"/>
          <p:cNvSpPr txBox="1"/>
          <p:nvPr>
            <p:ph idx="1" type="body"/>
          </p:nvPr>
        </p:nvSpPr>
        <p:spPr>
          <a:xfrm>
            <a:off x="594825" y="767500"/>
            <a:ext cx="8445300" cy="4170300"/>
          </a:xfrm>
          <a:prstGeom prst="rect">
            <a:avLst/>
          </a:prstGeom>
        </p:spPr>
        <p:txBody>
          <a:bodyPr anchorCtr="0" anchor="t" bIns="91425" lIns="91425" spcFirstLastPara="1" rIns="91425" wrap="square" tIns="91425">
            <a:noAutofit/>
          </a:bodyPr>
          <a:lstStyle/>
          <a:p>
            <a:pPr indent="-361950" lvl="0" marL="457200" marR="457200" rtl="0" algn="just">
              <a:lnSpc>
                <a:spcPct val="100000"/>
              </a:lnSpc>
              <a:spcBef>
                <a:spcPts val="1300"/>
              </a:spcBef>
              <a:spcAft>
                <a:spcPts val="0"/>
              </a:spcAft>
              <a:buClr>
                <a:srgbClr val="374151"/>
              </a:buClr>
              <a:buSzPts val="2100"/>
              <a:buAutoNum type="arabicPeriod"/>
            </a:pPr>
            <a:r>
              <a:rPr b="1" lang="en" sz="2100">
                <a:solidFill>
                  <a:srgbClr val="374151"/>
                </a:solidFill>
              </a:rPr>
              <a:t>Da</a:t>
            </a:r>
            <a:r>
              <a:rPr b="1" lang="en" sz="2100">
                <a:solidFill>
                  <a:srgbClr val="374151"/>
                </a:solidFill>
              </a:rPr>
              <a:t>ta Collection:</a:t>
            </a:r>
            <a:endParaRPr b="1" sz="2100">
              <a:solidFill>
                <a:srgbClr val="374151"/>
              </a:solidFill>
            </a:endParaRPr>
          </a:p>
          <a:p>
            <a:pPr indent="-361950" lvl="1" marL="800100" marR="457200" rtl="0" algn="just">
              <a:lnSpc>
                <a:spcPct val="100000"/>
              </a:lnSpc>
              <a:spcBef>
                <a:spcPts val="0"/>
              </a:spcBef>
              <a:spcAft>
                <a:spcPts val="0"/>
              </a:spcAft>
              <a:buClr>
                <a:srgbClr val="374151"/>
              </a:buClr>
              <a:buSzPts val="2100"/>
              <a:buChar char="○"/>
            </a:pPr>
            <a:r>
              <a:rPr lang="en" sz="2100">
                <a:solidFill>
                  <a:srgbClr val="374151"/>
                </a:solidFill>
              </a:rPr>
              <a:t>Gathered air quality data from 39 monitoring stations in Delhi focusing on five key pollutants: SO2, Ozone, NOx, PM2.5, and PM10. </a:t>
            </a:r>
            <a:br>
              <a:rPr lang="en" sz="2100">
                <a:solidFill>
                  <a:srgbClr val="374151"/>
                </a:solidFill>
              </a:rPr>
            </a:br>
            <a:endParaRPr sz="400">
              <a:solidFill>
                <a:srgbClr val="374151"/>
              </a:solidFill>
            </a:endParaRPr>
          </a:p>
          <a:p>
            <a:pPr indent="-361950" lvl="1" marL="800100" marR="457200" rtl="0" algn="just">
              <a:lnSpc>
                <a:spcPct val="100000"/>
              </a:lnSpc>
              <a:spcBef>
                <a:spcPts val="0"/>
              </a:spcBef>
              <a:spcAft>
                <a:spcPts val="0"/>
              </a:spcAft>
              <a:buClr>
                <a:srgbClr val="374151"/>
              </a:buClr>
              <a:buSzPts val="2100"/>
              <a:buChar char="○"/>
            </a:pPr>
            <a:r>
              <a:rPr lang="en" sz="2100">
                <a:solidFill>
                  <a:srgbClr val="374151"/>
                </a:solidFill>
              </a:rPr>
              <a:t>Acquired data for the time frame January 1, 2021 to December 31, 2022 from Central Pollution Control Board (CPCB) website.</a:t>
            </a:r>
            <a:br>
              <a:rPr lang="en" sz="2100">
                <a:solidFill>
                  <a:srgbClr val="374151"/>
                </a:solidFill>
              </a:rPr>
            </a:br>
            <a:endParaRPr sz="1300">
              <a:solidFill>
                <a:srgbClr val="374151"/>
              </a:solidFill>
            </a:endParaRPr>
          </a:p>
          <a:p>
            <a:pPr indent="-361950" lvl="0" marL="514350" marR="457200" rtl="0" algn="just">
              <a:lnSpc>
                <a:spcPct val="100000"/>
              </a:lnSpc>
              <a:spcBef>
                <a:spcPts val="0"/>
              </a:spcBef>
              <a:spcAft>
                <a:spcPts val="0"/>
              </a:spcAft>
              <a:buClr>
                <a:srgbClr val="374151"/>
              </a:buClr>
              <a:buSzPts val="2100"/>
              <a:buAutoNum type="arabicPeriod"/>
            </a:pPr>
            <a:r>
              <a:rPr b="1" lang="en" sz="2100">
                <a:solidFill>
                  <a:srgbClr val="374151"/>
                </a:solidFill>
              </a:rPr>
              <a:t>Data Preprocessing:</a:t>
            </a:r>
            <a:endParaRPr b="1" sz="2100">
              <a:solidFill>
                <a:srgbClr val="374151"/>
              </a:solidFill>
            </a:endParaRPr>
          </a:p>
          <a:p>
            <a:pPr indent="-361950" lvl="1" marL="914400" marR="457200" rtl="0" algn="just">
              <a:lnSpc>
                <a:spcPct val="100000"/>
              </a:lnSpc>
              <a:spcBef>
                <a:spcPts val="0"/>
              </a:spcBef>
              <a:spcAft>
                <a:spcPts val="0"/>
              </a:spcAft>
              <a:buClr>
                <a:srgbClr val="374151"/>
              </a:buClr>
              <a:buSzPts val="2100"/>
              <a:buChar char="○"/>
            </a:pPr>
            <a:r>
              <a:rPr lang="en" sz="2100">
                <a:solidFill>
                  <a:srgbClr val="374151"/>
                </a:solidFill>
              </a:rPr>
              <a:t>Cleaned the obtained raw data using MS Excel by addressing the missing or inconsistent values.</a:t>
            </a:r>
            <a:br>
              <a:rPr lang="en" sz="2100">
                <a:solidFill>
                  <a:srgbClr val="374151"/>
                </a:solidFill>
              </a:rPr>
            </a:br>
            <a:endParaRPr sz="400">
              <a:solidFill>
                <a:srgbClr val="374151"/>
              </a:solidFill>
            </a:endParaRPr>
          </a:p>
          <a:p>
            <a:pPr indent="-361950" lvl="1" marL="914400" marR="457200" rtl="0" algn="just">
              <a:lnSpc>
                <a:spcPct val="100000"/>
              </a:lnSpc>
              <a:spcBef>
                <a:spcPts val="0"/>
              </a:spcBef>
              <a:spcAft>
                <a:spcPts val="0"/>
              </a:spcAft>
              <a:buClr>
                <a:srgbClr val="374151"/>
              </a:buClr>
              <a:buSzPts val="2100"/>
              <a:buChar char="○"/>
            </a:pPr>
            <a:r>
              <a:rPr lang="en" sz="2100">
                <a:solidFill>
                  <a:srgbClr val="374151"/>
                </a:solidFill>
              </a:rPr>
              <a:t>Added Latitude and Longitude values for every monitoring station to make it compatible for use with the ArcGIS Tool.</a:t>
            </a:r>
            <a:endParaRPr sz="2100">
              <a:solidFill>
                <a:srgbClr val="374151"/>
              </a:solidFill>
            </a:endParaRPr>
          </a:p>
          <a:p>
            <a:pPr indent="0" lvl="0" marL="0" rtl="0" algn="l">
              <a:lnSpc>
                <a:spcPct val="95000"/>
              </a:lnSpc>
              <a:spcBef>
                <a:spcPts val="0"/>
              </a:spcBef>
              <a:spcAft>
                <a:spcPts val="1200"/>
              </a:spcAft>
              <a:buSzPts val="275"/>
              <a:buNone/>
            </a:pPr>
            <a:r>
              <a:t/>
            </a:r>
            <a:endParaRPr sz="2100">
              <a:solidFill>
                <a:srgbClr val="3741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518625" y="226100"/>
            <a:ext cx="75057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11">
                <a:solidFill>
                  <a:srgbClr val="990000"/>
                </a:solidFill>
                <a:latin typeface="Times New Roman"/>
                <a:ea typeface="Times New Roman"/>
                <a:cs typeface="Times New Roman"/>
                <a:sym typeface="Times New Roman"/>
              </a:rPr>
              <a:t>METHODOLOGY</a:t>
            </a:r>
            <a:endParaRPr b="1" sz="2830"/>
          </a:p>
        </p:txBody>
      </p:sp>
      <p:sp>
        <p:nvSpPr>
          <p:cNvPr id="233" name="Google Shape;233;p29"/>
          <p:cNvSpPr txBox="1"/>
          <p:nvPr/>
        </p:nvSpPr>
        <p:spPr>
          <a:xfrm>
            <a:off x="605850" y="794300"/>
            <a:ext cx="8301900" cy="3971100"/>
          </a:xfrm>
          <a:prstGeom prst="rect">
            <a:avLst/>
          </a:prstGeom>
          <a:noFill/>
          <a:ln>
            <a:noFill/>
          </a:ln>
        </p:spPr>
        <p:txBody>
          <a:bodyPr anchorCtr="0" anchor="t" bIns="91425" lIns="0" spcFirstLastPara="1" rIns="91425" wrap="square" tIns="91425">
            <a:spAutoFit/>
          </a:bodyPr>
          <a:lstStyle/>
          <a:p>
            <a:pPr indent="-368300" lvl="0" marL="457200" marR="457200" rtl="0" algn="just">
              <a:spcBef>
                <a:spcPts val="1300"/>
              </a:spcBef>
              <a:spcAft>
                <a:spcPts val="0"/>
              </a:spcAft>
              <a:buClr>
                <a:srgbClr val="374151"/>
              </a:buClr>
              <a:buSzPts val="2200"/>
              <a:buFont typeface="Calibri"/>
              <a:buAutoNum type="arabicPeriod" startAt="3"/>
            </a:pPr>
            <a:r>
              <a:rPr b="1" lang="en" sz="2200">
                <a:solidFill>
                  <a:srgbClr val="374151"/>
                </a:solidFill>
                <a:latin typeface="Calibri"/>
                <a:ea typeface="Calibri"/>
                <a:cs typeface="Calibri"/>
                <a:sym typeface="Calibri"/>
              </a:rPr>
              <a:t>Interpolation Techniques &amp; Error Analysis</a:t>
            </a:r>
            <a:r>
              <a:rPr b="1" lang="en" sz="2200">
                <a:solidFill>
                  <a:srgbClr val="374151"/>
                </a:solidFill>
                <a:latin typeface="Calibri"/>
                <a:ea typeface="Calibri"/>
                <a:cs typeface="Calibri"/>
                <a:sym typeface="Calibri"/>
              </a:rPr>
              <a:t>:</a:t>
            </a:r>
            <a:endParaRPr b="1" sz="2200">
              <a:solidFill>
                <a:srgbClr val="374151"/>
              </a:solidFill>
              <a:latin typeface="Calibri"/>
              <a:ea typeface="Calibri"/>
              <a:cs typeface="Calibri"/>
              <a:sym typeface="Calibri"/>
            </a:endParaRPr>
          </a:p>
          <a:p>
            <a:pPr indent="-368300" lvl="1" marL="800100" marR="457200" rtl="0" algn="just">
              <a:spcBef>
                <a:spcPts val="0"/>
              </a:spcBef>
              <a:spcAft>
                <a:spcPts val="0"/>
              </a:spcAft>
              <a:buClr>
                <a:srgbClr val="374151"/>
              </a:buClr>
              <a:buSzPts val="2200"/>
              <a:buFont typeface="Calibri"/>
              <a:buChar char="○"/>
            </a:pPr>
            <a:r>
              <a:rPr lang="en" sz="2200">
                <a:solidFill>
                  <a:srgbClr val="374151"/>
                </a:solidFill>
                <a:latin typeface="Calibri"/>
                <a:ea typeface="Calibri"/>
                <a:cs typeface="Calibri"/>
                <a:sym typeface="Calibri"/>
              </a:rPr>
              <a:t>Utilized advanced GIS techniques for spatial analysis which included the following interpolation methods - Inverse Distance Weighting (IDW), Kriging, Spline, and Natural Neighbor Interpolation. </a:t>
            </a:r>
            <a:br>
              <a:rPr lang="en" sz="2200">
                <a:solidFill>
                  <a:srgbClr val="374151"/>
                </a:solidFill>
                <a:latin typeface="Calibri"/>
                <a:ea typeface="Calibri"/>
                <a:cs typeface="Calibri"/>
                <a:sym typeface="Calibri"/>
              </a:rPr>
            </a:br>
            <a:endParaRPr sz="400">
              <a:solidFill>
                <a:srgbClr val="374151"/>
              </a:solidFill>
              <a:latin typeface="Calibri"/>
              <a:ea typeface="Calibri"/>
              <a:cs typeface="Calibri"/>
              <a:sym typeface="Calibri"/>
            </a:endParaRPr>
          </a:p>
          <a:p>
            <a:pPr indent="-368300" lvl="1" marL="800100" marR="457200" rtl="0" algn="just">
              <a:spcBef>
                <a:spcPts val="0"/>
              </a:spcBef>
              <a:spcAft>
                <a:spcPts val="0"/>
              </a:spcAft>
              <a:buClr>
                <a:srgbClr val="374151"/>
              </a:buClr>
              <a:buSzPts val="2200"/>
              <a:buFont typeface="Calibri"/>
              <a:buChar char="○"/>
            </a:pPr>
            <a:r>
              <a:rPr lang="en" sz="2200">
                <a:solidFill>
                  <a:srgbClr val="374151"/>
                </a:solidFill>
                <a:latin typeface="Calibri"/>
                <a:ea typeface="Calibri"/>
                <a:cs typeface="Calibri"/>
                <a:sym typeface="Calibri"/>
              </a:rPr>
              <a:t>Conducted a comprehensive error analysis afterwards to determine the accuracy of each technique.</a:t>
            </a:r>
            <a:endParaRPr sz="2200">
              <a:solidFill>
                <a:srgbClr val="374151"/>
              </a:solidFill>
              <a:latin typeface="Calibri"/>
              <a:ea typeface="Calibri"/>
              <a:cs typeface="Calibri"/>
              <a:sym typeface="Calibri"/>
            </a:endParaRPr>
          </a:p>
          <a:p>
            <a:pPr indent="-368300" lvl="0" marL="457200" marR="457200" rtl="0" algn="just">
              <a:spcBef>
                <a:spcPts val="0"/>
              </a:spcBef>
              <a:spcAft>
                <a:spcPts val="0"/>
              </a:spcAft>
              <a:buClr>
                <a:srgbClr val="374151"/>
              </a:buClr>
              <a:buSzPts val="2200"/>
              <a:buFont typeface="Calibri"/>
              <a:buAutoNum type="arabicPeriod" startAt="3"/>
            </a:pPr>
            <a:r>
              <a:rPr b="1" lang="en" sz="2200">
                <a:solidFill>
                  <a:srgbClr val="374151"/>
                </a:solidFill>
                <a:latin typeface="Calibri"/>
                <a:ea typeface="Calibri"/>
                <a:cs typeface="Calibri"/>
                <a:sym typeface="Calibri"/>
              </a:rPr>
              <a:t>Mapping and Visualizations:</a:t>
            </a:r>
            <a:endParaRPr b="1" sz="2200">
              <a:solidFill>
                <a:srgbClr val="374151"/>
              </a:solidFill>
              <a:latin typeface="Calibri"/>
              <a:ea typeface="Calibri"/>
              <a:cs typeface="Calibri"/>
              <a:sym typeface="Calibri"/>
            </a:endParaRPr>
          </a:p>
          <a:p>
            <a:pPr indent="-368300" lvl="1" marL="914400" marR="457200" rtl="0" algn="just">
              <a:spcBef>
                <a:spcPts val="0"/>
              </a:spcBef>
              <a:spcAft>
                <a:spcPts val="0"/>
              </a:spcAft>
              <a:buClr>
                <a:srgbClr val="374151"/>
              </a:buClr>
              <a:buSzPts val="2200"/>
              <a:buFont typeface="Calibri"/>
              <a:buChar char="○"/>
            </a:pPr>
            <a:r>
              <a:rPr lang="en" sz="2200">
                <a:solidFill>
                  <a:srgbClr val="374151"/>
                </a:solidFill>
                <a:latin typeface="Calibri"/>
                <a:ea typeface="Calibri"/>
                <a:cs typeface="Calibri"/>
                <a:sym typeface="Calibri"/>
              </a:rPr>
              <a:t>Utilized ArcGIS software, for mapping spatial distributions and generated visually impactful maps to illustrate pollutant concentrations across Delhi.</a:t>
            </a:r>
            <a:endParaRPr sz="2200">
              <a:solidFill>
                <a:srgbClr val="37415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30"/>
          <p:cNvGraphicFramePr/>
          <p:nvPr/>
        </p:nvGraphicFramePr>
        <p:xfrm>
          <a:off x="314025" y="1425975"/>
          <a:ext cx="3000000" cy="3000000"/>
        </p:xfrm>
        <a:graphic>
          <a:graphicData uri="http://schemas.openxmlformats.org/drawingml/2006/table">
            <a:tbl>
              <a:tblPr>
                <a:noFill/>
                <a:tableStyleId>{A5ACAC93-3509-4183-A026-441DCC943756}</a:tableStyleId>
              </a:tblPr>
              <a:tblGrid>
                <a:gridCol w="1177350"/>
                <a:gridCol w="1485125"/>
                <a:gridCol w="1060825"/>
                <a:gridCol w="1578100"/>
                <a:gridCol w="847850"/>
                <a:gridCol w="990800"/>
                <a:gridCol w="1328450"/>
              </a:tblGrid>
              <a:tr h="200025">
                <a:tc>
                  <a:txBody>
                    <a:bodyPr/>
                    <a:lstStyle/>
                    <a:p>
                      <a:pPr indent="0" lvl="0" marL="765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Pollutants</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Pre-Monsoon</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Monsoon</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Post Monsoon</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Winter</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Std. Dev</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900">
                          <a:solidFill>
                            <a:srgbClr val="202124"/>
                          </a:solidFill>
                          <a:latin typeface="Times New Roman"/>
                          <a:ea typeface="Times New Roman"/>
                          <a:cs typeface="Times New Roman"/>
                          <a:sym typeface="Times New Roman"/>
                        </a:rPr>
                        <a:t>Annual Avg</a:t>
                      </a:r>
                      <a:endParaRPr b="1"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SO2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20.07</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5.1</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10.3</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9.97</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t>6.27</a:t>
                      </a:r>
                      <a:endParaRPr sz="1700"/>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11.36</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NOX</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21.92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8.96</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32.39</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36.92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t>12.42</a:t>
                      </a:r>
                      <a:endParaRPr sz="1700"/>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25.04</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PM10</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265.55</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82.26</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277.98</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288.29</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t>97.94</a:t>
                      </a:r>
                      <a:endParaRPr sz="1700"/>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228.52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PM2.5</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90.4</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33.76</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160.54</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190.83</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t>70.63</a:t>
                      </a:r>
                      <a:endParaRPr sz="1700"/>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118.88</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OZONE</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24.72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15.43</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48.22</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31.08</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t>13.82</a:t>
                      </a:r>
                      <a:endParaRPr sz="1700"/>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900">
                          <a:solidFill>
                            <a:srgbClr val="202124"/>
                          </a:solidFill>
                          <a:latin typeface="Times New Roman"/>
                          <a:ea typeface="Times New Roman"/>
                          <a:cs typeface="Times New Roman"/>
                          <a:sym typeface="Times New Roman"/>
                        </a:rPr>
                        <a:t>29.86</a:t>
                      </a:r>
                      <a:endParaRPr sz="1900">
                        <a:solidFill>
                          <a:srgbClr val="202124"/>
                        </a:solidFill>
                        <a:latin typeface="Times New Roman"/>
                        <a:ea typeface="Times New Roman"/>
                        <a:cs typeface="Times New Roman"/>
                        <a:sym typeface="Times New Roman"/>
                      </a:endParaRPr>
                    </a:p>
                  </a:txBody>
                  <a:tcPr marT="0" marB="0" marR="25400" marL="25400" anchor="b">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38100">
                      <a:solidFill>
                        <a:srgbClr val="999999"/>
                      </a:solidFill>
                      <a:prstDash val="solid"/>
                      <a:round/>
                      <a:headEnd len="sm" w="sm" type="none"/>
                      <a:tailEnd len="sm" w="sm" type="none"/>
                    </a:lnT>
                    <a:lnB cap="flat" cmpd="sng" w="38100">
                      <a:solidFill>
                        <a:srgbClr val="999999"/>
                      </a:solidFill>
                      <a:prstDash val="solid"/>
                      <a:round/>
                      <a:headEnd len="sm" w="sm" type="none"/>
                      <a:tailEnd len="sm" w="sm" type="none"/>
                    </a:lnB>
                  </a:tcPr>
                </a:tc>
              </a:tr>
            </a:tbl>
          </a:graphicData>
        </a:graphic>
      </p:graphicFrame>
      <p:sp>
        <p:nvSpPr>
          <p:cNvPr id="239" name="Google Shape;239;p30"/>
          <p:cNvSpPr txBox="1"/>
          <p:nvPr/>
        </p:nvSpPr>
        <p:spPr>
          <a:xfrm>
            <a:off x="314025" y="267550"/>
            <a:ext cx="3000000" cy="678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RESULTS</a:t>
            </a:r>
            <a:endParaRPr b="1" sz="2830">
              <a:solidFill>
                <a:schemeClr val="lt1"/>
              </a:solidFill>
              <a:latin typeface="Nunito"/>
              <a:ea typeface="Nunito"/>
              <a:cs typeface="Nunito"/>
              <a:sym typeface="Nunito"/>
            </a:endParaRPr>
          </a:p>
        </p:txBody>
      </p:sp>
      <p:sp>
        <p:nvSpPr>
          <p:cNvPr id="240" name="Google Shape;240;p30"/>
          <p:cNvSpPr txBox="1"/>
          <p:nvPr/>
        </p:nvSpPr>
        <p:spPr>
          <a:xfrm>
            <a:off x="314025" y="887950"/>
            <a:ext cx="85176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u="sng">
                <a:solidFill>
                  <a:schemeClr val="lt1"/>
                </a:solidFill>
                <a:latin typeface="Calibri"/>
                <a:ea typeface="Calibri"/>
                <a:cs typeface="Calibri"/>
                <a:sym typeface="Calibri"/>
              </a:rPr>
              <a:t>Seasonal Variation Analysis Table</a:t>
            </a:r>
            <a:endParaRPr sz="1500" u="sng">
              <a:solidFill>
                <a:schemeClr val="dk2"/>
              </a:solidFill>
              <a:latin typeface="Calibri"/>
              <a:ea typeface="Calibri"/>
              <a:cs typeface="Calibri"/>
              <a:sym typeface="Calibri"/>
            </a:endParaRPr>
          </a:p>
        </p:txBody>
      </p:sp>
      <p:sp>
        <p:nvSpPr>
          <p:cNvPr id="241" name="Google Shape;241;p30"/>
          <p:cNvSpPr txBox="1"/>
          <p:nvPr/>
        </p:nvSpPr>
        <p:spPr>
          <a:xfrm>
            <a:off x="314025" y="3653625"/>
            <a:ext cx="8517600" cy="105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100">
                <a:solidFill>
                  <a:schemeClr val="dk2"/>
                </a:solidFill>
                <a:latin typeface="Calibri"/>
                <a:ea typeface="Calibri"/>
                <a:cs typeface="Calibri"/>
                <a:sym typeface="Calibri"/>
              </a:rPr>
              <a:t>Above table Depicts the different Values of Pollution Levels across different seasons </a:t>
            </a:r>
            <a:r>
              <a:rPr lang="en" sz="2100">
                <a:solidFill>
                  <a:schemeClr val="dk2"/>
                </a:solidFill>
                <a:latin typeface="Calibri"/>
                <a:ea typeface="Calibri"/>
                <a:cs typeface="Calibri"/>
                <a:sym typeface="Calibri"/>
              </a:rPr>
              <a:t>along with</a:t>
            </a:r>
            <a:r>
              <a:rPr lang="en" sz="2100">
                <a:solidFill>
                  <a:schemeClr val="dk2"/>
                </a:solidFill>
                <a:latin typeface="Calibri"/>
                <a:ea typeface="Calibri"/>
                <a:cs typeface="Calibri"/>
                <a:sym typeface="Calibri"/>
              </a:rPr>
              <a:t> the  Annual average and Standard Deviation values.</a:t>
            </a:r>
            <a:endParaRPr sz="15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title="Chart"/>
          <p:cNvPicPr preferRelativeResize="0"/>
          <p:nvPr/>
        </p:nvPicPr>
        <p:blipFill>
          <a:blip r:embed="rId3">
            <a:alphaModFix/>
          </a:blip>
          <a:stretch>
            <a:fillRect/>
          </a:stretch>
        </p:blipFill>
        <p:spPr>
          <a:xfrm>
            <a:off x="1392550" y="814950"/>
            <a:ext cx="6661449" cy="4119000"/>
          </a:xfrm>
          <a:prstGeom prst="rect">
            <a:avLst/>
          </a:prstGeom>
          <a:noFill/>
          <a:ln>
            <a:noFill/>
          </a:ln>
        </p:spPr>
      </p:pic>
      <p:sp>
        <p:nvSpPr>
          <p:cNvPr id="247" name="Google Shape;247;p31"/>
          <p:cNvSpPr txBox="1"/>
          <p:nvPr/>
        </p:nvSpPr>
        <p:spPr>
          <a:xfrm>
            <a:off x="666750" y="242175"/>
            <a:ext cx="3000000" cy="678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RESULTS</a:t>
            </a:r>
            <a:endParaRPr b="1" sz="283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514350" y="302675"/>
            <a:ext cx="75057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11">
                <a:solidFill>
                  <a:srgbClr val="990000"/>
                </a:solidFill>
                <a:latin typeface="Times New Roman"/>
                <a:ea typeface="Times New Roman"/>
                <a:cs typeface="Times New Roman"/>
                <a:sym typeface="Times New Roman"/>
              </a:rPr>
              <a:t>RESULTS</a:t>
            </a:r>
            <a:endParaRPr b="1"/>
          </a:p>
        </p:txBody>
      </p:sp>
      <p:graphicFrame>
        <p:nvGraphicFramePr>
          <p:cNvPr id="253" name="Google Shape;253;p32"/>
          <p:cNvGraphicFramePr/>
          <p:nvPr/>
        </p:nvGraphicFramePr>
        <p:xfrm>
          <a:off x="1038225" y="1045575"/>
          <a:ext cx="3000000" cy="3000000"/>
        </p:xfrm>
        <a:graphic>
          <a:graphicData uri="http://schemas.openxmlformats.org/drawingml/2006/table">
            <a:tbl>
              <a:tblPr>
                <a:noFill/>
                <a:tableStyleId>{CD46CDCD-0224-4B3D-8F62-F45348ED8BC9}</a:tableStyleId>
              </a:tblPr>
              <a:tblGrid>
                <a:gridCol w="1682025"/>
                <a:gridCol w="5556975"/>
              </a:tblGrid>
              <a:tr h="381000">
                <a:tc>
                  <a:txBody>
                    <a:bodyPr/>
                    <a:lstStyle/>
                    <a:p>
                      <a:pPr indent="0" lvl="0" marL="0" rtl="0" algn="l">
                        <a:spcBef>
                          <a:spcPts val="0"/>
                        </a:spcBef>
                        <a:spcAft>
                          <a:spcPts val="0"/>
                        </a:spcAft>
                        <a:buNone/>
                      </a:pPr>
                      <a:r>
                        <a:rPr b="1" lang="en" sz="2400">
                          <a:latin typeface="Calibri"/>
                          <a:ea typeface="Calibri"/>
                          <a:cs typeface="Calibri"/>
                          <a:sym typeface="Calibri"/>
                        </a:rPr>
                        <a:t>Pollutant</a:t>
                      </a:r>
                      <a:endParaRPr b="1"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2400">
                          <a:latin typeface="Calibri"/>
                          <a:ea typeface="Calibri"/>
                          <a:cs typeface="Calibri"/>
                          <a:sym typeface="Calibri"/>
                        </a:rPr>
                        <a:t>Interpolation Technique having least Error</a:t>
                      </a:r>
                      <a:endParaRPr b="1"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Calibri"/>
                          <a:ea typeface="Calibri"/>
                          <a:cs typeface="Calibri"/>
                          <a:sym typeface="Calibri"/>
                        </a:rPr>
                        <a:t>NO</a:t>
                      </a:r>
                      <a:r>
                        <a:rPr baseline="-25000" lang="en" sz="2400">
                          <a:latin typeface="Calibri"/>
                          <a:ea typeface="Calibri"/>
                          <a:cs typeface="Calibri"/>
                          <a:sym typeface="Calibri"/>
                        </a:rPr>
                        <a:t>x</a:t>
                      </a:r>
                      <a:r>
                        <a:rPr lang="en" sz="2400">
                          <a:latin typeface="Calibri"/>
                          <a:ea typeface="Calibri"/>
                          <a:cs typeface="Calibri"/>
                          <a:sym typeface="Calibri"/>
                        </a:rPr>
                        <a:t> Gas</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Calibri"/>
                          <a:ea typeface="Calibri"/>
                          <a:cs typeface="Calibri"/>
                          <a:sym typeface="Calibri"/>
                        </a:rPr>
                        <a:t>Kriging ( </a:t>
                      </a:r>
                      <a:r>
                        <a:rPr lang="en" sz="2400">
                          <a:solidFill>
                            <a:srgbClr val="202124"/>
                          </a:solidFill>
                          <a:latin typeface="Calibri"/>
                          <a:ea typeface="Calibri"/>
                          <a:cs typeface="Calibri"/>
                          <a:sym typeface="Calibri"/>
                        </a:rPr>
                        <a:t>4.09%  Error )</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Calibri"/>
                          <a:ea typeface="Calibri"/>
                          <a:cs typeface="Calibri"/>
                          <a:sym typeface="Calibri"/>
                        </a:rPr>
                        <a:t>OZONE Gas</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Calibri"/>
                          <a:ea typeface="Calibri"/>
                          <a:cs typeface="Calibri"/>
                          <a:sym typeface="Calibri"/>
                        </a:rPr>
                        <a:t>IDW ( 27.18% Error)</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Calibri"/>
                          <a:ea typeface="Calibri"/>
                          <a:cs typeface="Calibri"/>
                          <a:sym typeface="Calibri"/>
                        </a:rPr>
                        <a:t>SO</a:t>
                      </a:r>
                      <a:r>
                        <a:rPr baseline="-25000" lang="en" sz="2400">
                          <a:latin typeface="Calibri"/>
                          <a:ea typeface="Calibri"/>
                          <a:cs typeface="Calibri"/>
                          <a:sym typeface="Calibri"/>
                        </a:rPr>
                        <a:t>2 </a:t>
                      </a:r>
                      <a:r>
                        <a:rPr lang="en" sz="2400">
                          <a:latin typeface="Calibri"/>
                          <a:ea typeface="Calibri"/>
                          <a:cs typeface="Calibri"/>
                          <a:sym typeface="Calibri"/>
                        </a:rPr>
                        <a:t>Gas</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Calibri"/>
                          <a:ea typeface="Calibri"/>
                          <a:cs typeface="Calibri"/>
                          <a:sym typeface="Calibri"/>
                        </a:rPr>
                        <a:t>Kriging ( 33.15% Error )</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Calibri"/>
                          <a:ea typeface="Calibri"/>
                          <a:cs typeface="Calibri"/>
                          <a:sym typeface="Calibri"/>
                        </a:rPr>
                        <a:t>PM 10</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Calibri"/>
                          <a:ea typeface="Calibri"/>
                          <a:cs typeface="Calibri"/>
                          <a:sym typeface="Calibri"/>
                        </a:rPr>
                        <a:t>Kriging ( 14.42% Error )</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400">
                          <a:latin typeface="Calibri"/>
                          <a:ea typeface="Calibri"/>
                          <a:cs typeface="Calibri"/>
                          <a:sym typeface="Calibri"/>
                        </a:rPr>
                        <a:t>PM 2.5</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400">
                          <a:latin typeface="Calibri"/>
                          <a:ea typeface="Calibri"/>
                          <a:cs typeface="Calibri"/>
                          <a:sym typeface="Calibri"/>
                        </a:rPr>
                        <a:t>IDW ( 11.27%  Error )</a:t>
                      </a:r>
                      <a:endParaRPr sz="2400">
                        <a:latin typeface="Calibri"/>
                        <a:ea typeface="Calibri"/>
                        <a:cs typeface="Calibri"/>
                        <a:sym typeface="Calibr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1529824" y="3609164"/>
            <a:ext cx="16506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NOx</a:t>
            </a:r>
            <a:r>
              <a:rPr b="1" lang="en" sz="1700">
                <a:solidFill>
                  <a:schemeClr val="dk2"/>
                </a:solidFill>
                <a:latin typeface="Calibri"/>
                <a:ea typeface="Calibri"/>
                <a:cs typeface="Calibri"/>
                <a:sym typeface="Calibri"/>
              </a:rPr>
              <a:t> DELHI 2021</a:t>
            </a:r>
            <a:endParaRPr b="1" sz="1300">
              <a:solidFill>
                <a:schemeClr val="dk2"/>
              </a:solidFill>
              <a:latin typeface="Calibri"/>
              <a:ea typeface="Calibri"/>
              <a:cs typeface="Calibri"/>
              <a:sym typeface="Calibri"/>
            </a:endParaRPr>
          </a:p>
        </p:txBody>
      </p:sp>
      <p:sp>
        <p:nvSpPr>
          <p:cNvPr id="259" name="Google Shape;259;p33"/>
          <p:cNvSpPr txBox="1"/>
          <p:nvPr/>
        </p:nvSpPr>
        <p:spPr>
          <a:xfrm>
            <a:off x="6064829" y="3609176"/>
            <a:ext cx="17709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NOx</a:t>
            </a:r>
            <a:r>
              <a:rPr b="1" lang="en" sz="1700">
                <a:solidFill>
                  <a:schemeClr val="dk2"/>
                </a:solidFill>
                <a:latin typeface="Calibri"/>
                <a:ea typeface="Calibri"/>
                <a:cs typeface="Calibri"/>
                <a:sym typeface="Calibri"/>
              </a:rPr>
              <a:t>  DELHI 2022</a:t>
            </a:r>
            <a:endParaRPr b="1" sz="1300">
              <a:solidFill>
                <a:schemeClr val="dk2"/>
              </a:solidFill>
              <a:latin typeface="Calibri"/>
              <a:ea typeface="Calibri"/>
              <a:cs typeface="Calibri"/>
              <a:sym typeface="Calibri"/>
            </a:endParaRPr>
          </a:p>
        </p:txBody>
      </p:sp>
      <p:sp>
        <p:nvSpPr>
          <p:cNvPr id="260" name="Google Shape;260;p33"/>
          <p:cNvSpPr txBox="1"/>
          <p:nvPr/>
        </p:nvSpPr>
        <p:spPr>
          <a:xfrm>
            <a:off x="697225" y="3950700"/>
            <a:ext cx="8048700" cy="739500"/>
          </a:xfrm>
          <a:prstGeom prst="rect">
            <a:avLst/>
          </a:prstGeom>
          <a:noFill/>
          <a:ln>
            <a:noFill/>
          </a:ln>
        </p:spPr>
        <p:txBody>
          <a:bodyPr anchorCtr="0" anchor="t" bIns="91425" lIns="91425" spcFirstLastPara="1" rIns="91425" wrap="square" tIns="91425">
            <a:noAutofit/>
          </a:bodyPr>
          <a:lstStyle/>
          <a:p>
            <a:pPr indent="0" lvl="0" marL="0" marR="453599" rtl="0" algn="just">
              <a:lnSpc>
                <a:spcPct val="100000"/>
              </a:lnSpc>
              <a:spcBef>
                <a:spcPts val="50"/>
              </a:spcBef>
              <a:spcAft>
                <a:spcPts val="0"/>
              </a:spcAft>
              <a:buNone/>
            </a:pPr>
            <a:r>
              <a:rPr lang="en" sz="1900">
                <a:solidFill>
                  <a:schemeClr val="dk2"/>
                </a:solidFill>
                <a:latin typeface="Calibri"/>
                <a:ea typeface="Calibri"/>
                <a:cs typeface="Calibri"/>
                <a:sym typeface="Calibri"/>
              </a:rPr>
              <a:t>Above GIS maps show NOx hotspots in Delhi (2021-2022). Mainly in East Delhi borders and parts of South West Delhi near Pusa area.</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261" name="Google Shape;261;p33"/>
          <p:cNvPicPr preferRelativeResize="0"/>
          <p:nvPr/>
        </p:nvPicPr>
        <p:blipFill rotWithShape="1">
          <a:blip r:embed="rId3">
            <a:alphaModFix/>
          </a:blip>
          <a:srcRect b="0" l="16576" r="0" t="0"/>
          <a:stretch/>
        </p:blipFill>
        <p:spPr>
          <a:xfrm>
            <a:off x="272625" y="965825"/>
            <a:ext cx="3986975" cy="2654767"/>
          </a:xfrm>
          <a:prstGeom prst="rect">
            <a:avLst/>
          </a:prstGeom>
          <a:noFill/>
          <a:ln>
            <a:noFill/>
          </a:ln>
        </p:spPr>
      </p:pic>
      <p:pic>
        <p:nvPicPr>
          <p:cNvPr id="262" name="Google Shape;262;p33"/>
          <p:cNvPicPr preferRelativeResize="0"/>
          <p:nvPr/>
        </p:nvPicPr>
        <p:blipFill rotWithShape="1">
          <a:blip r:embed="rId4">
            <a:alphaModFix/>
          </a:blip>
          <a:srcRect b="0" l="0" r="4662" t="0"/>
          <a:stretch/>
        </p:blipFill>
        <p:spPr>
          <a:xfrm>
            <a:off x="4657700" y="988450"/>
            <a:ext cx="4088226" cy="2609525"/>
          </a:xfrm>
          <a:prstGeom prst="rect">
            <a:avLst/>
          </a:prstGeom>
          <a:noFill/>
          <a:ln>
            <a:noFill/>
          </a:ln>
        </p:spPr>
      </p:pic>
      <p:sp>
        <p:nvSpPr>
          <p:cNvPr id="263" name="Google Shape;263;p33"/>
          <p:cNvSpPr txBox="1"/>
          <p:nvPr/>
        </p:nvSpPr>
        <p:spPr>
          <a:xfrm>
            <a:off x="638175" y="247250"/>
            <a:ext cx="4850100" cy="678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3211">
                <a:solidFill>
                  <a:srgbClr val="990000"/>
                </a:solidFill>
                <a:latin typeface="Times New Roman"/>
                <a:ea typeface="Times New Roman"/>
                <a:cs typeface="Times New Roman"/>
                <a:sym typeface="Times New Roman"/>
              </a:rPr>
              <a:t>RESULTS :</a:t>
            </a:r>
            <a:r>
              <a:rPr b="1" lang="en" sz="3000">
                <a:solidFill>
                  <a:schemeClr val="lt1"/>
                </a:solidFill>
                <a:latin typeface="Nunito"/>
                <a:ea typeface="Nunito"/>
                <a:cs typeface="Nunito"/>
                <a:sym typeface="Nunito"/>
              </a:rPr>
              <a:t>  </a:t>
            </a:r>
            <a:r>
              <a:rPr b="1" lang="en" sz="3000">
                <a:solidFill>
                  <a:schemeClr val="dk2"/>
                </a:solidFill>
                <a:latin typeface="Nunito"/>
                <a:ea typeface="Nunito"/>
                <a:cs typeface="Nunito"/>
                <a:sym typeface="Nunito"/>
              </a:rPr>
              <a:t>MAPPING</a:t>
            </a:r>
            <a:endParaRPr b="1" sz="30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ir pollution">
      <a:dk1>
        <a:srgbClr val="000000"/>
      </a:dk1>
      <a:lt1>
        <a:srgbClr val="FFFFFF"/>
      </a:lt1>
      <a:dk2>
        <a:srgbClr val="44546A"/>
      </a:dk2>
      <a:lt2>
        <a:srgbClr val="E7E6E6"/>
      </a:lt2>
      <a:accent1>
        <a:srgbClr val="2B0D03"/>
      </a:accent1>
      <a:accent2>
        <a:srgbClr val="7E2F04"/>
      </a:accent2>
      <a:accent3>
        <a:srgbClr val="E6AA13"/>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