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0: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 name="Google Shape;39;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7.jpg"/><Relationship Id="rId5" Type="http://schemas.openxmlformats.org/officeDocument/2006/relationships/image" Target="../media/image13.jpg"/><Relationship Id="rId6" Type="http://schemas.openxmlformats.org/officeDocument/2006/relationships/image" Target="../media/image1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3" name="Google Shape;63;p7"/>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66" name="Google Shape;66;p7"/>
          <p:cNvSpPr txBox="1"/>
          <p:nvPr/>
        </p:nvSpPr>
        <p:spPr>
          <a:xfrm>
            <a:off x="3429000" y="2922850"/>
            <a:ext cx="7360500" cy="201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t>STUDENT NAME : Ranjane M</a:t>
            </a:r>
            <a:endParaRPr sz="2400"/>
          </a:p>
          <a:p>
            <a:pPr indent="0" lvl="0" marL="0" rtl="0" algn="l">
              <a:spcBef>
                <a:spcPts val="0"/>
              </a:spcBef>
              <a:spcAft>
                <a:spcPts val="0"/>
              </a:spcAft>
              <a:buNone/>
            </a:pPr>
            <a:r>
              <a:rPr lang="en-US" sz="2400"/>
              <a:t>REGISTER NUMBER : 312216015</a:t>
            </a:r>
            <a:endParaRPr sz="2400"/>
          </a:p>
          <a:p>
            <a:pPr indent="0" lvl="0" marL="0" rtl="0" algn="l">
              <a:spcBef>
                <a:spcPts val="0"/>
              </a:spcBef>
              <a:spcAft>
                <a:spcPts val="0"/>
              </a:spcAft>
              <a:buNone/>
            </a:pPr>
            <a:r>
              <a:rPr lang="en-US" sz="2400"/>
              <a:t>DEPARTMENT : B.com general</a:t>
            </a:r>
            <a:endParaRPr sz="2400"/>
          </a:p>
          <a:p>
            <a:pPr indent="0" lvl="0" marL="0" rtl="0" algn="l">
              <a:spcBef>
                <a:spcPts val="0"/>
              </a:spcBef>
              <a:spcAft>
                <a:spcPts val="0"/>
              </a:spcAft>
              <a:buNone/>
            </a:pPr>
            <a:r>
              <a:rPr lang="en-US" sz="2400"/>
              <a:t>COLLEGE: Shri Shankarlal Sundarbai Shasun Jain College for Women</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93" name="Google Shape;193;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4" name="Google Shape;194;p1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95" name="Google Shape;195;p16"/>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4800"/>
              <a:buFont typeface="Arial"/>
              <a:buNone/>
            </a:pPr>
            <a:r>
              <a:rPr b="1" i="0" lang="en-US" sz="4800" u="none" cap="none" strike="noStrike">
                <a:solidFill>
                  <a:schemeClr val="dk1"/>
                </a:solidFill>
                <a:latin typeface="Trebuchet MS"/>
                <a:ea typeface="Trebuchet MS"/>
                <a:cs typeface="Trebuchet MS"/>
                <a:sym typeface="Trebuchet MS"/>
              </a:rPr>
              <a:t>MODELLING</a:t>
            </a:r>
            <a:endParaRPr b="0" i="0" sz="4800" u="none" cap="none" strike="noStrike">
              <a:solidFill>
                <a:schemeClr val="dk1"/>
              </a:solidFill>
              <a:latin typeface="Trebuchet MS"/>
              <a:ea typeface="Trebuchet MS"/>
              <a:cs typeface="Trebuchet MS"/>
              <a:sym typeface="Trebuchet MS"/>
            </a:endParaRPr>
          </a:p>
        </p:txBody>
      </p:sp>
      <p:sp>
        <p:nvSpPr>
          <p:cNvPr id="196" name="Google Shape;196;p16"/>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7" name="Google Shape;197;p16"/>
          <p:cNvSpPr txBox="1"/>
          <p:nvPr/>
        </p:nvSpPr>
        <p:spPr>
          <a:xfrm>
            <a:off x="1023902" y="1571612"/>
            <a:ext cx="7500990" cy="44012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1)DATA COLLECTION: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THE DATA HS BEEN COLLECTED THROUGH EDNUT DASH BOARD.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2)FEATURE COLLECTION: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THE LISTED 10 FEATURES WERE TAKEN FOR THE ANALYSES OF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3)DATA CLEANING: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IDENTIFYING THE MISSING VALUES.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FILTERING OF THOSE MISSING VALUES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4)CALCULATION OF PERFORMANCE LEVEL: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BY CONSIDERING THE CURRENT EMPLOYEE RATING, I FOUND THE PERFORMANCE LEVEL USING THE FORMULA.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5)SUMMARY OF PIVOT LEVEL: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SEGREGATING OF CERTAIN FEARURES TO ROWS, COLUMNS ,HEADING AND SO 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6</a:t>
            </a:r>
            <a:r>
              <a:rPr b="1" i="0" lang="en-US" sz="1400" u="none" cap="none" strike="noStrike">
                <a:solidFill>
                  <a:schemeClr val="dk1"/>
                </a:solidFill>
                <a:latin typeface="Times New Roman"/>
                <a:ea typeface="Times New Roman"/>
                <a:cs typeface="Times New Roman"/>
                <a:sym typeface="Times New Roman"/>
              </a:rPr>
              <a:t>)VISUALIZTION: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ONCE COMPLETED WITH PIVOTTABLEE, CREATED THE GRAPH FOR PREISE VISUALIZATION.</a:t>
            </a:r>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3" name="Google Shape;203;p1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4" name="Google Shape;204;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05" name="Google Shape;205;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6" name="Google Shape;206;p17"/>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RESULTS</a:t>
            </a:r>
            <a:endParaRPr/>
          </a:p>
        </p:txBody>
      </p:sp>
      <p:sp>
        <p:nvSpPr>
          <p:cNvPr id="207" name="Google Shape;207;p17"/>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pic>
        <p:nvPicPr>
          <p:cNvPr id="208" name="Google Shape;208;p17"/>
          <p:cNvPicPr preferRelativeResize="0"/>
          <p:nvPr/>
        </p:nvPicPr>
        <p:blipFill rotWithShape="1">
          <a:blip r:embed="rId4">
            <a:alphaModFix/>
          </a:blip>
          <a:srcRect b="0" l="0" r="0" t="0"/>
          <a:stretch/>
        </p:blipFill>
        <p:spPr>
          <a:xfrm>
            <a:off x="809588" y="1500174"/>
            <a:ext cx="5500726" cy="39290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4" name="Google Shape;214;p18"/>
          <p:cNvSpPr txBox="1"/>
          <p:nvPr/>
        </p:nvSpPr>
        <p:spPr>
          <a:xfrm>
            <a:off x="595274" y="1571612"/>
            <a:ext cx="6143668" cy="31085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This system provides organizations with an effective, efficient, and adaptable way to maximize employee performance management. Enhancing the accessibility and actionability of performance data fosters ongoing workforce productivity improvements and the development of a goal-oriented, driven team. </a:t>
            </a:r>
            <a:br>
              <a:rPr b="0" i="0" lang="en-US" sz="1400" u="none" cap="none" strike="noStrike">
                <a:solidFill>
                  <a:schemeClr val="dk1"/>
                </a:solidFill>
                <a:latin typeface="Times New Roman"/>
                <a:ea typeface="Times New Roman"/>
                <a:cs typeface="Times New Roman"/>
                <a:sym typeface="Times New Roman"/>
              </a:rPr>
            </a:br>
            <a:br>
              <a:rPr b="0" i="0" lang="en-US" sz="1400" u="none" cap="none" strike="noStrike">
                <a:solidFill>
                  <a:schemeClr val="dk1"/>
                </a:solidFill>
                <a:latin typeface="Times New Roman"/>
                <a:ea typeface="Times New Roman"/>
                <a:cs typeface="Times New Roman"/>
                <a:sym typeface="Times New Roman"/>
              </a:rPr>
            </a:br>
            <a:r>
              <a:rPr b="0" i="0" lang="en-US" sz="1400" u="none" cap="none" strike="noStrike">
                <a:solidFill>
                  <a:schemeClr val="dk1"/>
                </a:solidFill>
                <a:latin typeface="Times New Roman"/>
                <a:ea typeface="Times New Roman"/>
                <a:cs typeface="Times New Roman"/>
                <a:sym typeface="Times New Roman"/>
              </a:rPr>
              <a:t>For companies seeking to enhance workforce management, putting in place an Excel-based employee performance analysis system is a wise and doable strategy. It makes it easier to monitor important performance indicators and offers instantaneous insights, assisting managers in making decisions based on facts. Due to its adaptability, affordability, and scalability, the system is available to companies of all sizes.</a:t>
            </a:r>
            <a:br>
              <a:rPr b="0" i="0" lang="en-US" sz="1400" u="none" cap="none" strike="noStrike">
                <a:solidFill>
                  <a:schemeClr val="dk1"/>
                </a:solidFill>
                <a:latin typeface="Times New Roman"/>
                <a:ea typeface="Times New Roman"/>
                <a:cs typeface="Times New Roman"/>
                <a:sym typeface="Times New Roman"/>
              </a:rPr>
            </a:br>
            <a:br>
              <a:rPr b="0" i="0" lang="en-US" sz="1400" u="none" cap="none" strike="noStrike">
                <a:solidFill>
                  <a:schemeClr val="dk1"/>
                </a:solidFill>
                <a:latin typeface="Calibri"/>
                <a:ea typeface="Calibri"/>
                <a:cs typeface="Calibri"/>
                <a:sym typeface="Calibri"/>
              </a:rPr>
            </a:br>
            <a:br>
              <a:rPr b="0" i="0" lang="en-US" sz="1400" u="none" cap="none" strike="noStrike">
                <a:solidFill>
                  <a:schemeClr val="dk1"/>
                </a:solidFill>
                <a:latin typeface="Calibri"/>
                <a:ea typeface="Calibri"/>
                <a:cs typeface="Calibri"/>
                <a:sym typeface="Calibri"/>
              </a:rPr>
            </a:b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p8"/>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91" name="Google Shape;91;p8"/>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0F0F0F"/>
                </a:solidFill>
                <a:latin typeface="Times New Roman"/>
                <a:ea typeface="Times New Roman"/>
                <a:cs typeface="Times New Roman"/>
                <a:sym typeface="Times New Roman"/>
              </a:rPr>
              <a:t>Employee Performance Analysis using Excel</a:t>
            </a:r>
            <a:endParaRPr b="0" i="0" sz="2800" u="none" cap="none" strike="noStrike">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9"/>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9"/>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AGENDA</a:t>
            </a:r>
            <a:endParaRPr/>
          </a:p>
        </p:txBody>
      </p:sp>
      <p:sp>
        <p:nvSpPr>
          <p:cNvPr id="116" name="Google Shape;116;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17" name="Google Shape;117;p9"/>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Problem Statement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Project Overview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End Users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Our Solution and Proposition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Dataset Description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Modelling Approach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Results and Discussion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Conclusion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7" name="Google Shape;127;p10"/>
          <p:cNvSpPr txBox="1"/>
          <p:nvPr>
            <p:ph type="title"/>
          </p:nvPr>
        </p:nvSpPr>
        <p:spPr>
          <a:xfrm>
            <a:off x="380960" y="785794"/>
            <a:ext cx="7690820" cy="5202706"/>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SzPts val="1400"/>
              <a:buNone/>
            </a:pPr>
            <a:r>
              <a:rPr lang="en-US" sz="4250"/>
              <a:t>PROBLEM	STATEMENT</a:t>
            </a:r>
            <a:br>
              <a:rPr lang="en-US" sz="4250"/>
            </a:br>
            <a:br>
              <a:rPr lang="en-US" sz="4250"/>
            </a:br>
            <a:r>
              <a:rPr lang="en-US" sz="1400">
                <a:latin typeface="Times New Roman"/>
                <a:ea typeface="Times New Roman"/>
                <a:cs typeface="Times New Roman"/>
                <a:sym typeface="Times New Roman"/>
              </a:rPr>
              <a:t>Measurement Difficulties: </a:t>
            </a:r>
            <a:r>
              <a:rPr b="0" lang="en-US" sz="1400">
                <a:latin typeface="Times New Roman"/>
                <a:ea typeface="Times New Roman"/>
                <a:cs typeface="Times New Roman"/>
                <a:sym typeface="Times New Roman"/>
              </a:rPr>
              <a:t>Many organizations face challenges in establishing reliable metrics to quantify employee performance accurately. Traditional performance evaluation methods often fail to capture the full scope of an employee's contributions, leading to incomplete or biased assessments.</a:t>
            </a:r>
            <a:br>
              <a:rPr lang="en-US" sz="1400">
                <a:latin typeface="Times New Roman"/>
                <a:ea typeface="Times New Roman"/>
                <a:cs typeface="Times New Roman"/>
                <a:sym typeface="Times New Roman"/>
              </a:rPr>
            </a:br>
            <a:br>
              <a:rPr lang="en-US" sz="1400">
                <a:latin typeface="Times New Roman"/>
                <a:ea typeface="Times New Roman"/>
                <a:cs typeface="Times New Roman"/>
                <a:sym typeface="Times New Roman"/>
              </a:rPr>
            </a:br>
            <a:r>
              <a:rPr lang="en-US" sz="1400">
                <a:latin typeface="Times New Roman"/>
                <a:ea typeface="Times New Roman"/>
                <a:cs typeface="Times New Roman"/>
                <a:sym typeface="Times New Roman"/>
              </a:rPr>
              <a:t>Impact of Performance Factors: </a:t>
            </a:r>
            <a:r>
              <a:rPr b="0" lang="en-US" sz="1400">
                <a:latin typeface="Times New Roman"/>
                <a:ea typeface="Times New Roman"/>
                <a:cs typeface="Times New Roman"/>
                <a:sym typeface="Times New Roman"/>
              </a:rPr>
              <a:t>There is a need to understand how various factors—such as motivation, job satisfaction, work environment, and leadership—impact employee performance. This understanding is crucial for developing strategies that enhance performance</a:t>
            </a:r>
            <a:r>
              <a:rPr lang="en-US" sz="1400">
                <a:latin typeface="Times New Roman"/>
                <a:ea typeface="Times New Roman"/>
                <a:cs typeface="Times New Roman"/>
                <a:sym typeface="Times New Roman"/>
              </a:rPr>
              <a:t>.</a:t>
            </a:r>
            <a:br>
              <a:rPr lang="en-US" sz="1400">
                <a:latin typeface="Times New Roman"/>
                <a:ea typeface="Times New Roman"/>
                <a:cs typeface="Times New Roman"/>
                <a:sym typeface="Times New Roman"/>
              </a:rPr>
            </a:br>
            <a:br>
              <a:rPr lang="en-US" sz="1400">
                <a:latin typeface="Times New Roman"/>
                <a:ea typeface="Times New Roman"/>
                <a:cs typeface="Times New Roman"/>
                <a:sym typeface="Times New Roman"/>
              </a:rPr>
            </a:br>
            <a:r>
              <a:rPr lang="en-US" sz="1400">
                <a:latin typeface="Times New Roman"/>
                <a:ea typeface="Times New Roman"/>
                <a:cs typeface="Times New Roman"/>
                <a:sym typeface="Times New Roman"/>
              </a:rPr>
              <a:t>Alignment with Organizational Goals: </a:t>
            </a:r>
            <a:r>
              <a:rPr b="0" lang="en-US" sz="1400">
                <a:latin typeface="Times New Roman"/>
                <a:ea typeface="Times New Roman"/>
                <a:cs typeface="Times New Roman"/>
                <a:sym typeface="Times New Roman"/>
              </a:rPr>
              <a:t>Ensuring that employee performance metrics align with organizational goals and objectives is a significant challenge. Misalignment can lead to inefficiencies and reduced effectiveness in achieving strategic targets.</a:t>
            </a:r>
            <a:br>
              <a:rPr b="0" lang="en-US" sz="1400">
                <a:latin typeface="Times New Roman"/>
                <a:ea typeface="Times New Roman"/>
                <a:cs typeface="Times New Roman"/>
                <a:sym typeface="Times New Roman"/>
              </a:rPr>
            </a:br>
            <a:br>
              <a:rPr lang="en-US" sz="1400"/>
            </a:br>
            <a:br>
              <a:rPr lang="en-US" sz="1400"/>
            </a:br>
            <a:br>
              <a:rPr lang="en-US" sz="1400"/>
            </a:br>
            <a:br>
              <a:rPr lang="en-US" sz="1400"/>
            </a:br>
            <a:br>
              <a:rPr lang="en-US" sz="1400"/>
            </a:br>
            <a:br>
              <a:rPr lang="en-US" sz="1400"/>
            </a:br>
            <a:endParaRPr sz="1400"/>
          </a:p>
        </p:txBody>
      </p:sp>
      <p:pic>
        <p:nvPicPr>
          <p:cNvPr id="128" name="Google Shape;128;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9" name="Google Shape;129;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30" name="Google Shape;130;p10"/>
          <p:cNvSpPr txBox="1"/>
          <p:nvPr/>
        </p:nvSpPr>
        <p:spPr>
          <a:xfrm>
            <a:off x="1666844" y="2571744"/>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0" name="Google Shape;140;p11"/>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OVERVIEW</a:t>
            </a:r>
            <a:endParaRPr sz="4250"/>
          </a:p>
        </p:txBody>
      </p:sp>
      <p:pic>
        <p:nvPicPr>
          <p:cNvPr id="141" name="Google Shape;141;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2" name="Google Shape;142;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43" name="Google Shape;143;p11"/>
          <p:cNvSpPr txBox="1"/>
          <p:nvPr/>
        </p:nvSpPr>
        <p:spPr>
          <a:xfrm>
            <a:off x="990600" y="2133600"/>
            <a:ext cx="7924800" cy="412420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The system's streamlined methods of data collection, analysis, and visualization are intended to improve performance data management's effectiveness. </a:t>
            </a:r>
            <a:br>
              <a:rPr b="0" i="0" lang="en-US" sz="1200" u="none" cap="none" strike="noStrike">
                <a:solidFill>
                  <a:schemeClr val="dk1"/>
                </a:solidFill>
                <a:latin typeface="Times New Roman"/>
                <a:ea typeface="Times New Roman"/>
                <a:cs typeface="Times New Roman"/>
                <a:sym typeface="Times New Roman"/>
              </a:rPr>
            </a:br>
            <a:r>
              <a:rPr b="0" i="0" lang="en-US" sz="1200" u="none" cap="none" strike="noStrike">
                <a:solidFill>
                  <a:schemeClr val="dk1"/>
                </a:solidFill>
                <a:latin typeface="Times New Roman"/>
                <a:ea typeface="Times New Roman"/>
                <a:cs typeface="Times New Roman"/>
                <a:sym typeface="Times New Roman"/>
              </a:rPr>
              <a:t>It includes the subsequent elements:</a:t>
            </a:r>
            <a:br>
              <a:rPr b="0" i="0" lang="en-US" sz="1200" u="none" cap="none" strike="noStrike">
                <a:solidFill>
                  <a:schemeClr val="dk1"/>
                </a:solidFill>
                <a:latin typeface="Times New Roman"/>
                <a:ea typeface="Times New Roman"/>
                <a:cs typeface="Times New Roman"/>
                <a:sym typeface="Times New Roman"/>
              </a:rPr>
            </a:br>
            <a:br>
              <a:rPr b="0" i="0" lang="en-US" sz="1200" u="none" cap="none" strike="noStrike">
                <a:solidFill>
                  <a:schemeClr val="dk1"/>
                </a:solidFill>
                <a:latin typeface="Times New Roman"/>
                <a:ea typeface="Times New Roman"/>
                <a:cs typeface="Times New Roman"/>
                <a:sym typeface="Times New Roman"/>
              </a:rPr>
            </a:br>
            <a:r>
              <a:rPr b="0" i="0" lang="en-US" sz="1200" u="none" cap="none" strike="noStrike">
                <a:solidFill>
                  <a:schemeClr val="dk1"/>
                </a:solidFill>
                <a:latin typeface="Times New Roman"/>
                <a:ea typeface="Times New Roman"/>
                <a:cs typeface="Times New Roman"/>
                <a:sym typeface="Times New Roman"/>
              </a:rPr>
              <a:t> </a:t>
            </a:r>
            <a:r>
              <a:rPr b="1" i="0" lang="en-US" sz="1200" u="none" cap="none" strike="noStrike">
                <a:solidFill>
                  <a:schemeClr val="dk1"/>
                </a:solidFill>
                <a:latin typeface="Times New Roman"/>
                <a:ea typeface="Times New Roman"/>
                <a:cs typeface="Times New Roman"/>
                <a:sym typeface="Times New Roman"/>
              </a:rPr>
              <a:t>Gathering Data:</a:t>
            </a:r>
            <a:br>
              <a:rPr b="1" i="0" lang="en-US" sz="1200" u="none" cap="none" strike="noStrike">
                <a:solidFill>
                  <a:schemeClr val="dk1"/>
                </a:solidFill>
                <a:latin typeface="Times New Roman"/>
                <a:ea typeface="Times New Roman"/>
                <a:cs typeface="Times New Roman"/>
                <a:sym typeface="Times New Roman"/>
              </a:rPr>
            </a:br>
            <a:r>
              <a:rPr b="0" i="0" lang="en-US" sz="1200" u="none" cap="none" strike="noStrike">
                <a:solidFill>
                  <a:schemeClr val="dk1"/>
                </a:solidFill>
                <a:latin typeface="Times New Roman"/>
                <a:ea typeface="Times New Roman"/>
                <a:cs typeface="Times New Roman"/>
                <a:sym typeface="Times New Roman"/>
              </a:rPr>
              <a:t>Gather information on key performance indicators (KPIs) like tasks finished, attendance records, sales income, operational effectiveness, and manager assessments.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br>
              <a:rPr b="0" i="0" lang="en-US" sz="1200" u="none" cap="none" strike="noStrike">
                <a:solidFill>
                  <a:schemeClr val="dk1"/>
                </a:solidFill>
                <a:latin typeface="Times New Roman"/>
                <a:ea typeface="Times New Roman"/>
                <a:cs typeface="Times New Roman"/>
                <a:sym typeface="Times New Roman"/>
              </a:rPr>
            </a:br>
            <a:r>
              <a:rPr b="0" i="0" lang="en-US" sz="1200" u="none" cap="none" strike="noStrike">
                <a:solidFill>
                  <a:schemeClr val="dk1"/>
                </a:solidFill>
                <a:latin typeface="Times New Roman"/>
                <a:ea typeface="Times New Roman"/>
                <a:cs typeface="Times New Roman"/>
                <a:sym typeface="Times New Roman"/>
              </a:rPr>
              <a:t> </a:t>
            </a:r>
            <a:r>
              <a:rPr b="1" i="0" lang="en-US" sz="1200" u="none" cap="none" strike="noStrike">
                <a:solidFill>
                  <a:schemeClr val="dk1"/>
                </a:solidFill>
                <a:latin typeface="Times New Roman"/>
                <a:ea typeface="Times New Roman"/>
                <a:cs typeface="Times New Roman"/>
                <a:sym typeface="Times New Roman"/>
              </a:rPr>
              <a:t>Formulas and Data Entry:</a:t>
            </a:r>
            <a:br>
              <a:rPr b="0" i="0" lang="en-US" sz="1200" u="none" cap="none" strike="noStrike">
                <a:solidFill>
                  <a:schemeClr val="dk1"/>
                </a:solidFill>
                <a:latin typeface="Times New Roman"/>
                <a:ea typeface="Times New Roman"/>
                <a:cs typeface="Times New Roman"/>
                <a:sym typeface="Times New Roman"/>
              </a:rPr>
            </a:br>
            <a:r>
              <a:rPr b="0" i="0" lang="en-US" sz="1200" u="none" cap="none" strike="noStrike">
                <a:solidFill>
                  <a:schemeClr val="dk1"/>
                </a:solidFill>
                <a:latin typeface="Times New Roman"/>
                <a:ea typeface="Times New Roman"/>
                <a:cs typeface="Times New Roman"/>
                <a:sym typeface="Times New Roman"/>
              </a:rPr>
              <a:t>Arrange the information in Excel tables to guarantee well-organized storage.</a:t>
            </a:r>
            <a:br>
              <a:rPr b="0" i="0" lang="en-US" sz="1200" u="none" cap="none" strike="noStrike">
                <a:solidFill>
                  <a:schemeClr val="dk1"/>
                </a:solidFill>
                <a:latin typeface="Times New Roman"/>
                <a:ea typeface="Times New Roman"/>
                <a:cs typeface="Times New Roman"/>
                <a:sym typeface="Times New Roman"/>
              </a:rPr>
            </a:br>
            <a:r>
              <a:rPr b="0" i="0" lang="en-US" sz="1200" u="none" cap="none" strike="noStrike">
                <a:solidFill>
                  <a:schemeClr val="dk1"/>
                </a:solidFill>
                <a:latin typeface="Times New Roman"/>
                <a:ea typeface="Times New Roman"/>
                <a:cs typeface="Times New Roman"/>
                <a:sym typeface="Times New Roman"/>
              </a:rPr>
              <a:t>Apply the proper formulas to calculate efficiency metrics, performance scores, and other pertinent indicators.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br>
              <a:rPr b="0" i="0" lang="en-US" sz="1200" u="none" cap="none" strike="noStrike">
                <a:solidFill>
                  <a:schemeClr val="dk1"/>
                </a:solidFill>
                <a:latin typeface="Times New Roman"/>
                <a:ea typeface="Times New Roman"/>
                <a:cs typeface="Times New Roman"/>
                <a:sym typeface="Times New Roman"/>
              </a:rPr>
            </a:br>
            <a:r>
              <a:rPr b="0" i="0" lang="en-US" sz="1200" u="none" cap="none" strike="noStrike">
                <a:solidFill>
                  <a:schemeClr val="dk1"/>
                </a:solidFill>
                <a:latin typeface="Times New Roman"/>
                <a:ea typeface="Times New Roman"/>
                <a:cs typeface="Times New Roman"/>
                <a:sym typeface="Times New Roman"/>
              </a:rPr>
              <a:t> </a:t>
            </a:r>
            <a:r>
              <a:rPr b="1" i="0" lang="en-US" sz="1200" u="none" cap="none" strike="noStrike">
                <a:solidFill>
                  <a:schemeClr val="dk1"/>
                </a:solidFill>
                <a:latin typeface="Times New Roman"/>
                <a:ea typeface="Times New Roman"/>
                <a:cs typeface="Times New Roman"/>
                <a:sym typeface="Times New Roman"/>
              </a:rPr>
              <a:t>Formatting on Condition:</a:t>
            </a:r>
            <a:br>
              <a:rPr b="0" i="0" lang="en-US" sz="1200" u="none" cap="none" strike="noStrike">
                <a:solidFill>
                  <a:schemeClr val="dk1"/>
                </a:solidFill>
                <a:latin typeface="Times New Roman"/>
                <a:ea typeface="Times New Roman"/>
                <a:cs typeface="Times New Roman"/>
                <a:sym typeface="Times New Roman"/>
              </a:rPr>
            </a:br>
            <a:r>
              <a:rPr b="0" i="0" lang="en-US" sz="1200" u="none" cap="none" strike="noStrike">
                <a:solidFill>
                  <a:schemeClr val="dk1"/>
                </a:solidFill>
                <a:latin typeface="Times New Roman"/>
                <a:ea typeface="Times New Roman"/>
                <a:cs typeface="Times New Roman"/>
                <a:sym typeface="Times New Roman"/>
              </a:rPr>
              <a:t>To find and draw attention to performance anomalies, such as underperformers and top performers, use conditional formatting techniques.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br>
              <a:rPr b="0" i="0" lang="en-US" sz="1200" u="none" cap="none" strike="noStrike">
                <a:solidFill>
                  <a:schemeClr val="dk1"/>
                </a:solidFill>
                <a:latin typeface="Times New Roman"/>
                <a:ea typeface="Times New Roman"/>
                <a:cs typeface="Times New Roman"/>
                <a:sym typeface="Times New Roman"/>
              </a:rPr>
            </a:br>
            <a:r>
              <a:rPr b="1" i="0" lang="en-US" sz="1200" u="none" cap="none" strike="noStrike">
                <a:solidFill>
                  <a:schemeClr val="dk1"/>
                </a:solidFill>
                <a:latin typeface="Times New Roman"/>
                <a:ea typeface="Times New Roman"/>
                <a:cs typeface="Times New Roman"/>
                <a:sym typeface="Times New Roman"/>
              </a:rPr>
              <a:t> Tools for Data Analysis:</a:t>
            </a:r>
            <a:br>
              <a:rPr b="0" i="0" lang="en-US" sz="1200" u="none" cap="none" strike="noStrike">
                <a:solidFill>
                  <a:schemeClr val="dk1"/>
                </a:solidFill>
                <a:latin typeface="Times New Roman"/>
                <a:ea typeface="Times New Roman"/>
                <a:cs typeface="Times New Roman"/>
                <a:sym typeface="Times New Roman"/>
              </a:rPr>
            </a:br>
            <a:r>
              <a:rPr b="0" i="0" lang="en-US" sz="1200" u="none" cap="none" strike="noStrike">
                <a:solidFill>
                  <a:schemeClr val="dk1"/>
                </a:solidFill>
                <a:latin typeface="Times New Roman"/>
                <a:ea typeface="Times New Roman"/>
                <a:cs typeface="Times New Roman"/>
                <a:sym typeface="Times New Roman"/>
              </a:rPr>
              <a:t>Utilize Excel's analytical tools, such as PivotTables, charts, and trend lines, to compile and display performance information for a range of categories, such as teams, departments, and time periods.</a:t>
            </a:r>
            <a:br>
              <a:rPr b="0" i="0" lang="en-US" sz="1200" u="none" cap="none" strike="noStrike">
                <a:solidFill>
                  <a:schemeClr val="dk1"/>
                </a:solidFill>
                <a:latin typeface="Times New Roman"/>
                <a:ea typeface="Times New Roman"/>
                <a:cs typeface="Times New Roman"/>
                <a:sym typeface="Times New Roman"/>
              </a:rPr>
            </a:br>
            <a:br>
              <a:rPr b="0" i="0" lang="en-US" sz="1200" u="none" cap="none" strike="noStrike">
                <a:solidFill>
                  <a:schemeClr val="dk1"/>
                </a:solidFill>
                <a:latin typeface="Times New Roman"/>
                <a:ea typeface="Times New Roman"/>
                <a:cs typeface="Times New Roman"/>
                <a:sym typeface="Times New Roman"/>
              </a:rPr>
            </a:br>
            <a:endParaRPr b="0" i="0" sz="12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9" name="Google Shape;149;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0" name="Google Shape;150;p12"/>
          <p:cNvSpPr txBox="1"/>
          <p:nvPr>
            <p:ph type="title"/>
          </p:nvPr>
        </p:nvSpPr>
        <p:spPr>
          <a:xfrm>
            <a:off x="699452" y="891793"/>
            <a:ext cx="5014595" cy="7557197"/>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3200"/>
              <a:t>WHO ARE THE END USERS?</a:t>
            </a:r>
            <a:br>
              <a:rPr lang="en-US" sz="3200"/>
            </a:br>
            <a:br>
              <a:rPr lang="en-US" sz="3200"/>
            </a:br>
            <a:r>
              <a:rPr lang="en-US" sz="1800">
                <a:latin typeface="Times New Roman"/>
                <a:ea typeface="Times New Roman"/>
                <a:cs typeface="Times New Roman"/>
                <a:sym typeface="Times New Roman"/>
              </a:rPr>
              <a:t>Managers</a:t>
            </a:r>
            <a:br>
              <a:rPr lang="en-US" sz="1800">
                <a:latin typeface="Times New Roman"/>
                <a:ea typeface="Times New Roman"/>
                <a:cs typeface="Times New Roman"/>
                <a:sym typeface="Times New Roman"/>
              </a:rPr>
            </a:b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Employees</a:t>
            </a:r>
            <a:br>
              <a:rPr lang="en-US" sz="1800">
                <a:latin typeface="Times New Roman"/>
                <a:ea typeface="Times New Roman"/>
                <a:cs typeface="Times New Roman"/>
                <a:sym typeface="Times New Roman"/>
              </a:rPr>
            </a:b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Stakeholder</a:t>
            </a:r>
            <a:br>
              <a:rPr lang="en-US" sz="1800">
                <a:latin typeface="Times New Roman"/>
                <a:ea typeface="Times New Roman"/>
                <a:cs typeface="Times New Roman"/>
                <a:sym typeface="Times New Roman"/>
              </a:rPr>
            </a:b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Executives</a:t>
            </a:r>
            <a:br>
              <a:rPr lang="en-US" sz="1800">
                <a:latin typeface="Times New Roman"/>
                <a:ea typeface="Times New Roman"/>
                <a:cs typeface="Times New Roman"/>
                <a:sym typeface="Times New Roman"/>
              </a:rPr>
            </a:br>
            <a:r>
              <a:rPr lang="en-US" sz="1200"/>
              <a:t>	</a:t>
            </a:r>
            <a:br>
              <a:rPr lang="en-US" sz="3200"/>
            </a:br>
            <a:br>
              <a:rPr lang="en-US" sz="3200"/>
            </a:br>
            <a:br>
              <a:rPr lang="en-US" sz="3200"/>
            </a:br>
            <a:br>
              <a:rPr lang="en-US" sz="3200"/>
            </a:br>
            <a:br>
              <a:rPr lang="en-US" sz="3200"/>
            </a:br>
            <a:br>
              <a:rPr lang="en-US" sz="3200"/>
            </a:br>
            <a:br>
              <a:rPr lang="en-US" sz="3200"/>
            </a:br>
            <a:br>
              <a:rPr lang="en-US" sz="3200"/>
            </a:br>
            <a:br>
              <a:rPr lang="en-US" sz="3200"/>
            </a:br>
            <a:endParaRPr sz="3200"/>
          </a:p>
        </p:txBody>
      </p:sp>
      <p:pic>
        <p:nvPicPr>
          <p:cNvPr id="151" name="Google Shape;151;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2" name="Google Shape;152;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pic>
        <p:nvPicPr>
          <p:cNvPr descr="stakeholder pic.jpeg" id="153" name="Google Shape;153;p12"/>
          <p:cNvPicPr preferRelativeResize="0"/>
          <p:nvPr/>
        </p:nvPicPr>
        <p:blipFill rotWithShape="1">
          <a:blip r:embed="rId4">
            <a:alphaModFix/>
          </a:blip>
          <a:srcRect b="0" l="0" r="0" t="0"/>
          <a:stretch/>
        </p:blipFill>
        <p:spPr>
          <a:xfrm>
            <a:off x="1309654" y="4214818"/>
            <a:ext cx="2390775" cy="1914525"/>
          </a:xfrm>
          <a:prstGeom prst="rect">
            <a:avLst/>
          </a:prstGeom>
          <a:noFill/>
          <a:ln>
            <a:noFill/>
          </a:ln>
        </p:spPr>
      </p:pic>
      <p:pic>
        <p:nvPicPr>
          <p:cNvPr descr="mangaers pic.jpg" id="154" name="Google Shape;154;p12"/>
          <p:cNvPicPr preferRelativeResize="0"/>
          <p:nvPr/>
        </p:nvPicPr>
        <p:blipFill rotWithShape="1">
          <a:blip r:embed="rId5">
            <a:alphaModFix/>
          </a:blip>
          <a:srcRect b="0" l="0" r="0" t="0"/>
          <a:stretch/>
        </p:blipFill>
        <p:spPr>
          <a:xfrm>
            <a:off x="4595802" y="4214818"/>
            <a:ext cx="3442263" cy="1928826"/>
          </a:xfrm>
          <a:prstGeom prst="rect">
            <a:avLst/>
          </a:prstGeom>
          <a:noFill/>
          <a:ln>
            <a:noFill/>
          </a:ln>
        </p:spPr>
      </p:pic>
      <p:pic>
        <p:nvPicPr>
          <p:cNvPr descr="employee pic.jpg" id="155" name="Google Shape;155;p12"/>
          <p:cNvPicPr preferRelativeResize="0"/>
          <p:nvPr/>
        </p:nvPicPr>
        <p:blipFill rotWithShape="1">
          <a:blip r:embed="rId6">
            <a:alphaModFix/>
          </a:blip>
          <a:srcRect b="0" l="0" r="0" t="0"/>
          <a:stretch/>
        </p:blipFill>
        <p:spPr>
          <a:xfrm>
            <a:off x="4095736" y="1714488"/>
            <a:ext cx="2476517" cy="18573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13"/>
          <p:cNvPicPr preferRelativeResize="0"/>
          <p:nvPr/>
        </p:nvPicPr>
        <p:blipFill rotWithShape="1">
          <a:blip r:embed="rId3">
            <a:alphaModFix/>
          </a:blip>
          <a:srcRect b="0" l="0" r="0" t="0"/>
          <a:stretch/>
        </p:blipFill>
        <p:spPr>
          <a:xfrm>
            <a:off x="380960" y="1428736"/>
            <a:ext cx="2695574" cy="3248025"/>
          </a:xfrm>
          <a:prstGeom prst="rect">
            <a:avLst/>
          </a:prstGeom>
          <a:noFill/>
          <a:ln>
            <a:noFill/>
          </a:ln>
        </p:spPr>
      </p:pic>
      <p:sp>
        <p:nvSpPr>
          <p:cNvPr id="161" name="Google Shape;161;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2" name="Google Shape;162;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3" name="Google Shape;163;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4" name="Google Shape;164;p13"/>
          <p:cNvSpPr txBox="1"/>
          <p:nvPr>
            <p:ph type="title"/>
          </p:nvPr>
        </p:nvSpPr>
        <p:spPr>
          <a:xfrm>
            <a:off x="558165" y="857885"/>
            <a:ext cx="9763125" cy="567463"/>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600"/>
              <a:t>OUR SOLUTION AND ITS VALUE PROPOSITION</a:t>
            </a:r>
            <a:endParaRPr/>
          </a:p>
        </p:txBody>
      </p:sp>
      <p:pic>
        <p:nvPicPr>
          <p:cNvPr id="165" name="Google Shape;165;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6" name="Google Shape;166;p1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67" name="Google Shape;167;p13"/>
          <p:cNvSpPr txBox="1"/>
          <p:nvPr/>
        </p:nvSpPr>
        <p:spPr>
          <a:xfrm>
            <a:off x="3381356" y="2285992"/>
            <a:ext cx="6143668"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68" name="Google Shape;168;p13"/>
          <p:cNvSpPr txBox="1"/>
          <p:nvPr/>
        </p:nvSpPr>
        <p:spPr>
          <a:xfrm>
            <a:off x="3524232" y="2143116"/>
            <a:ext cx="3714776" cy="41549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It allows the company to methodically monitor, evaluate, and display worker performance according to important factors: </a:t>
            </a:r>
            <a:br>
              <a:rPr b="0" i="0" lang="en-US" sz="1200" u="none" cap="none" strike="noStrike">
                <a:solidFill>
                  <a:schemeClr val="dk1"/>
                </a:solidFill>
                <a:latin typeface="Times New Roman"/>
                <a:ea typeface="Times New Roman"/>
                <a:cs typeface="Times New Roman"/>
                <a:sym typeface="Times New Roman"/>
              </a:rPr>
            </a:br>
            <a:br>
              <a:rPr b="0" i="0" lang="en-US" sz="1200" u="none" cap="none" strike="noStrike">
                <a:solidFill>
                  <a:schemeClr val="dk1"/>
                </a:solidFill>
                <a:latin typeface="Times New Roman"/>
                <a:ea typeface="Times New Roman"/>
                <a:cs typeface="Times New Roman"/>
                <a:sym typeface="Times New Roman"/>
              </a:rPr>
            </a:br>
            <a:r>
              <a:rPr b="1" i="0" lang="en-US" sz="1200" u="none" cap="none" strike="noStrike">
                <a:solidFill>
                  <a:schemeClr val="dk1"/>
                </a:solidFill>
                <a:latin typeface="Times New Roman"/>
                <a:ea typeface="Times New Roman"/>
                <a:cs typeface="Times New Roman"/>
                <a:sym typeface="Times New Roman"/>
              </a:rPr>
              <a:t>Automated data collection and calculation: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 Using automated data collection and calculation helps the organization avoid issues. </a:t>
            </a:r>
            <a:br>
              <a:rPr b="0" i="0" lang="en-US" sz="1200" u="none" cap="none" strike="noStrike">
                <a:solidFill>
                  <a:schemeClr val="dk1"/>
                </a:solidFill>
                <a:latin typeface="Times New Roman"/>
                <a:ea typeface="Times New Roman"/>
                <a:cs typeface="Times New Roman"/>
                <a:sym typeface="Times New Roman"/>
              </a:rPr>
            </a:br>
            <a:br>
              <a:rPr b="0" i="0" lang="en-US" sz="1200" u="none" cap="none" strike="noStrike">
                <a:solidFill>
                  <a:schemeClr val="dk1"/>
                </a:solidFill>
                <a:latin typeface="Times New Roman"/>
                <a:ea typeface="Times New Roman"/>
                <a:cs typeface="Times New Roman"/>
                <a:sym typeface="Times New Roman"/>
              </a:rPr>
            </a:br>
            <a:r>
              <a:rPr b="1" i="0" lang="en-US" sz="1200" u="none" cap="none" strike="noStrike">
                <a:solidFill>
                  <a:schemeClr val="dk1"/>
                </a:solidFill>
                <a:latin typeface="Times New Roman"/>
                <a:ea typeface="Times New Roman"/>
                <a:cs typeface="Times New Roman"/>
                <a:sym typeface="Times New Roman"/>
              </a:rPr>
              <a:t>Alerts: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 By employing conditional formatting, it is possible to recognize top performers and pinpoint areas of underperformance.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br>
              <a:rPr b="0" i="0" lang="en-US" sz="1200" u="none" cap="none" strike="noStrike">
                <a:solidFill>
                  <a:schemeClr val="dk1"/>
                </a:solidFill>
                <a:latin typeface="Times New Roman"/>
                <a:ea typeface="Times New Roman"/>
                <a:cs typeface="Times New Roman"/>
                <a:sym typeface="Times New Roman"/>
              </a:rPr>
            </a:br>
            <a:r>
              <a:rPr b="1" i="0" lang="en-US" sz="1200" u="none" cap="none" strike="noStrike">
                <a:solidFill>
                  <a:schemeClr val="dk1"/>
                </a:solidFill>
                <a:latin typeface="Times New Roman"/>
                <a:ea typeface="Times New Roman"/>
                <a:cs typeface="Times New Roman"/>
                <a:sym typeface="Times New Roman"/>
              </a:rPr>
              <a:t>Detailed reporting: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 It assists management and HR in making wise decisions and preventing misunderstandings.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br>
              <a:rPr b="0" i="0" lang="en-US" sz="1200" u="none" cap="none" strike="noStrike">
                <a:solidFill>
                  <a:schemeClr val="dk1"/>
                </a:solidFill>
                <a:latin typeface="Times New Roman"/>
                <a:ea typeface="Times New Roman"/>
                <a:cs typeface="Times New Roman"/>
                <a:sym typeface="Times New Roman"/>
              </a:rPr>
            </a:br>
            <a:r>
              <a:rPr b="1" i="0" lang="en-US" sz="1200" u="none" cap="none" strike="noStrike">
                <a:solidFill>
                  <a:schemeClr val="dk1"/>
                </a:solidFill>
                <a:latin typeface="Times New Roman"/>
                <a:ea typeface="Times New Roman"/>
                <a:cs typeface="Times New Roman"/>
                <a:sym typeface="Times New Roman"/>
              </a:rPr>
              <a:t>Customizable dashboards: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These aid in comparison-making and performance trend visualization for HR and management. </a:t>
            </a:r>
            <a:br>
              <a:rPr b="0" i="0" lang="en-US" sz="1200" u="none" cap="none" strike="noStrike">
                <a:solidFill>
                  <a:schemeClr val="dk1"/>
                </a:solidFill>
                <a:latin typeface="Times New Roman"/>
                <a:ea typeface="Times New Roman"/>
                <a:cs typeface="Times New Roman"/>
                <a:sym typeface="Times New Roman"/>
              </a:rPr>
            </a:br>
            <a:br>
              <a:rPr b="0" i="0" lang="en-US" sz="1200" u="none" cap="none" strike="noStrike">
                <a:solidFill>
                  <a:schemeClr val="dk1"/>
                </a:solidFill>
                <a:latin typeface="Times New Roman"/>
                <a:ea typeface="Times New Roman"/>
                <a:cs typeface="Times New Roman"/>
                <a:sym typeface="Times New Roman"/>
              </a:rPr>
            </a:b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Dataset Description</a:t>
            </a:r>
            <a:endParaRPr/>
          </a:p>
        </p:txBody>
      </p:sp>
      <p:sp>
        <p:nvSpPr>
          <p:cNvPr id="174" name="Google Shape;174;p14"/>
          <p:cNvSpPr txBox="1"/>
          <p:nvPr/>
        </p:nvSpPr>
        <p:spPr>
          <a:xfrm>
            <a:off x="1166778" y="2000240"/>
            <a:ext cx="3000396" cy="3323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a:ea typeface="Times"/>
                <a:cs typeface="Times"/>
                <a:sym typeface="Times"/>
              </a:rPr>
              <a:t>The dataset used in this employee performance analysis contains various performance related attributes, which includes,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imes"/>
              <a:ea typeface="Times"/>
              <a:cs typeface="Times"/>
              <a:sym typeface="Times"/>
            </a:endParaRPr>
          </a:p>
          <a:p>
            <a:pPr indent="-285750" lvl="0" marL="285750" marR="0" rtl="0" algn="l">
              <a:lnSpc>
                <a:spcPct val="100000"/>
              </a:lnSpc>
              <a:spcBef>
                <a:spcPts val="0"/>
              </a:spcBef>
              <a:spcAft>
                <a:spcPts val="0"/>
              </a:spcAft>
              <a:buClr>
                <a:schemeClr val="dk1"/>
              </a:buClr>
              <a:buSzPts val="1400"/>
              <a:buFont typeface="Noto Sans Symbols"/>
              <a:buChar char="❑"/>
            </a:pPr>
            <a:r>
              <a:rPr b="0" i="0" lang="en-US" sz="1400" u="none" cap="none" strike="noStrike">
                <a:solidFill>
                  <a:schemeClr val="dk1"/>
                </a:solidFill>
                <a:latin typeface="Times"/>
                <a:ea typeface="Times"/>
                <a:cs typeface="Times"/>
                <a:sym typeface="Times"/>
              </a:rPr>
              <a:t>Employee ID</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Noto Sans Symbols"/>
              <a:buChar char="❑"/>
            </a:pPr>
            <a:r>
              <a:rPr b="0" i="0" lang="en-US" sz="1400" u="none" cap="none" strike="noStrike">
                <a:solidFill>
                  <a:schemeClr val="dk1"/>
                </a:solidFill>
                <a:latin typeface="Times"/>
                <a:ea typeface="Times"/>
                <a:cs typeface="Times"/>
                <a:sym typeface="Times"/>
              </a:rPr>
              <a:t>First name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Noto Sans Symbols"/>
              <a:buChar char="❑"/>
            </a:pPr>
            <a:r>
              <a:rPr b="0" i="0" lang="en-US" sz="1400" u="none" cap="none" strike="noStrike">
                <a:solidFill>
                  <a:schemeClr val="dk1"/>
                </a:solidFill>
                <a:latin typeface="Times"/>
                <a:ea typeface="Times"/>
                <a:cs typeface="Times"/>
                <a:sym typeface="Times"/>
              </a:rPr>
              <a:t>Last name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Noto Sans Symbols"/>
              <a:buChar char="❑"/>
            </a:pPr>
            <a:r>
              <a:rPr b="0" i="0" lang="en-US" sz="1400" u="none" cap="none" strike="noStrike">
                <a:solidFill>
                  <a:schemeClr val="dk1"/>
                </a:solidFill>
                <a:latin typeface="Times"/>
                <a:ea typeface="Times"/>
                <a:cs typeface="Times"/>
                <a:sym typeface="Times"/>
              </a:rPr>
              <a:t>Business unit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Noto Sans Symbols"/>
              <a:buChar char="❑"/>
            </a:pPr>
            <a:r>
              <a:rPr b="0" i="0" lang="en-US" sz="1400" u="none" cap="none" strike="noStrike">
                <a:solidFill>
                  <a:schemeClr val="dk1"/>
                </a:solidFill>
                <a:latin typeface="Times"/>
                <a:ea typeface="Times"/>
                <a:cs typeface="Times"/>
                <a:sym typeface="Times"/>
              </a:rPr>
              <a:t>Employee status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Noto Sans Symbols"/>
              <a:buChar char="❑"/>
            </a:pPr>
            <a:r>
              <a:rPr b="0" i="0" lang="en-US" sz="1400" u="none" cap="none" strike="noStrike">
                <a:solidFill>
                  <a:schemeClr val="dk1"/>
                </a:solidFill>
                <a:latin typeface="Times"/>
                <a:ea typeface="Times"/>
                <a:cs typeface="Times"/>
                <a:sym typeface="Times"/>
              </a:rPr>
              <a:t>Employee type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Noto Sans Symbols"/>
              <a:buChar char="❑"/>
            </a:pPr>
            <a:r>
              <a:rPr b="0" i="0" lang="en-US" sz="1400" u="none" cap="none" strike="noStrike">
                <a:solidFill>
                  <a:schemeClr val="dk1"/>
                </a:solidFill>
                <a:latin typeface="Times"/>
                <a:ea typeface="Times"/>
                <a:cs typeface="Times"/>
                <a:sym typeface="Times"/>
              </a:rPr>
              <a:t>Employee classification type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Noto Sans Symbols"/>
              <a:buChar char="❑"/>
            </a:pPr>
            <a:r>
              <a:rPr b="0" i="0" lang="en-US" sz="1400" u="none" cap="none" strike="noStrike">
                <a:solidFill>
                  <a:schemeClr val="dk1"/>
                </a:solidFill>
                <a:latin typeface="Times"/>
                <a:ea typeface="Times"/>
                <a:cs typeface="Times"/>
                <a:sym typeface="Times"/>
              </a:rPr>
              <a:t>Performance score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Noto Sans Symbols"/>
              <a:buChar char="❑"/>
            </a:pPr>
            <a:r>
              <a:rPr b="0" i="0" lang="en-US" sz="1400" u="none" cap="none" strike="noStrike">
                <a:solidFill>
                  <a:schemeClr val="dk1"/>
                </a:solidFill>
                <a:latin typeface="Times"/>
                <a:ea typeface="Times"/>
                <a:cs typeface="Times"/>
                <a:sym typeface="Times"/>
              </a:rPr>
              <a:t>Current employee rating </a:t>
            </a:r>
            <a:endParaRPr b="0" i="0" sz="14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80" name="Google Shape;180;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1" name="Google Shape;181;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2" name="Google Shape;182;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83" name="Google Shape;183;p15"/>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4" name="Google Shape;184;p15"/>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THE "WOW" IN OUR SOLUTION</a:t>
            </a:r>
            <a:endParaRPr sz="4250"/>
          </a:p>
        </p:txBody>
      </p:sp>
      <p:sp>
        <p:nvSpPr>
          <p:cNvPr id="185" name="Google Shape;185;p1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86" name="Google Shape;186;p15"/>
          <p:cNvSpPr txBox="1"/>
          <p:nvPr/>
        </p:nvSpPr>
        <p:spPr>
          <a:xfrm>
            <a:off x="2743200" y="2354703"/>
            <a:ext cx="8534018"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87" name="Google Shape;187;p15"/>
          <p:cNvSpPr txBox="1"/>
          <p:nvPr/>
        </p:nvSpPr>
        <p:spPr>
          <a:xfrm>
            <a:off x="2024034" y="2357430"/>
            <a:ext cx="6643734"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Performance level=IF(AND(Z8&gt;=5),"VERY HIGH",IF(AND(Z8&gt;=4),"HIGH",IF(AND(Z8&gt;=3),"MED","LOW")))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