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3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3.xml"/><Relationship Id="rId3" Type="http://schemas.openxmlformats.org/officeDocument/2006/relationships/presProps" Target="presProps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F-4230-80B2-D023E4A3A2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F-4230-80B2-D023E4A3A20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F-4230-80B2-D023E4A3A20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F-4230-80B2-D023E4A3A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889519"/>
        <c:axId val="172890479"/>
      </c:barChart>
      <c:catAx>
        <c:axId val="17288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0479"/>
        <c:crosses val="autoZero"/>
        <c:auto val="1"/>
        <c:lblAlgn val="ctr"/>
        <c:lblOffset val="100"/>
        <c:noMultiLvlLbl val="0"/>
      </c:catAx>
      <c:valAx>
        <c:axId val="17289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urses.lumenlearning.com/suny-osintrobus/chapter/building-organizational-structur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61" name="Google Shape;161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Ranjani V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312203001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A651F1C028D024F8D6D4CA5669A97D9F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ASAN MEMORIAL COLLEGE OF ARTS AND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1C6E7-9C82-F318-A578-A8C178A7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65416"/>
            <a:ext cx="10827067" cy="5509200"/>
          </a:xfrm>
        </p:spPr>
        <p:txBody>
          <a:bodyPr/>
          <a:lstStyle/>
          <a:p>
            <a:r>
              <a:rPr lang="en-US" sz="2000" b="1" dirty="0"/>
              <a:t>Data collection</a:t>
            </a:r>
          </a:p>
          <a:p>
            <a:r>
              <a:rPr lang="en-US" sz="2000" dirty="0"/>
              <a:t>1.  Data has been downloaded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IN" sz="2000" dirty="0"/>
              <a:t>2.  used the data collected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US" sz="2000" b="1" dirty="0"/>
              <a:t>Feature collection</a:t>
            </a:r>
          </a:p>
          <a:p>
            <a:r>
              <a:rPr lang="en-US" sz="2000" dirty="0"/>
              <a:t>1.  Feature selected from the given 26 features</a:t>
            </a:r>
            <a:endParaRPr lang="en-IN" sz="2000" dirty="0"/>
          </a:p>
          <a:p>
            <a:r>
              <a:rPr lang="en-IN" sz="2000" dirty="0"/>
              <a:t>2.  Selected 9 features from the given features.</a:t>
            </a:r>
          </a:p>
          <a:p>
            <a:r>
              <a:rPr lang="en-IN" sz="2000" b="1" dirty="0"/>
              <a:t>Data collection</a:t>
            </a:r>
          </a:p>
          <a:p>
            <a:r>
              <a:rPr lang="en-IN" sz="2000" dirty="0"/>
              <a:t>1. Found out the missing values.</a:t>
            </a:r>
          </a:p>
          <a:p>
            <a:r>
              <a:rPr lang="en-IN" sz="2000" dirty="0"/>
              <a:t>2. Calculated the performance level of every employee.</a:t>
            </a:r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1. Performance level was considered using the rating of the employees.</a:t>
            </a:r>
          </a:p>
          <a:p>
            <a:r>
              <a:rPr lang="en-IN" sz="2000" dirty="0"/>
              <a:t>2. Each employee was rated from high to low based on their performances.</a:t>
            </a:r>
          </a:p>
          <a:p>
            <a:r>
              <a:rPr lang="en-IN" sz="2000" dirty="0"/>
              <a:t>3. At the end, graph was displayed to show the visual representation of the performance level.</a:t>
            </a:r>
          </a:p>
          <a:p>
            <a:r>
              <a:rPr lang="en-IN" sz="2000" b="1" dirty="0"/>
              <a:t>Summary</a:t>
            </a:r>
          </a:p>
          <a:p>
            <a:r>
              <a:rPr lang="en-IN" sz="2000" dirty="0"/>
              <a:t>1. Graph was presented for a visualization of the performance level representation.</a:t>
            </a:r>
          </a:p>
          <a:p>
            <a:r>
              <a:rPr lang="en-IN" sz="2000" dirty="0"/>
              <a:t>2. Pie chart provided for the high level candidates to display the performance.</a:t>
            </a:r>
          </a:p>
          <a:p>
            <a:r>
              <a:rPr lang="en-IN" sz="2000" dirty="0"/>
              <a:t>3. Perfect summary of the performance level has been displayed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8C4581-7C6E-8879-FF88-E2B7BE8E6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83860"/>
              </p:ext>
            </p:extLst>
          </p:nvPr>
        </p:nvGraphicFramePr>
        <p:xfrm>
          <a:off x="755332" y="1143634"/>
          <a:ext cx="8312468" cy="493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B33B-B4FF-56AA-ED89-BFC27F0F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US" sz="2400" dirty="0"/>
              <a:t>While comparing employee performance, it’s notable that the majority of employees exhibit average performances. Motivating these employees can significantly enhance the organization’s overall efficiency. Additionally, since the number of high-performing employees is relatively low, tasks can be allocated based on individual strengths to maximize their impact. Meanwhile, tasks can be tailored to high-performing employees to maximize their impact.</a:t>
            </a:r>
          </a:p>
          <a:p>
            <a:r>
              <a:rPr lang="en-US" sz="2400" dirty="0"/>
              <a:t>By recognizing and encouraging their efforts, providing opportunities for growth and development, addressing any challenges they face, you can unlock their potential and improve their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DED04-C7E4-9A11-44F6-E568063A9AD3}"/>
              </a:ext>
            </a:extLst>
          </p:cNvPr>
          <p:cNvSpPr txBox="1"/>
          <p:nvPr/>
        </p:nvSpPr>
        <p:spPr>
          <a:xfrm>
            <a:off x="676275" y="2044169"/>
            <a:ext cx="6817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organization, there are employees give good, average and poor performances.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performances data, we can focus on the overall growth of the organization and particular employee’s personal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149877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gender, achievements, ratings, performance score.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like high, medium and 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strengths, weaknesses, opportunities of the employees.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2A514-ED91-74FE-3599-571A8931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400" y="1553650"/>
            <a:ext cx="7924800" cy="4187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76453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7B4F82-87C4-AA48-5436-0212AE33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72" y="1143634"/>
            <a:ext cx="8984701" cy="4924425"/>
          </a:xfrm>
        </p:spPr>
        <p:txBody>
          <a:bodyPr/>
          <a:lstStyle/>
          <a:p>
            <a:r>
              <a:rPr lang="en-US" sz="2000" b="1" dirty="0"/>
              <a:t>Conditional formatting – missing values</a:t>
            </a:r>
          </a:p>
          <a:p>
            <a:r>
              <a:rPr lang="en-US" sz="2000" dirty="0"/>
              <a:t> 1. Quick identification of missing values.</a:t>
            </a:r>
          </a:p>
          <a:p>
            <a:r>
              <a:rPr lang="en-US" sz="2000" dirty="0"/>
              <a:t> 2. Easy data cleaning and preprocessing.</a:t>
            </a:r>
          </a:p>
          <a:p>
            <a:r>
              <a:rPr lang="en-US" sz="2000" dirty="0"/>
              <a:t> 3. Improved data quality and accuracy.</a:t>
            </a:r>
          </a:p>
          <a:p>
            <a:r>
              <a:rPr lang="en-US" sz="2000" dirty="0"/>
              <a:t> </a:t>
            </a:r>
            <a:r>
              <a:rPr lang="en-US" sz="2000" b="1" dirty="0"/>
              <a:t>Filter – remove</a:t>
            </a:r>
          </a:p>
          <a:p>
            <a:r>
              <a:rPr lang="en-US" sz="2000" dirty="0"/>
              <a:t> 1. Filters save time by automating the process of finding and selecting specific data.</a:t>
            </a:r>
          </a:p>
          <a:p>
            <a:r>
              <a:rPr lang="en-US" sz="2000" dirty="0"/>
              <a:t> 2. By reducing data clutter, filters minimize errors and improve data accuracy.</a:t>
            </a:r>
          </a:p>
          <a:p>
            <a:r>
              <a:rPr lang="en-IN" sz="2000" b="1" dirty="0"/>
              <a:t>Formula – performance</a:t>
            </a:r>
          </a:p>
          <a:p>
            <a:r>
              <a:rPr lang="en-IN" sz="2000" dirty="0"/>
              <a:t> 1. Streamline calculations and reduce manual errors.</a:t>
            </a:r>
          </a:p>
          <a:p>
            <a:r>
              <a:rPr lang="en-IN" sz="2000" dirty="0"/>
              <a:t> 2. Save time by performing complex calculations quickly.</a:t>
            </a:r>
          </a:p>
          <a:p>
            <a:r>
              <a:rPr lang="en-IN" sz="2000" b="1" dirty="0"/>
              <a:t>Pivot table – summary</a:t>
            </a:r>
          </a:p>
          <a:p>
            <a:r>
              <a:rPr lang="en-IN" sz="2000" dirty="0"/>
              <a:t> 1. Quickly summarize large datasets.</a:t>
            </a:r>
          </a:p>
          <a:p>
            <a:r>
              <a:rPr lang="en-IN" sz="2000" dirty="0"/>
              <a:t> 2. Easily </a:t>
            </a:r>
            <a:r>
              <a:rPr lang="en-IN" sz="2000" dirty="0" err="1"/>
              <a:t>analyze</a:t>
            </a:r>
            <a:r>
              <a:rPr lang="en-IN" sz="2000" dirty="0"/>
              <a:t> and compare data from different perspective</a:t>
            </a:r>
          </a:p>
          <a:p>
            <a:r>
              <a:rPr lang="en-IN" sz="2000" b="1" dirty="0"/>
              <a:t>Graph – data visualization</a:t>
            </a:r>
          </a:p>
          <a:p>
            <a:r>
              <a:rPr lang="en-IN" sz="2000" dirty="0"/>
              <a:t> 1. Present complex data in an easy to understand format.</a:t>
            </a:r>
          </a:p>
          <a:p>
            <a:r>
              <a:rPr lang="en-IN" sz="2000" dirty="0"/>
              <a:t> 2. Quickly spot trends, patterns and correlations.</a:t>
            </a: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CD1D-84BC-8A92-4425-8CAA918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4062651"/>
          </a:xfrm>
        </p:spPr>
        <p:txBody>
          <a:bodyPr/>
          <a:lstStyle/>
          <a:p>
            <a:r>
              <a:rPr lang="en-US" sz="2400" dirty="0"/>
              <a:t>Employee dataset = Kaggle</a:t>
            </a:r>
          </a:p>
          <a:p>
            <a:r>
              <a:rPr lang="en-US" sz="2400" dirty="0"/>
              <a:t>26 features</a:t>
            </a:r>
          </a:p>
          <a:p>
            <a:r>
              <a:rPr lang="en-US" sz="2400" dirty="0"/>
              <a:t>Features – 9 features</a:t>
            </a:r>
          </a:p>
          <a:p>
            <a:r>
              <a:rPr lang="en-US" sz="2400" dirty="0"/>
              <a:t>Employee ID </a:t>
            </a:r>
          </a:p>
          <a:p>
            <a:r>
              <a:rPr lang="en-IN" sz="2400" dirty="0"/>
              <a:t>Name-text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male, female</a:t>
            </a:r>
          </a:p>
          <a:p>
            <a:r>
              <a:rPr lang="en-IN" sz="2400" dirty="0"/>
              <a:t>Employee rating – numerical</a:t>
            </a:r>
          </a:p>
          <a:p>
            <a:r>
              <a:rPr lang="en-IN" sz="2400" dirty="0"/>
              <a:t>Business unit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8719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level=IFS(Z8&gt;=5,"VERY HIGH",Z8&gt;=4,"HIGH",Z8&gt;=3,"MED",TRUE,"LOW")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