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85260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31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193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54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415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0668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23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5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900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1409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94309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47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0946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214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10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91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25154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245983" y="1116395"/>
            <a:ext cx="11462223" cy="1247777"/>
          </a:xfrm>
          <a:prstGeom prst="rect">
            <a:avLst/>
          </a:prstGeom>
        </p:spPr>
        <p:txBody>
          <a:bodyPr vert="horz" wrap="square" lIns="0" tIns="16510" rIns="0" bIns="0" rtlCol="0">
            <a:spAutoFit/>
          </a:bodyPr>
          <a:lstStyle/>
          <a:p>
            <a:pPr marL="3213735">
              <a:spcBef>
                <a:spcPts val="130"/>
              </a:spcBef>
            </a:pPr>
            <a:r>
              <a:rPr lang="en-US" sz="4000" b="1" dirty="0">
                <a:solidFill>
                  <a:schemeClr val="accent4"/>
                </a:solidFill>
                <a:latin typeface="Times New Roman" panose="02020603050405020304" pitchFamily="18" charset="0"/>
                <a:cs typeface="Times New Roman" panose="02020603050405020304" pitchFamily="18" charset="0"/>
              </a:rPr>
              <a:t>Employee Data Analysis using Excel</a:t>
            </a:r>
            <a:r>
              <a:rPr lang="en-US" sz="4000" b="1" i="0" dirty="0">
                <a:solidFill>
                  <a:schemeClr val="accent4"/>
                </a:solidFill>
                <a:effectLst/>
                <a:latin typeface="Times New Roman" panose="02020603050405020304" pitchFamily="18" charset="0"/>
                <a:cs typeface="Times New Roman" panose="02020603050405020304" pitchFamily="18" charset="0"/>
              </a:rPr>
              <a:t> </a:t>
            </a:r>
            <a:br>
              <a:rPr lang="en-US" sz="4000" b="1" i="0" dirty="0">
                <a:solidFill>
                  <a:schemeClr val="accent4"/>
                </a:solidFill>
                <a:effectLst/>
                <a:latin typeface="Roboto" panose="020F0502020204030204" pitchFamily="2" charset="0"/>
              </a:rPr>
            </a:br>
            <a:endParaRPr sz="4000" spc="15" dirty="0">
              <a:solidFill>
                <a:schemeClr val="accent4"/>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63991" y="2871348"/>
            <a:ext cx="10290835" cy="2308324"/>
          </a:xfrm>
          <a:prstGeom prst="rect">
            <a:avLst/>
          </a:prstGeom>
          <a:noFill/>
        </p:spPr>
        <p:txBody>
          <a:bodyPr wrap="square" rtlCol="0">
            <a:spAutoFit/>
          </a:bodyPr>
          <a:lstStyle/>
          <a:p>
            <a:r>
              <a:rPr lang="en-US" sz="2400" b="1" dirty="0"/>
              <a:t>STUDENT NAME :  </a:t>
            </a:r>
            <a:r>
              <a:rPr lang="en-GB" sz="2400" b="1" dirty="0"/>
              <a:t>S.RANJANI</a:t>
            </a:r>
            <a:endParaRPr lang="en-US" sz="2400" b="1" dirty="0"/>
          </a:p>
          <a:p>
            <a:r>
              <a:rPr lang="en-US" sz="2400" b="1" dirty="0"/>
              <a:t>REGISTER NO      :  </a:t>
            </a:r>
            <a:r>
              <a:rPr lang="en-GB" sz="2400" b="1" dirty="0"/>
              <a:t>312201205</a:t>
            </a:r>
            <a:endParaRPr lang="en-US" sz="2400" b="1" dirty="0"/>
          </a:p>
          <a:p>
            <a:r>
              <a:rPr lang="en-US" sz="2400" b="1" dirty="0"/>
              <a:t>NM ID                    </a:t>
            </a:r>
            <a:r>
              <a:rPr lang="en-GB" sz="2400" b="1" dirty="0"/>
              <a:t> : 8266D9158793520B42445262E966A9C5</a:t>
            </a:r>
            <a:endParaRPr lang="en-US" sz="2400" b="1" dirty="0"/>
          </a:p>
          <a:p>
            <a:r>
              <a:rPr lang="en-US" sz="2400" b="1" dirty="0"/>
              <a:t>DEPARTMENT     :  B.COM (BANK MANAGEMENT)</a:t>
            </a:r>
          </a:p>
          <a:p>
            <a:r>
              <a:rPr lang="en-US" sz="2400" b="1" dirty="0"/>
              <a:t>COLLEGE              :  D.R.B.C.C.C.HINDU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b="1" dirty="0">
              <a:solidFill>
                <a:schemeClr val="accent4"/>
              </a:solidFill>
              <a:latin typeface="Trebuchet MS"/>
              <a:cs typeface="Trebuchet MS"/>
            </a:endParaRPr>
          </a:p>
        </p:txBody>
      </p:sp>
      <p:sp>
        <p:nvSpPr>
          <p:cNvPr id="3" name="TextBox 2">
            <a:extLst>
              <a:ext uri="{FF2B5EF4-FFF2-40B4-BE49-F238E27FC236}">
                <a16:creationId xmlns:a16="http://schemas.microsoft.com/office/drawing/2014/main" id="{D06D1A6C-8E16-9B16-EB1D-DD63B5098501}"/>
              </a:ext>
            </a:extLst>
          </p:cNvPr>
          <p:cNvSpPr txBox="1"/>
          <p:nvPr/>
        </p:nvSpPr>
        <p:spPr>
          <a:xfrm>
            <a:off x="1942110" y="1556431"/>
            <a:ext cx="8040090" cy="4370427"/>
          </a:xfrm>
          <a:prstGeom prst="rect">
            <a:avLst/>
          </a:prstGeom>
          <a:noFill/>
        </p:spPr>
        <p:txBody>
          <a:bodyPr wrap="square">
            <a:spAutoFit/>
          </a:bodyPr>
          <a:lstStyle/>
          <a:p>
            <a:endParaRPr lang="en-US" dirty="0"/>
          </a:p>
          <a:p>
            <a:r>
              <a:rPr lang="en-US" sz="2000" b="1" dirty="0"/>
              <a:t>Data Sources</a:t>
            </a:r>
            <a:r>
              <a:rPr lang="en-US" sz="2000" dirty="0"/>
              <a:t>:</a:t>
            </a:r>
          </a:p>
          <a:p>
            <a:r>
              <a:rPr lang="en-US" sz="2000" dirty="0"/>
              <a:t>Performance ratings are differentiated by employee type - Contract, Full-Time, Part-Time - and levels - HIGH, MEDIUM, LOW, VERY HIGH - business-unit-wise.</a:t>
            </a:r>
          </a:p>
          <a:p>
            <a:endParaRPr lang="en-US" sz="2000" dirty="0"/>
          </a:p>
          <a:p>
            <a:r>
              <a:rPr lang="en-US" sz="2000" b="1" dirty="0"/>
              <a:t>Tools Used: </a:t>
            </a:r>
          </a:p>
          <a:p>
            <a:r>
              <a:rPr lang="en-US" sz="2000" dirty="0"/>
              <a:t>              1. </a:t>
            </a:r>
            <a:r>
              <a:rPr lang="en-US" sz="2000" b="1" dirty="0"/>
              <a:t>Pivot Table</a:t>
            </a:r>
            <a:r>
              <a:rPr lang="en-US" sz="2000" dirty="0"/>
              <a:t>: Provides the count of employees in each performance category by business unit, filtered by employee type. </a:t>
            </a:r>
          </a:p>
          <a:p>
            <a:r>
              <a:rPr lang="en-US" sz="2000" dirty="0"/>
              <a:t>              2. </a:t>
            </a:r>
            <a:r>
              <a:rPr lang="en-US" sz="2000" b="1" dirty="0"/>
              <a:t>Slicers</a:t>
            </a:r>
            <a:r>
              <a:rPr lang="en-US" sz="2000" dirty="0"/>
              <a:t>: Allows dynamic filtering of data by employee type for focused analysis.</a:t>
            </a:r>
          </a:p>
          <a:p>
            <a:endParaRPr lang="en-US" sz="2000" dirty="0"/>
          </a:p>
          <a:p>
            <a:r>
              <a:rPr lang="en-US" sz="2000" dirty="0"/>
              <a:t>              3</a:t>
            </a:r>
            <a:r>
              <a:rPr lang="en-US" sz="2000" b="1" dirty="0"/>
              <a:t>. Graph</a:t>
            </a:r>
            <a:r>
              <a:rPr lang="en-US" sz="2000" dirty="0"/>
              <a:t>: Presents the distribution of performance levels across business units and hence makes data comparison and interpretation easier.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E6E9C1-EBC4-44A3-B7DB-71D47DFE6E64}"/>
              </a:ext>
            </a:extLst>
          </p:cNvPr>
          <p:cNvSpPr>
            <a:spLocks noGrp="1"/>
          </p:cNvSpPr>
          <p:nvPr>
            <p:ph type="subTitle" idx="4"/>
          </p:nvPr>
        </p:nvSpPr>
        <p:spPr>
          <a:xfrm>
            <a:off x="1828800" y="964871"/>
            <a:ext cx="8534400" cy="4737759"/>
          </a:xfrm>
        </p:spPr>
        <p:txBody>
          <a:bodyPr/>
          <a:lstStyle/>
          <a:p>
            <a:r>
              <a:rPr lang="en-GB" dirty="0"/>
              <a:t>Data Collection: Gather data from performance reviews, productivity metrics, and employee feedback.
Metric Development: Define key performance indicators (KPIs) and evaluation criteria.
Analytical Framework: Use statistical methods and machine learning to </a:t>
            </a:r>
            <a:r>
              <a:rPr lang="en-GB" dirty="0" err="1"/>
              <a:t>analyze</a:t>
            </a:r>
            <a:r>
              <a:rPr lang="en-GB" dirty="0"/>
              <a:t> performance trends and patterns.
Visualization: Create dashboards and reports to present insights in an accessible and actionable format.</a:t>
            </a:r>
            <a:endParaRPr lang="en-US" dirty="0"/>
          </a:p>
        </p:txBody>
      </p:sp>
    </p:spTree>
    <p:extLst>
      <p:ext uri="{BB962C8B-B14F-4D97-AF65-F5344CB8AC3E}">
        <p14:creationId xmlns:p14="http://schemas.microsoft.com/office/powerpoint/2010/main" val="259133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596518" y="629437"/>
            <a:ext cx="10680700" cy="690574"/>
          </a:xfrm>
          <a:prstGeom prst="rect">
            <a:avLst/>
          </a:prstGeom>
        </p:spPr>
        <p:txBody>
          <a:bodyPr vert="horz" wrap="square" lIns="0" tIns="13335" rIns="0" bIns="0" rtlCol="0">
            <a:spAutoFit/>
          </a:bodyPr>
          <a:lstStyle/>
          <a:p>
            <a:pPr marL="12700">
              <a:lnSpc>
                <a:spcPct val="100000"/>
              </a:lnSpc>
              <a:spcBef>
                <a:spcPts val="105"/>
              </a:spcBef>
            </a:pPr>
            <a:r>
              <a:rPr lang="en-US" b="1" dirty="0">
                <a:solidFill>
                  <a:schemeClr val="accent4"/>
                </a:solidFill>
              </a:rPr>
              <a:t>   </a:t>
            </a:r>
            <a:r>
              <a:rPr b="1" dirty="0">
                <a:solidFill>
                  <a:schemeClr val="accent4"/>
                </a:solidFill>
              </a:rPr>
              <a:t>R</a:t>
            </a:r>
            <a:r>
              <a:rPr b="1" spc="-40" dirty="0">
                <a:solidFill>
                  <a:schemeClr val="accent4"/>
                </a:solidFill>
              </a:rPr>
              <a:t>E</a:t>
            </a:r>
            <a:r>
              <a:rPr b="1" spc="15" dirty="0">
                <a:solidFill>
                  <a:schemeClr val="accent4"/>
                </a:solidFill>
              </a:rPr>
              <a:t>S</a:t>
            </a:r>
            <a:r>
              <a:rPr b="1" spc="-30" dirty="0">
                <a:solidFill>
                  <a:schemeClr val="accent4"/>
                </a:solidFill>
              </a:rPr>
              <a:t>U</a:t>
            </a:r>
            <a:r>
              <a:rPr b="1" spc="-405" dirty="0">
                <a:solidFill>
                  <a:schemeClr val="accent4"/>
                </a:solidFill>
              </a:rPr>
              <a:t>L</a:t>
            </a:r>
            <a:r>
              <a:rPr b="1"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13320D0A-9A4C-3411-0196-FB4C1060C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639" y="1467379"/>
            <a:ext cx="7749886" cy="4352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99775"/>
            <a:ext cx="10681335" cy="758190"/>
          </a:xfrm>
        </p:spPr>
        <p:txBody>
          <a:bodyPr>
            <a:normAutofit fontScale="90000"/>
          </a:bodyPr>
          <a:lstStyle/>
          <a:p>
            <a:r>
              <a:rPr lang="en-GB" b="1" dirty="0">
                <a:solidFill>
                  <a:schemeClr val="accent4"/>
                </a:solidFill>
                <a:latin typeface="Times New Roman" panose="02020603050405020304" pitchFamily="18" charset="0"/>
                <a:cs typeface="Times New Roman" panose="02020603050405020304" pitchFamily="18" charset="0"/>
              </a:rPr>
              <a:t>CONCLUSION </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46C388-1972-E751-348F-DA602F2A6A55}"/>
              </a:ext>
            </a:extLst>
          </p:cNvPr>
          <p:cNvSpPr txBox="1"/>
          <p:nvPr/>
        </p:nvSpPr>
        <p:spPr>
          <a:xfrm>
            <a:off x="1532413" y="1357965"/>
            <a:ext cx="8839200" cy="4524315"/>
          </a:xfrm>
          <a:prstGeom prst="rect">
            <a:avLst/>
          </a:prstGeom>
          <a:noFill/>
        </p:spPr>
        <p:txBody>
          <a:bodyPr wrap="square">
            <a:spAutoFit/>
          </a:bodyPr>
          <a:lstStyle/>
          <a:p>
            <a:r>
              <a:rPr lang="en-US" sz="2400" dirty="0"/>
              <a:t>1</a:t>
            </a:r>
            <a:r>
              <a:rPr lang="en-US" sz="2400" b="1" dirty="0"/>
              <a:t>. Medium Performers</a:t>
            </a:r>
            <a:r>
              <a:rPr lang="en-US" sz="2400" dirty="0"/>
              <a:t>: The majority of all employees in all business units perform at a "Medium" level, reflecting consistency in performance across the organization.</a:t>
            </a:r>
          </a:p>
          <a:p>
            <a:r>
              <a:rPr lang="en-US" sz="2400" dirty="0"/>
              <a:t>2. </a:t>
            </a:r>
            <a:r>
              <a:rPr lang="en-US" sz="2400" b="1" dirty="0"/>
              <a:t>Poor performers</a:t>
            </a:r>
            <a:r>
              <a:rPr lang="en-US" sz="2400" dirty="0"/>
              <a:t>: Divisions like BPC and CCDR have a greater share of employees highlighted as low performers.</a:t>
            </a:r>
          </a:p>
          <a:p>
            <a:r>
              <a:rPr lang="en-US" sz="2400" dirty="0"/>
              <a:t>3. </a:t>
            </a:r>
            <a:r>
              <a:rPr lang="en-US" sz="2400" b="1" dirty="0"/>
              <a:t>High and Very High Achievers</a:t>
            </a:r>
            <a:r>
              <a:rPr lang="en-US" sz="2400" dirty="0"/>
              <a:t>: Business units like EW and PL have higher representations of "High" and "Very High" achievers, reflecting improved performance in those areas.</a:t>
            </a:r>
          </a:p>
          <a:p>
            <a:r>
              <a:rPr lang="en-US" sz="2400" dirty="0"/>
              <a:t>4. </a:t>
            </a:r>
            <a:r>
              <a:rPr lang="en-US" sz="2400" b="1" dirty="0"/>
              <a:t>Areas of Improvement</a:t>
            </a:r>
            <a:r>
              <a:rPr lang="en-US" sz="2400" dirty="0"/>
              <a:t>: Every unit with more low performers would need targeted interventions, while units with fewer top performers might need to develop strategies that increase high-level performance.</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595746-E82E-74DF-5BFD-C9B98A675D2B}"/>
              </a:ext>
            </a:extLst>
          </p:cNvPr>
          <p:cNvSpPr txBox="1"/>
          <p:nvPr/>
        </p:nvSpPr>
        <p:spPr>
          <a:xfrm>
            <a:off x="1422565" y="1720840"/>
            <a:ext cx="9079675" cy="3785652"/>
          </a:xfrm>
          <a:prstGeom prst="rect">
            <a:avLst/>
          </a:prstGeom>
          <a:noFill/>
        </p:spPr>
        <p:txBody>
          <a:bodyPr wrap="square">
            <a:spAutoFit/>
          </a:bodyPr>
          <a:lstStyle/>
          <a:p>
            <a:r>
              <a:rPr lang="en-GB" sz="2000" dirty="0">
                <a:effectLst/>
              </a:rPr>
              <a:t>Enhanced Evaluation: Implementing a standardized performance analysis system improves accuracy and consistency in evaluations.</a:t>
            </a:r>
            <a:r>
              <a:rPr lang="en-GB" sz="2000" dirty="0"/>
              <a:t> </a:t>
            </a:r>
            <a:br>
              <a:rPr lang="en-GB" sz="2000" dirty="0"/>
            </a:br>
            <a:br>
              <a:rPr lang="en-GB" sz="2000" dirty="0"/>
            </a:br>
            <a:r>
              <a:rPr lang="en-GB" sz="2000" dirty="0">
                <a:effectLst/>
              </a:rPr>
              <a:t>Informed Decision-Making: Data-driven insights enable better alignment of employee performance with organizational goals.</a:t>
            </a:r>
            <a:r>
              <a:rPr lang="en-GB" sz="2000" dirty="0"/>
              <a:t> </a:t>
            </a:r>
            <a:br>
              <a:rPr lang="en-GB" sz="2000" dirty="0"/>
            </a:br>
            <a:br>
              <a:rPr lang="en-GB" sz="2000" dirty="0"/>
            </a:br>
            <a:r>
              <a:rPr lang="en-GB" sz="2000" dirty="0">
                <a:effectLst/>
              </a:rPr>
              <a:t>Growth Opportunities: Provides actionable feedback and development plans, fostering employee growth and engagement.</a:t>
            </a:r>
            <a:r>
              <a:rPr lang="en-GB" sz="2000" dirty="0"/>
              <a:t> </a:t>
            </a:r>
            <a:br>
              <a:rPr lang="en-GB" sz="2000" dirty="0"/>
            </a:br>
            <a:br>
              <a:rPr lang="en-GB" sz="2000" dirty="0"/>
            </a:br>
            <a:r>
              <a:rPr lang="en-GB" sz="2000" dirty="0">
                <a:effectLst/>
              </a:rPr>
              <a:t>Strategic Alignment: Supports strategic decision-making by aligning individual contributions with company objectives.</a:t>
            </a:r>
            <a:br>
              <a:rPr lang="en-GB" sz="2000" dirty="0"/>
            </a:br>
            <a:endParaRPr lang="en-US" sz="2000" dirty="0"/>
          </a:p>
        </p:txBody>
      </p:sp>
    </p:spTree>
    <p:extLst>
      <p:ext uri="{BB962C8B-B14F-4D97-AF65-F5344CB8AC3E}">
        <p14:creationId xmlns:p14="http://schemas.microsoft.com/office/powerpoint/2010/main" val="379134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490663" y="1410172"/>
            <a:ext cx="8343715" cy="670696"/>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accent4"/>
                </a:solidFill>
              </a:rPr>
              <a:t>PROJECT</a:t>
            </a:r>
            <a:r>
              <a:rPr sz="4250" b="1" spc="-85" dirty="0">
                <a:solidFill>
                  <a:schemeClr val="accent4"/>
                </a:solidFill>
              </a:rPr>
              <a:t> </a:t>
            </a:r>
            <a:r>
              <a:rPr sz="4250" b="1" spc="25" dirty="0">
                <a:solidFill>
                  <a:schemeClr val="accent4"/>
                </a:solidFill>
              </a:rPr>
              <a:t>TITLE</a:t>
            </a:r>
            <a:endParaRPr sz="4250" b="1">
              <a:solidFill>
                <a:schemeClr val="accent4"/>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9775" y="3189624"/>
            <a:ext cx="11331039"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spc="25" dirty="0">
                <a:solidFill>
                  <a:schemeClr val="accent4"/>
                </a:solidFill>
              </a:rPr>
              <a:t>A</a:t>
            </a:r>
            <a:r>
              <a:rPr b="1" spc="-5" dirty="0">
                <a:solidFill>
                  <a:schemeClr val="accent4"/>
                </a:solidFill>
              </a:rPr>
              <a:t>G</a:t>
            </a:r>
            <a:r>
              <a:rPr b="1" spc="-35" dirty="0">
                <a:solidFill>
                  <a:schemeClr val="accent4"/>
                </a:solidFill>
              </a:rPr>
              <a:t>E</a:t>
            </a:r>
            <a:r>
              <a:rPr b="1" spc="15" dirty="0">
                <a:solidFill>
                  <a:schemeClr val="accent4"/>
                </a:solidFill>
              </a:rPr>
              <a:t>N</a:t>
            </a:r>
            <a:r>
              <a:rPr b="1" dirty="0">
                <a:solidFill>
                  <a:schemeClr val="accent4"/>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839045" y="1847195"/>
            <a:ext cx="9318916"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57558" y="1472330"/>
            <a:ext cx="10681335" cy="7581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id="{572E89D3-776F-1DD1-AB46-07BB5DBB0CC1}"/>
              </a:ext>
            </a:extLst>
          </p:cNvPr>
          <p:cNvSpPr>
            <a:spLocks noGrp="1"/>
          </p:cNvSpPr>
          <p:nvPr>
            <p:ph idx="1"/>
          </p:nvPr>
        </p:nvSpPr>
        <p:spPr/>
        <p:txBody>
          <a:bodyPr>
            <a:normAutofit fontScale="92500"/>
          </a:bodyPr>
          <a:lstStyle/>
          <a:p>
            <a:r>
              <a:rPr lang="en-GB" dirty="0"/>
              <a:t>Employee performance analysis is a key method for understanding each team member’s strengths and areas for improvement. It enables managers to identify where additional support or development is needed, leading to increased productivity when resources and training are directed toward these specific areas. This process fosters transparency and accountability by setting clear expectations. Furthermore, targeted feedback and training not only aid in employee development but also enhance job satisfaction and retention. By aligning individual goals with organizational objectives, performance analysis ensures that all efforts contribute to the company’s overall success, creating a motivated and cohesive team.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81799" y="1123715"/>
            <a:ext cx="624181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dirty="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21B2BEBB-45D4-41D5-8851-951E0FB90059}"/>
              </a:ext>
            </a:extLst>
          </p:cNvPr>
          <p:cNvSpPr>
            <a:spLocks noGrp="1"/>
          </p:cNvSpPr>
          <p:nvPr>
            <p:ph type="body" sz="half" idx="2"/>
          </p:nvPr>
        </p:nvSpPr>
        <p:spPr>
          <a:xfrm>
            <a:off x="1295398" y="1892630"/>
            <a:ext cx="9601200" cy="4076370"/>
          </a:xfrm>
        </p:spPr>
        <p:txBody>
          <a:bodyPr>
            <a:normAutofit/>
          </a:bodyPr>
          <a:lstStyle/>
          <a:p>
            <a:r>
              <a:rPr lang="en-GB" sz="2400" dirty="0">
                <a:solidFill>
                  <a:schemeClr val="tx1"/>
                </a:solidFill>
              </a:rPr>
              <a:t>This project will </a:t>
            </a:r>
            <a:r>
              <a:rPr lang="en-GB" sz="2400" dirty="0" err="1">
                <a:solidFill>
                  <a:schemeClr val="tx1"/>
                </a:solidFill>
              </a:rPr>
              <a:t>analyze</a:t>
            </a:r>
            <a:r>
              <a:rPr lang="en-GB" sz="2400" dirty="0">
                <a:solidFill>
                  <a:schemeClr val="tx1"/>
                </a:solidFill>
              </a:rPr>
              <a:t> employee performance data across several key factors, including Business Unit, Employee Status, Employee Type, Performance Score, and Current Employee Rating. The goal is to identify strengths and areas of concern, ultimately providing recommendations for strategies to enhance performance and support employee development within the organization.</a:t>
            </a:r>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5" name="object 5"/>
          <p:cNvSpPr txBox="1">
            <a:spLocks noGrp="1"/>
          </p:cNvSpPr>
          <p:nvPr>
            <p:ph type="title" idx="4294967295"/>
          </p:nvPr>
        </p:nvSpPr>
        <p:spPr>
          <a:xfrm>
            <a:off x="1447305" y="277565"/>
            <a:ext cx="9601200" cy="1303337"/>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accent4"/>
                </a:solidFill>
              </a:rPr>
              <a:t>W</a:t>
            </a:r>
            <a:r>
              <a:rPr sz="3200" b="1" spc="-20" dirty="0">
                <a:solidFill>
                  <a:schemeClr val="accent4"/>
                </a:solidFill>
              </a:rPr>
              <a:t>H</a:t>
            </a:r>
            <a:r>
              <a:rPr sz="3200" b="1" spc="20" dirty="0">
                <a:solidFill>
                  <a:schemeClr val="accent4"/>
                </a:solidFill>
              </a:rPr>
              <a:t>O</a:t>
            </a:r>
            <a:r>
              <a:rPr sz="3200" b="1" spc="-235" dirty="0">
                <a:solidFill>
                  <a:schemeClr val="accent4"/>
                </a:solidFill>
              </a:rPr>
              <a:t> </a:t>
            </a:r>
            <a:r>
              <a:rPr sz="3200" b="1" spc="-10" dirty="0">
                <a:solidFill>
                  <a:schemeClr val="accent4"/>
                </a:solidFill>
              </a:rPr>
              <a:t>AR</a:t>
            </a:r>
            <a:r>
              <a:rPr sz="3200" b="1" spc="15" dirty="0">
                <a:solidFill>
                  <a:schemeClr val="accent4"/>
                </a:solidFill>
              </a:rPr>
              <a:t>E</a:t>
            </a:r>
            <a:r>
              <a:rPr sz="3200" b="1" spc="-35" dirty="0">
                <a:solidFill>
                  <a:schemeClr val="accent4"/>
                </a:solidFill>
              </a:rPr>
              <a:t> </a:t>
            </a:r>
            <a:r>
              <a:rPr sz="3200" b="1" spc="-10" dirty="0">
                <a:solidFill>
                  <a:schemeClr val="accent4"/>
                </a:solidFill>
              </a:rPr>
              <a:t>T</a:t>
            </a:r>
            <a:r>
              <a:rPr sz="3200" b="1" spc="-15" dirty="0">
                <a:solidFill>
                  <a:schemeClr val="accent4"/>
                </a:solidFill>
              </a:rPr>
              <a:t>H</a:t>
            </a:r>
            <a:r>
              <a:rPr sz="3200" b="1" spc="15" dirty="0">
                <a:solidFill>
                  <a:schemeClr val="accent4"/>
                </a:solidFill>
              </a:rPr>
              <a:t>E</a:t>
            </a:r>
            <a:r>
              <a:rPr sz="3200" b="1" spc="-35" dirty="0">
                <a:solidFill>
                  <a:schemeClr val="accent4"/>
                </a:solidFill>
              </a:rPr>
              <a:t> </a:t>
            </a:r>
            <a:r>
              <a:rPr sz="3200" b="1" spc="-20" dirty="0">
                <a:solidFill>
                  <a:schemeClr val="accent4"/>
                </a:solidFill>
              </a:rPr>
              <a:t>E</a:t>
            </a:r>
            <a:r>
              <a:rPr sz="3200" b="1" spc="30" dirty="0">
                <a:solidFill>
                  <a:schemeClr val="accent4"/>
                </a:solidFill>
              </a:rPr>
              <a:t>N</a:t>
            </a:r>
            <a:r>
              <a:rPr sz="3200" b="1" spc="15" dirty="0">
                <a:solidFill>
                  <a:schemeClr val="accent4"/>
                </a:solidFill>
              </a:rPr>
              <a:t>D</a:t>
            </a:r>
            <a:r>
              <a:rPr sz="3200" b="1" spc="-45" dirty="0">
                <a:solidFill>
                  <a:schemeClr val="accent4"/>
                </a:solidFill>
              </a:rPr>
              <a:t> </a:t>
            </a:r>
            <a:r>
              <a:rPr sz="3200" b="1" dirty="0">
                <a:solidFill>
                  <a:schemeClr val="accent4"/>
                </a:solidFill>
              </a:rPr>
              <a:t>U</a:t>
            </a:r>
            <a:r>
              <a:rPr sz="3200" b="1" spc="10" dirty="0">
                <a:solidFill>
                  <a:schemeClr val="accent4"/>
                </a:solidFill>
              </a:rPr>
              <a:t>S</a:t>
            </a:r>
            <a:r>
              <a:rPr sz="3200" b="1" spc="-25" dirty="0">
                <a:solidFill>
                  <a:schemeClr val="accent4"/>
                </a:solidFill>
              </a:rPr>
              <a:t>E</a:t>
            </a:r>
            <a:r>
              <a:rPr sz="3200" b="1" spc="-10" dirty="0">
                <a:solidFill>
                  <a:schemeClr val="accent4"/>
                </a:solidFill>
              </a:rPr>
              <a:t>R</a:t>
            </a:r>
            <a:r>
              <a:rPr sz="3200" b="1" spc="5" dirty="0">
                <a:solidFill>
                  <a:schemeClr val="accent4"/>
                </a:solidFill>
              </a:rPr>
              <a:t>S?</a:t>
            </a:r>
            <a:endParaRPr sz="3200" b="1">
              <a:solidFill>
                <a:schemeClr val="accent4"/>
              </a:solidFill>
            </a:endParaRPr>
          </a:p>
        </p:txBody>
      </p:sp>
      <p:sp>
        <p:nvSpPr>
          <p:cNvPr id="7" name="Text Placeholder 6">
            <a:extLst>
              <a:ext uri="{FF2B5EF4-FFF2-40B4-BE49-F238E27FC236}">
                <a16:creationId xmlns:a16="http://schemas.microsoft.com/office/drawing/2014/main" id="{BEC2DC83-BD47-827B-60D9-1E296F270797}"/>
              </a:ext>
            </a:extLst>
          </p:cNvPr>
          <p:cNvSpPr>
            <a:spLocks noGrp="1"/>
          </p:cNvSpPr>
          <p:nvPr>
            <p:ph idx="4294967295"/>
          </p:nvPr>
        </p:nvSpPr>
        <p:spPr>
          <a:xfrm>
            <a:off x="1024049" y="1893393"/>
            <a:ext cx="9601200" cy="3319462"/>
          </a:xfrm>
        </p:spPr>
        <p:txBody>
          <a:bodyPr>
            <a:noAutofit/>
          </a:bodyPr>
          <a:lstStyle/>
          <a:p>
            <a:r>
              <a:rPr lang="en-GB" sz="2000" dirty="0"/>
              <a:t> Managers: Utilize performance analysis to guide decisions on training and development.
HR Professionals: Use the data to inform recruitment, retention, and promotion strategies.
Executives: Rely on performance insights to align individual contributions with organizational goals.
Employees: Benefit from targeted feedback and development opportunities based on their performance.
Team Leaders: Leverage analysis to optimize team dynamics and improve overall productivity.</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05694" y="1251136"/>
            <a:ext cx="9601196" cy="1121461"/>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accent4"/>
                </a:solidFill>
              </a:rPr>
              <a:t>O</a:t>
            </a:r>
            <a:r>
              <a:rPr sz="3600" b="1" spc="25" dirty="0">
                <a:solidFill>
                  <a:schemeClr val="accent4"/>
                </a:solidFill>
              </a:rPr>
              <a:t>U</a:t>
            </a:r>
            <a:r>
              <a:rPr sz="3600" b="1" dirty="0">
                <a:solidFill>
                  <a:schemeClr val="accent4"/>
                </a:solidFill>
              </a:rPr>
              <a:t>R</a:t>
            </a:r>
            <a:r>
              <a:rPr sz="3600" b="1" spc="5" dirty="0">
                <a:solidFill>
                  <a:schemeClr val="accent4"/>
                </a:solidFill>
              </a:rPr>
              <a:t> </a:t>
            </a:r>
            <a:r>
              <a:rPr sz="3600" b="1" spc="25" dirty="0">
                <a:solidFill>
                  <a:schemeClr val="accent4"/>
                </a:solidFill>
              </a:rPr>
              <a:t>S</a:t>
            </a:r>
            <a:r>
              <a:rPr sz="3600" b="1" spc="10" dirty="0">
                <a:solidFill>
                  <a:schemeClr val="accent4"/>
                </a:solidFill>
              </a:rPr>
              <a:t>O</a:t>
            </a:r>
            <a:r>
              <a:rPr sz="3600" b="1" spc="25" dirty="0">
                <a:solidFill>
                  <a:schemeClr val="accent4"/>
                </a:solidFill>
              </a:rPr>
              <a:t>LU</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r>
              <a:rPr sz="3600" b="1" spc="-345" dirty="0">
                <a:solidFill>
                  <a:schemeClr val="accent4"/>
                </a:solidFill>
              </a:rPr>
              <a:t> </a:t>
            </a:r>
            <a:r>
              <a:rPr sz="3600" b="1" spc="-35" dirty="0">
                <a:solidFill>
                  <a:schemeClr val="accent4"/>
                </a:solidFill>
              </a:rPr>
              <a:t>A</a:t>
            </a:r>
            <a:r>
              <a:rPr sz="3600" b="1" spc="-5" dirty="0">
                <a:solidFill>
                  <a:schemeClr val="accent4"/>
                </a:solidFill>
              </a:rPr>
              <a:t>N</a:t>
            </a:r>
            <a:r>
              <a:rPr sz="3600" b="1" dirty="0">
                <a:solidFill>
                  <a:schemeClr val="accent4"/>
                </a:solidFill>
              </a:rPr>
              <a:t>D</a:t>
            </a:r>
            <a:r>
              <a:rPr sz="3600" b="1" spc="35" dirty="0">
                <a:solidFill>
                  <a:schemeClr val="accent4"/>
                </a:solidFill>
              </a:rPr>
              <a:t> </a:t>
            </a:r>
            <a:r>
              <a:rPr sz="3600" b="1" spc="-30" dirty="0">
                <a:solidFill>
                  <a:schemeClr val="accent4"/>
                </a:solidFill>
              </a:rPr>
              <a:t>I</a:t>
            </a:r>
            <a:r>
              <a:rPr sz="3600" b="1" spc="-35" dirty="0">
                <a:solidFill>
                  <a:schemeClr val="accent4"/>
                </a:solidFill>
              </a:rPr>
              <a:t>T</a:t>
            </a:r>
            <a:r>
              <a:rPr sz="3600" b="1" dirty="0">
                <a:solidFill>
                  <a:schemeClr val="accent4"/>
                </a:solidFill>
              </a:rPr>
              <a:t>S</a:t>
            </a:r>
            <a:r>
              <a:rPr sz="3600" b="1" spc="60" dirty="0">
                <a:solidFill>
                  <a:schemeClr val="accent4"/>
                </a:solidFill>
              </a:rPr>
              <a:t> </a:t>
            </a:r>
            <a:r>
              <a:rPr sz="3600" b="1" spc="-295" dirty="0">
                <a:solidFill>
                  <a:schemeClr val="accent4"/>
                </a:solidFill>
              </a:rPr>
              <a:t>V</a:t>
            </a:r>
            <a:r>
              <a:rPr sz="3600" b="1" spc="-35" dirty="0">
                <a:solidFill>
                  <a:schemeClr val="accent4"/>
                </a:solidFill>
              </a:rPr>
              <a:t>A</a:t>
            </a:r>
            <a:r>
              <a:rPr sz="3600" b="1" spc="25" dirty="0">
                <a:solidFill>
                  <a:schemeClr val="accent4"/>
                </a:solidFill>
              </a:rPr>
              <a:t>LU</a:t>
            </a:r>
            <a:r>
              <a:rPr sz="3600" b="1" dirty="0">
                <a:solidFill>
                  <a:schemeClr val="accent4"/>
                </a:solidFill>
              </a:rPr>
              <a:t>E</a:t>
            </a:r>
            <a:r>
              <a:rPr sz="3600" b="1" spc="-65" dirty="0">
                <a:solidFill>
                  <a:schemeClr val="accent4"/>
                </a:solidFill>
              </a:rPr>
              <a:t> </a:t>
            </a:r>
            <a:r>
              <a:rPr sz="3600" b="1" spc="-15" dirty="0">
                <a:solidFill>
                  <a:schemeClr val="accent4"/>
                </a:solidFill>
              </a:rPr>
              <a:t>P</a:t>
            </a:r>
            <a:r>
              <a:rPr sz="3600" b="1" spc="-30" dirty="0">
                <a:solidFill>
                  <a:schemeClr val="accent4"/>
                </a:solidFill>
              </a:rPr>
              <a:t>R</a:t>
            </a:r>
            <a:r>
              <a:rPr sz="3600" b="1" spc="10" dirty="0">
                <a:solidFill>
                  <a:schemeClr val="accent4"/>
                </a:solidFill>
              </a:rPr>
              <a:t>O</a:t>
            </a:r>
            <a:r>
              <a:rPr sz="3600" b="1" spc="-15" dirty="0">
                <a:solidFill>
                  <a:schemeClr val="accent4"/>
                </a:solidFill>
              </a:rPr>
              <a:t>P</a:t>
            </a:r>
            <a:r>
              <a:rPr sz="3600" b="1" spc="10" dirty="0">
                <a:solidFill>
                  <a:schemeClr val="accent4"/>
                </a:solidFill>
              </a:rPr>
              <a:t>O</a:t>
            </a:r>
            <a:r>
              <a:rPr sz="3600" b="1" spc="25" dirty="0">
                <a:solidFill>
                  <a:schemeClr val="accent4"/>
                </a:solidFill>
              </a:rPr>
              <a:t>S</a:t>
            </a:r>
            <a:r>
              <a:rPr sz="3600" b="1" spc="-30" dirty="0">
                <a:solidFill>
                  <a:schemeClr val="accent4"/>
                </a:solidFill>
              </a:rPr>
              <a:t>I</a:t>
            </a:r>
            <a:r>
              <a:rPr sz="3600" b="1" spc="-35" dirty="0">
                <a:solidFill>
                  <a:schemeClr val="accent4"/>
                </a:solidFill>
              </a:rPr>
              <a:t>T</a:t>
            </a:r>
            <a:r>
              <a:rPr sz="3600" b="1" spc="-30" dirty="0">
                <a:solidFill>
                  <a:schemeClr val="accent4"/>
                </a:solidFill>
              </a:rPr>
              <a:t>I</a:t>
            </a:r>
            <a:r>
              <a:rPr sz="3600" b="1" spc="10" dirty="0">
                <a:solidFill>
                  <a:schemeClr val="accent4"/>
                </a:solidFill>
              </a:rPr>
              <a:t>O</a:t>
            </a:r>
            <a:r>
              <a:rPr sz="3600" b="1" dirty="0">
                <a:solidFill>
                  <a:schemeClr val="accent4"/>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2" name="Content Placeholder 11">
            <a:extLst>
              <a:ext uri="{FF2B5EF4-FFF2-40B4-BE49-F238E27FC236}">
                <a16:creationId xmlns:a16="http://schemas.microsoft.com/office/drawing/2014/main" id="{7C4EB45B-D6F0-0EAE-C04F-4DBCB98E7870}"/>
              </a:ext>
            </a:extLst>
          </p:cNvPr>
          <p:cNvSpPr>
            <a:spLocks noGrp="1"/>
          </p:cNvSpPr>
          <p:nvPr>
            <p:ph idx="1"/>
          </p:nvPr>
        </p:nvSpPr>
        <p:spPr/>
        <p:txBody>
          <a:bodyPr>
            <a:normAutofit fontScale="70000" lnSpcReduction="20000"/>
          </a:bodyPr>
          <a:lstStyle/>
          <a:p>
            <a:r>
              <a:rPr lang="en-GB">
                <a:effectLst/>
              </a:rPr>
              <a:t>Conditional Formatting: Highlight missing values in the data to quickly identify gaps that need attention.</a:t>
            </a:r>
            <a:r>
              <a:rPr lang="en-GB"/>
              <a:t> </a:t>
            </a:r>
            <a:br>
              <a:rPr lang="en-GB"/>
            </a:br>
            <a:br>
              <a:rPr lang="en-GB"/>
            </a:br>
            <a:r>
              <a:rPr lang="en-GB">
                <a:effectLst/>
              </a:rPr>
              <a:t>Filter: Use filters to focus on or exclude rows with missing values, simplifying data cleaning and ensuring efficient analysis based on complete records.</a:t>
            </a:r>
            <a:r>
              <a:rPr lang="en-GB"/>
              <a:t> </a:t>
            </a:r>
            <a:br>
              <a:rPr lang="en-GB"/>
            </a:br>
            <a:br>
              <a:rPr lang="en-GB"/>
            </a:br>
            <a:r>
              <a:rPr lang="en-GB">
                <a:effectLst/>
              </a:rPr>
              <a:t>Formula: Apply various formulas to accurately compute performance metrics, aiding in effectively quantifying employee performance.</a:t>
            </a:r>
            <a:r>
              <a:rPr lang="en-GB"/>
              <a:t> </a:t>
            </a:r>
            <a:br>
              <a:rPr lang="en-GB"/>
            </a:br>
            <a:br>
              <a:rPr lang="en-GB"/>
            </a:br>
            <a:r>
              <a:rPr lang="en-GB">
                <a:effectLst/>
              </a:rPr>
              <a:t>Pivot Table: Create pivot tables to summarize data by categories such as department or time period, revealing hidden patterns or trends.</a:t>
            </a:r>
            <a:r>
              <a:rPr lang="en-GB"/>
              <a:t> </a:t>
            </a:r>
            <a:br>
              <a:rPr lang="en-GB"/>
            </a:br>
            <a:br>
              <a:rPr lang="en-GB"/>
            </a:br>
            <a:r>
              <a:rPr lang="en-GB">
                <a:effectLst/>
              </a:rPr>
              <a:t>Graphs: Utilize graphs to visually compare and analyze performance metrics across different groups or time periods.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05694" y="314145"/>
            <a:ext cx="9601196" cy="1303867"/>
          </a:xfrm>
        </p:spPr>
        <p:txBody>
          <a:bodyPr/>
          <a:lstStyle/>
          <a:p>
            <a:r>
              <a:rPr lang="en-IN" dirty="0"/>
              <a:t>Dataset Description</a:t>
            </a:r>
          </a:p>
        </p:txBody>
      </p:sp>
      <p:sp>
        <p:nvSpPr>
          <p:cNvPr id="3" name="Text Placeholder 2">
            <a:extLst>
              <a:ext uri="{FF2B5EF4-FFF2-40B4-BE49-F238E27FC236}">
                <a16:creationId xmlns:a16="http://schemas.microsoft.com/office/drawing/2014/main" id="{7CA51F72-5D63-70D5-2D19-C6460EA160D3}"/>
              </a:ext>
            </a:extLst>
          </p:cNvPr>
          <p:cNvSpPr>
            <a:spLocks noGrp="1"/>
          </p:cNvSpPr>
          <p:nvPr>
            <p:ph idx="1"/>
          </p:nvPr>
        </p:nvSpPr>
        <p:spPr>
          <a:xfrm>
            <a:off x="1149698" y="1618012"/>
            <a:ext cx="10501478" cy="3696195"/>
          </a:xfrm>
        </p:spPr>
        <p:txBody>
          <a:bodyPr>
            <a:normAutofit fontScale="62500" lnSpcReduction="20000"/>
          </a:bodyPr>
          <a:lstStyle/>
          <a:p>
            <a:pPr marL="285750" indent="-285750">
              <a:buFont typeface="Arial" panose="020B0604020202020204" pitchFamily="34" charset="0"/>
              <a:buChar char="•"/>
            </a:pPr>
            <a:r>
              <a:rPr lang="en-US" sz="2800" b="1" dirty="0"/>
              <a:t>Employee dataset </a:t>
            </a:r>
            <a:r>
              <a:rPr lang="en-US" sz="2800" dirty="0"/>
              <a:t>:  Collected from </a:t>
            </a:r>
            <a:r>
              <a:rPr lang="en-US" sz="2800" dirty="0" err="1"/>
              <a:t>edunet</a:t>
            </a:r>
            <a:r>
              <a:rPr lang="en-US" sz="2800" dirty="0"/>
              <a:t> foundation</a:t>
            </a:r>
          </a:p>
          <a:p>
            <a:pPr marL="285750" indent="-285750">
              <a:buFont typeface="Arial" panose="020B0604020202020204" pitchFamily="34" charset="0"/>
              <a:buChar char="•"/>
            </a:pPr>
            <a:r>
              <a:rPr lang="en-US" sz="2800" b="1" dirty="0"/>
              <a:t>Features </a:t>
            </a:r>
            <a:r>
              <a:rPr lang="en-US" sz="2800" dirty="0"/>
              <a:t>: there are 26 features</a:t>
            </a:r>
          </a:p>
          <a:p>
            <a:pPr marL="285750" indent="-285750">
              <a:buFont typeface="Arial" panose="020B0604020202020204" pitchFamily="34" charset="0"/>
              <a:buChar char="•"/>
            </a:pPr>
            <a:r>
              <a:rPr lang="en-US" sz="2800" dirty="0"/>
              <a:t>Main features are</a:t>
            </a:r>
            <a:r>
              <a:rPr lang="en-US" sz="3200" dirty="0"/>
              <a:t>,</a:t>
            </a:r>
          </a:p>
          <a:p>
            <a:pPr marL="1371600" lvl="2" indent="-457200" algn="l">
              <a:buFont typeface="Wingdings" panose="05000000000000000000" pitchFamily="2" charset="2"/>
              <a:buChar char="§"/>
            </a:pPr>
            <a:r>
              <a:rPr lang="en-US" sz="2800" b="1" dirty="0"/>
              <a:t>Employee id </a:t>
            </a:r>
            <a:r>
              <a:rPr lang="en-US" sz="2800" dirty="0"/>
              <a:t>: unique identify number for employee</a:t>
            </a:r>
          </a:p>
          <a:p>
            <a:pPr marL="1371600" lvl="2" indent="-457200" algn="l">
              <a:buFont typeface="Wingdings" panose="05000000000000000000" pitchFamily="2" charset="2"/>
              <a:buChar char="§"/>
            </a:pPr>
            <a:r>
              <a:rPr lang="en-US" sz="2800" b="1" dirty="0"/>
              <a:t>Name </a:t>
            </a:r>
            <a:r>
              <a:rPr lang="en-US" sz="2800" dirty="0"/>
              <a:t>: employee’s first and last name in letters </a:t>
            </a:r>
          </a:p>
          <a:p>
            <a:pPr marL="1371600" lvl="2" indent="-457200" algn="l">
              <a:buFont typeface="Wingdings" panose="05000000000000000000" pitchFamily="2" charset="2"/>
              <a:buChar char="§"/>
            </a:pPr>
            <a:r>
              <a:rPr lang="en-US" sz="2800" b="1" dirty="0"/>
              <a:t>Employee type : </a:t>
            </a:r>
            <a:r>
              <a:rPr lang="en-US" sz="2800" dirty="0"/>
              <a:t>it identifies whether they are  part time or contract or full time employer</a:t>
            </a:r>
          </a:p>
          <a:p>
            <a:pPr marL="1371600" lvl="2" indent="-457200" algn="l">
              <a:buFont typeface="Wingdings" panose="05000000000000000000" pitchFamily="2" charset="2"/>
              <a:buChar char="§"/>
            </a:pPr>
            <a:r>
              <a:rPr lang="en-US" sz="2800" b="1" dirty="0"/>
              <a:t>Employee department </a:t>
            </a:r>
            <a:r>
              <a:rPr lang="en-US" sz="2800" dirty="0"/>
              <a:t>: it identifies the department </a:t>
            </a:r>
          </a:p>
          <a:p>
            <a:pPr marL="1371600" lvl="2" indent="-457200" algn="l">
              <a:buFont typeface="Wingdings" panose="05000000000000000000" pitchFamily="2" charset="2"/>
              <a:buChar char="§"/>
            </a:pPr>
            <a:r>
              <a:rPr lang="en-US" sz="2800" b="1" dirty="0"/>
              <a:t>Gender</a:t>
            </a:r>
            <a:r>
              <a:rPr lang="en-US" sz="2800" dirty="0"/>
              <a:t> : it is considered as male and female</a:t>
            </a:r>
          </a:p>
          <a:p>
            <a:pPr marL="1371600" lvl="2" indent="-457200" algn="l">
              <a:buFont typeface="Wingdings" panose="05000000000000000000" pitchFamily="2" charset="2"/>
              <a:buChar char="§"/>
            </a:pPr>
            <a:r>
              <a:rPr lang="en-US" sz="2800" b="1" dirty="0"/>
              <a:t>Employee rating </a:t>
            </a:r>
            <a:r>
              <a:rPr lang="en-US" sz="2800" dirty="0"/>
              <a:t>: rating are in numeric value</a:t>
            </a:r>
          </a:p>
          <a:p>
            <a:pPr algn="ct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513968" y="1031456"/>
            <a:ext cx="10991850"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accent4"/>
                </a:solidFill>
              </a:rPr>
              <a:t>THE</a:t>
            </a:r>
            <a:r>
              <a:rPr sz="4250" b="1" spc="20" dirty="0">
                <a:solidFill>
                  <a:schemeClr val="accent4"/>
                </a:solidFill>
              </a:rPr>
              <a:t> </a:t>
            </a:r>
            <a:r>
              <a:rPr lang="en-US" sz="4250" b="1" spc="20" dirty="0">
                <a:solidFill>
                  <a:schemeClr val="accent4"/>
                </a:solidFill>
              </a:rPr>
              <a:t>"</a:t>
            </a:r>
            <a:r>
              <a:rPr sz="4250" b="1" spc="10" dirty="0">
                <a:solidFill>
                  <a:schemeClr val="accent4"/>
                </a:solidFill>
              </a:rPr>
              <a:t>WOW</a:t>
            </a:r>
            <a:r>
              <a:rPr lang="en-US" sz="4250" b="1" spc="10" dirty="0">
                <a:solidFill>
                  <a:schemeClr val="accent4"/>
                </a:solidFill>
              </a:rPr>
              <a:t>"</a:t>
            </a:r>
            <a:r>
              <a:rPr sz="4250" b="1" spc="85" dirty="0">
                <a:solidFill>
                  <a:schemeClr val="accent4"/>
                </a:solidFill>
              </a:rPr>
              <a:t> </a:t>
            </a:r>
            <a:r>
              <a:rPr sz="4250" b="1" spc="10" dirty="0">
                <a:solidFill>
                  <a:schemeClr val="accent4"/>
                </a:solidFill>
              </a:rPr>
              <a:t>IN</a:t>
            </a:r>
            <a:r>
              <a:rPr sz="4250" b="1" spc="-5" dirty="0">
                <a:solidFill>
                  <a:schemeClr val="accent4"/>
                </a:solidFill>
              </a:rPr>
              <a:t> </a:t>
            </a:r>
            <a:r>
              <a:rPr sz="4250" b="1" spc="15" dirty="0">
                <a:solidFill>
                  <a:schemeClr val="accent4"/>
                </a:solidFill>
              </a:rPr>
              <a:t>OUR</a:t>
            </a:r>
            <a:r>
              <a:rPr sz="4250" b="1" spc="-10" dirty="0">
                <a:solidFill>
                  <a:schemeClr val="accent4"/>
                </a:solidFill>
              </a:rPr>
              <a:t> </a:t>
            </a:r>
            <a:r>
              <a:rPr sz="4250" b="1" spc="20" dirty="0">
                <a:solidFill>
                  <a:schemeClr val="accent4"/>
                </a:solidFill>
              </a:rPr>
              <a:t>SOLUTION</a:t>
            </a:r>
            <a:endParaRPr sz="4250" b="1" dirty="0">
              <a:solidFill>
                <a:schemeClr val="accent4"/>
              </a:solidFill>
            </a:endParaRPr>
          </a:p>
        </p:txBody>
      </p:sp>
      <p:sp>
        <p:nvSpPr>
          <p:cNvPr id="10" name="Text Placeholder 9">
            <a:extLst>
              <a:ext uri="{FF2B5EF4-FFF2-40B4-BE49-F238E27FC236}">
                <a16:creationId xmlns:a16="http://schemas.microsoft.com/office/drawing/2014/main" id="{55382F4B-0F86-BBC7-5A9E-7C01C82438DF}"/>
              </a:ext>
            </a:extLst>
          </p:cNvPr>
          <p:cNvSpPr>
            <a:spLocks noGrp="1"/>
          </p:cNvSpPr>
          <p:nvPr>
            <p:ph idx="1"/>
          </p:nvPr>
        </p:nvSpPr>
        <p:spPr>
          <a:xfrm>
            <a:off x="2362200" y="2571115"/>
            <a:ext cx="8534018" cy="1490343"/>
          </a:xfrm>
        </p:spPr>
        <p:txBody>
          <a:bodyPr>
            <a:normAutofit fontScale="92500" lnSpcReduction="10000"/>
          </a:bodyPr>
          <a:lstStyle/>
          <a:p>
            <a:pPr marL="285750" indent="-285750">
              <a:buFont typeface="Arial" panose="020B0604020202020204" pitchFamily="34" charset="0"/>
              <a:buChar char="•"/>
            </a:pPr>
            <a:r>
              <a:rPr lang="en-US" sz="2400" b="1" dirty="0"/>
              <a:t>Calculated the Performance level using the formula</a:t>
            </a:r>
          </a:p>
          <a:p>
            <a:pPr lvl="1"/>
            <a:r>
              <a:rPr lang="en-US" sz="2400" dirty="0"/>
              <a:t>   IFS(Z8&gt;5,”VERYHIGH”,Z8&gt;=4,”HIGH”,Z8&gt;=3,”MED”,TRUE,”LOW”)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0" y="34290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925</Words>
  <Application>Microsoft Office PowerPoint</Application>
  <PresentationFormat>Widescreen</PresentationFormat>
  <Paragraphs>73</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Garamond</vt:lpstr>
      <vt:lpstr>Roboto</vt:lpstr>
      <vt:lpstr>Times New Roman</vt:lpstr>
      <vt:lpstr>Trebuchet MS</vt:lpstr>
      <vt:lpstr>Wingdings</vt:lpstr>
      <vt:lpstr>Organic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Hameed Basha</cp:lastModifiedBy>
  <cp:revision>26</cp:revision>
  <dcterms:created xsi:type="dcterms:W3CDTF">2024-03-29T15:07:22Z</dcterms:created>
  <dcterms:modified xsi:type="dcterms:W3CDTF">2024-09-04T14:11:01Z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