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1.nyc.gov/site/tlc/about/tlc-trip-record-data.page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site/tlc/about/tlc-trip-record-data.page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144ED-3694-413C-91B8-854AAE721CF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7F4380-9C80-41E3-8459-ABEEF683C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https://www1.nyc.gov/site/tlc/about/tlc-trip-record-data.page</a:t>
          </a:r>
          <a:endParaRPr lang="en-US"/>
        </a:p>
      </dgm:t>
    </dgm:pt>
    <dgm:pt modelId="{6F886CFB-B6CE-49C5-9C7A-97D2E6263E61}" type="parTrans" cxnId="{CE5CC248-B11A-488C-8242-41F25697F53A}">
      <dgm:prSet/>
      <dgm:spPr/>
      <dgm:t>
        <a:bodyPr/>
        <a:lstStyle/>
        <a:p>
          <a:endParaRPr lang="en-US"/>
        </a:p>
      </dgm:t>
    </dgm:pt>
    <dgm:pt modelId="{CDCEDB24-0FFD-43A2-8C76-2F091E351909}" type="sibTrans" cxnId="{CE5CC248-B11A-488C-8242-41F25697F53A}">
      <dgm:prSet/>
      <dgm:spPr/>
      <dgm:t>
        <a:bodyPr/>
        <a:lstStyle/>
        <a:p>
          <a:endParaRPr lang="en-US"/>
        </a:p>
      </dgm:t>
    </dgm:pt>
    <dgm:pt modelId="{9FBD60FB-974C-124E-AA33-22566D8708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collected rides data for four months from  May 2018 – August 2018. </a:t>
          </a:r>
        </a:p>
      </dgm:t>
    </dgm:pt>
    <dgm:pt modelId="{15FA96D0-FE37-A848-B5AC-172C13465947}" type="parTrans" cxnId="{E23505A0-7323-504F-8556-266944DA524B}">
      <dgm:prSet/>
      <dgm:spPr/>
      <dgm:t>
        <a:bodyPr/>
        <a:lstStyle/>
        <a:p>
          <a:endParaRPr lang="en-US"/>
        </a:p>
      </dgm:t>
    </dgm:pt>
    <dgm:pt modelId="{8C5C0257-7A80-ED40-B6D2-3E873160346D}" type="sibTrans" cxnId="{E23505A0-7323-504F-8556-266944DA524B}">
      <dgm:prSet/>
      <dgm:spPr/>
    </dgm:pt>
    <dgm:pt modelId="{C3371444-1A7C-F745-A361-71F8378F3E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Yellow taxi rides are in the range of 9 million records and Green taxi rides are in the range of 8 hundred thousand for one month.</a:t>
          </a:r>
        </a:p>
      </dgm:t>
    </dgm:pt>
    <dgm:pt modelId="{84A7AFC7-AE89-EC42-BD5C-DCE5317D4B7B}" type="parTrans" cxnId="{2770628A-1696-2244-9606-90F54825FC0A}">
      <dgm:prSet/>
      <dgm:spPr/>
      <dgm:t>
        <a:bodyPr/>
        <a:lstStyle/>
        <a:p>
          <a:endParaRPr lang="en-US"/>
        </a:p>
      </dgm:t>
    </dgm:pt>
    <dgm:pt modelId="{60E69265-922B-6A48-81F7-31B90F8838AE}" type="sibTrans" cxnId="{2770628A-1696-2244-9606-90F54825FC0A}">
      <dgm:prSet/>
      <dgm:spPr/>
    </dgm:pt>
    <dgm:pt modelId="{27B15B38-8B3E-4D1D-B700-E0E4B00CEE3D}" type="pres">
      <dgm:prSet presAssocID="{067144ED-3694-413C-91B8-854AAE721CF6}" presName="root" presStyleCnt="0">
        <dgm:presLayoutVars>
          <dgm:dir/>
          <dgm:resizeHandles val="exact"/>
        </dgm:presLayoutVars>
      </dgm:prSet>
      <dgm:spPr/>
    </dgm:pt>
    <dgm:pt modelId="{2D508747-219D-45F6-84FC-486F5331E0B1}" type="pres">
      <dgm:prSet presAssocID="{707F4380-9C80-41E3-8459-ABEEF683CF6B}" presName="compNode" presStyleCnt="0"/>
      <dgm:spPr/>
    </dgm:pt>
    <dgm:pt modelId="{074066C8-BFF9-47C7-8544-3CEC1A12AAE9}" type="pres">
      <dgm:prSet presAssocID="{707F4380-9C80-41E3-8459-ABEEF683CF6B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5702399-21C5-4355-95E2-C10A1F25E844}" type="pres">
      <dgm:prSet presAssocID="{707F4380-9C80-41E3-8459-ABEEF683CF6B}" presName="spaceRect" presStyleCnt="0"/>
      <dgm:spPr/>
    </dgm:pt>
    <dgm:pt modelId="{583FCEC8-E340-4492-8D42-27D7E8D7BE5B}" type="pres">
      <dgm:prSet presAssocID="{707F4380-9C80-41E3-8459-ABEEF683CF6B}" presName="textRect" presStyleLbl="revTx" presStyleIdx="0" presStyleCnt="3">
        <dgm:presLayoutVars>
          <dgm:chMax val="1"/>
          <dgm:chPref val="1"/>
        </dgm:presLayoutVars>
      </dgm:prSet>
      <dgm:spPr/>
    </dgm:pt>
    <dgm:pt modelId="{9B95793E-5247-490B-8BF6-829AB7797E9F}" type="pres">
      <dgm:prSet presAssocID="{CDCEDB24-0FFD-43A2-8C76-2F091E351909}" presName="sibTrans" presStyleCnt="0"/>
      <dgm:spPr/>
    </dgm:pt>
    <dgm:pt modelId="{A05FE5B4-92DB-426C-9DC5-50F4B5BE35D8}" type="pres">
      <dgm:prSet presAssocID="{9FBD60FB-974C-124E-AA33-22566D870834}" presName="compNode" presStyleCnt="0"/>
      <dgm:spPr/>
    </dgm:pt>
    <dgm:pt modelId="{905C83B1-C780-4991-90B1-2189EF896481}" type="pres">
      <dgm:prSet presAssocID="{9FBD60FB-974C-124E-AA33-22566D870834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E307F5B-389D-4526-96B5-132D9BAD3FBB}" type="pres">
      <dgm:prSet presAssocID="{9FBD60FB-974C-124E-AA33-22566D870834}" presName="spaceRect" presStyleCnt="0"/>
      <dgm:spPr/>
    </dgm:pt>
    <dgm:pt modelId="{29CD0DAA-B750-4D85-B95D-272D09ECEC22}" type="pres">
      <dgm:prSet presAssocID="{9FBD60FB-974C-124E-AA33-22566D870834}" presName="textRect" presStyleLbl="revTx" presStyleIdx="1" presStyleCnt="3">
        <dgm:presLayoutVars>
          <dgm:chMax val="1"/>
          <dgm:chPref val="1"/>
        </dgm:presLayoutVars>
      </dgm:prSet>
      <dgm:spPr/>
    </dgm:pt>
    <dgm:pt modelId="{D8EF7618-E12A-40AC-8579-2D72FFDDEA07}" type="pres">
      <dgm:prSet presAssocID="{8C5C0257-7A80-ED40-B6D2-3E873160346D}" presName="sibTrans" presStyleCnt="0"/>
      <dgm:spPr/>
    </dgm:pt>
    <dgm:pt modelId="{6132D7C4-C83A-4E33-9DD0-CACFDF3EEBAE}" type="pres">
      <dgm:prSet presAssocID="{C3371444-1A7C-F745-A361-71F8378F3EC6}" presName="compNode" presStyleCnt="0"/>
      <dgm:spPr/>
    </dgm:pt>
    <dgm:pt modelId="{46D90511-712F-4D1F-9DE9-1BE711688E19}" type="pres">
      <dgm:prSet presAssocID="{C3371444-1A7C-F745-A361-71F8378F3EC6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B9F1FAE8-07CB-4EED-9117-4F811420B7C7}" type="pres">
      <dgm:prSet presAssocID="{C3371444-1A7C-F745-A361-71F8378F3EC6}" presName="spaceRect" presStyleCnt="0"/>
      <dgm:spPr/>
    </dgm:pt>
    <dgm:pt modelId="{1BFD4173-1898-4A39-A958-7B958164B883}" type="pres">
      <dgm:prSet presAssocID="{C3371444-1A7C-F745-A361-71F8378F3E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CF4010-D12D-A548-ACA8-573A307F0917}" type="presOf" srcId="{C3371444-1A7C-F745-A361-71F8378F3EC6}" destId="{1BFD4173-1898-4A39-A958-7B958164B883}" srcOrd="0" destOrd="0" presId="urn:microsoft.com/office/officeart/2018/2/layout/IconLabelList"/>
    <dgm:cxn modelId="{AAC58537-343D-314A-BF80-770E034802C7}" type="presOf" srcId="{067144ED-3694-413C-91B8-854AAE721CF6}" destId="{27B15B38-8B3E-4D1D-B700-E0E4B00CEE3D}" srcOrd="0" destOrd="0" presId="urn:microsoft.com/office/officeart/2018/2/layout/IconLabelList"/>
    <dgm:cxn modelId="{CE5CC248-B11A-488C-8242-41F25697F53A}" srcId="{067144ED-3694-413C-91B8-854AAE721CF6}" destId="{707F4380-9C80-41E3-8459-ABEEF683CF6B}" srcOrd="0" destOrd="0" parTransId="{6F886CFB-B6CE-49C5-9C7A-97D2E6263E61}" sibTransId="{CDCEDB24-0FFD-43A2-8C76-2F091E351909}"/>
    <dgm:cxn modelId="{CE4CE360-7478-1241-AB1B-4B2A9145CF42}" type="presOf" srcId="{707F4380-9C80-41E3-8459-ABEEF683CF6B}" destId="{583FCEC8-E340-4492-8D42-27D7E8D7BE5B}" srcOrd="0" destOrd="0" presId="urn:microsoft.com/office/officeart/2018/2/layout/IconLabelList"/>
    <dgm:cxn modelId="{2770628A-1696-2244-9606-90F54825FC0A}" srcId="{067144ED-3694-413C-91B8-854AAE721CF6}" destId="{C3371444-1A7C-F745-A361-71F8378F3EC6}" srcOrd="2" destOrd="0" parTransId="{84A7AFC7-AE89-EC42-BD5C-DCE5317D4B7B}" sibTransId="{60E69265-922B-6A48-81F7-31B90F8838AE}"/>
    <dgm:cxn modelId="{E23505A0-7323-504F-8556-266944DA524B}" srcId="{067144ED-3694-413C-91B8-854AAE721CF6}" destId="{9FBD60FB-974C-124E-AA33-22566D870834}" srcOrd="1" destOrd="0" parTransId="{15FA96D0-FE37-A848-B5AC-172C13465947}" sibTransId="{8C5C0257-7A80-ED40-B6D2-3E873160346D}"/>
    <dgm:cxn modelId="{1EF853DB-3DA8-5845-91CC-FDD765669F4C}" type="presOf" srcId="{9FBD60FB-974C-124E-AA33-22566D870834}" destId="{29CD0DAA-B750-4D85-B95D-272D09ECEC22}" srcOrd="0" destOrd="0" presId="urn:microsoft.com/office/officeart/2018/2/layout/IconLabelList"/>
    <dgm:cxn modelId="{84B8E2A4-C1EE-1846-B85F-35B33575580F}" type="presParOf" srcId="{27B15B38-8B3E-4D1D-B700-E0E4B00CEE3D}" destId="{2D508747-219D-45F6-84FC-486F5331E0B1}" srcOrd="0" destOrd="0" presId="urn:microsoft.com/office/officeart/2018/2/layout/IconLabelList"/>
    <dgm:cxn modelId="{12804523-5FB0-0542-8CCC-D9072D18A3C7}" type="presParOf" srcId="{2D508747-219D-45F6-84FC-486F5331E0B1}" destId="{074066C8-BFF9-47C7-8544-3CEC1A12AAE9}" srcOrd="0" destOrd="0" presId="urn:microsoft.com/office/officeart/2018/2/layout/IconLabelList"/>
    <dgm:cxn modelId="{8B5E0F02-AC60-9E4A-BD4A-268E202130F7}" type="presParOf" srcId="{2D508747-219D-45F6-84FC-486F5331E0B1}" destId="{25702399-21C5-4355-95E2-C10A1F25E844}" srcOrd="1" destOrd="0" presId="urn:microsoft.com/office/officeart/2018/2/layout/IconLabelList"/>
    <dgm:cxn modelId="{D023F638-2CA8-1C45-B6F9-D3328AA10EC5}" type="presParOf" srcId="{2D508747-219D-45F6-84FC-486F5331E0B1}" destId="{583FCEC8-E340-4492-8D42-27D7E8D7BE5B}" srcOrd="2" destOrd="0" presId="urn:microsoft.com/office/officeart/2018/2/layout/IconLabelList"/>
    <dgm:cxn modelId="{A4516A58-07DB-4242-8C28-4C1ECA36B203}" type="presParOf" srcId="{27B15B38-8B3E-4D1D-B700-E0E4B00CEE3D}" destId="{9B95793E-5247-490B-8BF6-829AB7797E9F}" srcOrd="1" destOrd="0" presId="urn:microsoft.com/office/officeart/2018/2/layout/IconLabelList"/>
    <dgm:cxn modelId="{FA99A77E-4389-914C-8718-F1341F8D7902}" type="presParOf" srcId="{27B15B38-8B3E-4D1D-B700-E0E4B00CEE3D}" destId="{A05FE5B4-92DB-426C-9DC5-50F4B5BE35D8}" srcOrd="2" destOrd="0" presId="urn:microsoft.com/office/officeart/2018/2/layout/IconLabelList"/>
    <dgm:cxn modelId="{ECD993D7-6C9C-7447-975B-29B8ECCA700A}" type="presParOf" srcId="{A05FE5B4-92DB-426C-9DC5-50F4B5BE35D8}" destId="{905C83B1-C780-4991-90B1-2189EF896481}" srcOrd="0" destOrd="0" presId="urn:microsoft.com/office/officeart/2018/2/layout/IconLabelList"/>
    <dgm:cxn modelId="{D9F77C34-44CD-D04B-BE62-2C3508076383}" type="presParOf" srcId="{A05FE5B4-92DB-426C-9DC5-50F4B5BE35D8}" destId="{1E307F5B-389D-4526-96B5-132D9BAD3FBB}" srcOrd="1" destOrd="0" presId="urn:microsoft.com/office/officeart/2018/2/layout/IconLabelList"/>
    <dgm:cxn modelId="{137873E3-8FB7-F645-BFA9-F04D494F9C0C}" type="presParOf" srcId="{A05FE5B4-92DB-426C-9DC5-50F4B5BE35D8}" destId="{29CD0DAA-B750-4D85-B95D-272D09ECEC22}" srcOrd="2" destOrd="0" presId="urn:microsoft.com/office/officeart/2018/2/layout/IconLabelList"/>
    <dgm:cxn modelId="{0352258C-B131-244E-A8CD-EAEAB04AB68B}" type="presParOf" srcId="{27B15B38-8B3E-4D1D-B700-E0E4B00CEE3D}" destId="{D8EF7618-E12A-40AC-8579-2D72FFDDEA07}" srcOrd="3" destOrd="0" presId="urn:microsoft.com/office/officeart/2018/2/layout/IconLabelList"/>
    <dgm:cxn modelId="{45EBA464-0BDF-F44E-9D8F-06E3497916E5}" type="presParOf" srcId="{27B15B38-8B3E-4D1D-B700-E0E4B00CEE3D}" destId="{6132D7C4-C83A-4E33-9DD0-CACFDF3EEBAE}" srcOrd="4" destOrd="0" presId="urn:microsoft.com/office/officeart/2018/2/layout/IconLabelList"/>
    <dgm:cxn modelId="{F8BB3FD7-C0A6-CD4E-849E-0D4F4F40F143}" type="presParOf" srcId="{6132D7C4-C83A-4E33-9DD0-CACFDF3EEBAE}" destId="{46D90511-712F-4D1F-9DE9-1BE711688E19}" srcOrd="0" destOrd="0" presId="urn:microsoft.com/office/officeart/2018/2/layout/IconLabelList"/>
    <dgm:cxn modelId="{9E309066-7F92-1D41-AB9B-0396549B5420}" type="presParOf" srcId="{6132D7C4-C83A-4E33-9DD0-CACFDF3EEBAE}" destId="{B9F1FAE8-07CB-4EED-9117-4F811420B7C7}" srcOrd="1" destOrd="0" presId="urn:microsoft.com/office/officeart/2018/2/layout/IconLabelList"/>
    <dgm:cxn modelId="{4CF9501A-F191-7848-928A-9E2E6073B91E}" type="presParOf" srcId="{6132D7C4-C83A-4E33-9DD0-CACFDF3EEBAE}" destId="{1BFD4173-1898-4A39-A958-7B958164B8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066C8-BFF9-47C7-8544-3CEC1A12AAE9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FCEC8-E340-4492-8D42-27D7E8D7BE5B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https://www1.nyc.gov/site/tlc/about/tlc-trip-record-data.page</a:t>
          </a:r>
          <a:endParaRPr lang="en-US" sz="1100" kern="1200"/>
        </a:p>
      </dsp:txBody>
      <dsp:txXfrm>
        <a:off x="338168" y="1887237"/>
        <a:ext cx="2683800" cy="720000"/>
      </dsp:txXfrm>
    </dsp:sp>
    <dsp:sp modelId="{905C83B1-C780-4991-90B1-2189EF896481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D0DAA-B750-4D85-B95D-272D09ECEC22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 collected rides data for four months from  May 2018 – August 2018. </a:t>
          </a:r>
        </a:p>
      </dsp:txBody>
      <dsp:txXfrm>
        <a:off x="3491634" y="1887237"/>
        <a:ext cx="2683800" cy="720000"/>
      </dsp:txXfrm>
    </dsp:sp>
    <dsp:sp modelId="{46D90511-712F-4D1F-9DE9-1BE711688E19}">
      <dsp:nvSpPr>
        <dsp:cNvPr id="0" name=""/>
        <dsp:cNvSpPr/>
      </dsp:nvSpPr>
      <dsp:spPr>
        <a:xfrm>
          <a:off x="2652946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D4173-1898-4A39-A958-7B958164B883}">
      <dsp:nvSpPr>
        <dsp:cNvPr id="0" name=""/>
        <dsp:cNvSpPr/>
      </dsp:nvSpPr>
      <dsp:spPr>
        <a:xfrm>
          <a:off x="1914901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Yellow taxi rides are in the range of 9 million records and Green taxi rides are in the range of 8 hundred thousand for one month.</a:t>
          </a:r>
        </a:p>
      </dsp:txBody>
      <dsp:txXfrm>
        <a:off x="1914901" y="4839023"/>
        <a:ext cx="26838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A6E4-35EA-E949-88B4-3717D62F9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67AE0-7CD5-5B40-9449-C83C8C374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3B8B-CCE2-0C46-9805-3C994E7A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A687-9014-BB40-9124-769CD570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184FB-AF97-DE4D-BF67-5E398447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EDFD-55D2-2347-A961-4636CF7C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CFE55-C4FD-FC45-9072-A5171113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04519-F82C-B04B-88E5-DF25384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F73C-9094-3049-A021-4E5C5AC1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2AFF-CF87-394F-B902-46B28F1F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924D1-E691-6343-B197-6C0146DF8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B180F-D9F5-1541-BE7F-927FE7E9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59DC-2BDE-C94E-BD6B-AF5DC42A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6460-9A08-C74B-ACA8-50EDA76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C7DD-63CC-7541-84D3-5EE50CA5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46D2-D067-E444-AE94-0BA15AF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E4BA-28ED-8A40-9CE7-4DAA56A6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C980-7243-6441-98E3-E83A83EF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3143-AD61-274C-A09B-4B69CA8A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9937-3E83-0844-873A-8CA85BD1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D999-DF5A-DE47-A2A5-DE97D3A4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8D7C-685F-1E46-9BA7-A0C5F0C0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1AE1-EC7E-744F-942F-E0E9C8BD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2F1A5-F462-084D-AD28-B7EB56D3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C627-806C-FC4E-8D94-9F58EF19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B61F-9B71-AC43-A4B9-FB754931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6EC6-05CD-DA40-85CA-D4C8E15B0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179F-1321-3B4B-9965-DFF8FA6B1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13A0F-3D3E-E049-8A87-6149FDD1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5C79-E5F9-6F4D-9E00-263AEC29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04FE-CC0E-3248-B5E1-7FDE9B2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07C8-492B-394A-B95B-FDB9355E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46D3-D93C-3546-9004-29C4EB69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FEC62-F9C7-DC48-A9C7-5EAEF6F10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9CBCC-EF22-BD49-82B8-887271352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22A02-FC09-F54A-83B7-15DF6AA06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58CBC-F681-F44C-9D60-8494792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18C5D-B529-2E4E-92ED-32E63CCA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C3E52-18A5-F149-B42B-3ABC5AB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8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6F0A-8557-044C-94F8-64BE7B9D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20EEC-D0BA-2B4D-B4F1-59C8D718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7AF48-C615-A148-8A86-6232627D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407B5-4234-AF42-9FA9-2B6C05BE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AF0F5-414F-B542-849D-EBF91FCB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99704-DD21-9F4E-BEE9-33496618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89B05-1A15-D341-B086-A1D0C58C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0472-D016-904D-932A-F86AB17A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557C-5CA0-C64A-8605-1EEFFE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22E07-08CF-B245-A70A-8880C4C2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6357F-580C-7747-B8CA-CCF6AA5A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D03A4-34D1-AC4A-B942-A401BD56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77482-B6B0-8840-A348-9F1A16C4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1294-C9B6-EC4D-8557-2336C4E3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3E6E1-4F9C-544E-924B-769972CED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DA2E7-0F2F-D946-BFB0-3CC2C94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7E9BE-B622-1349-B140-F5FF4FB9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8E6D-FAE0-294B-8B1E-1FEFC24E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9530B-FF9C-E74C-A1B1-7F27D837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5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4D636-9E64-124F-B65F-70BF2E11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79E1-C3DE-5249-81B7-BE28CC41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7C29-930E-1345-A5A5-D3D1B2FD6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6018-CB85-E04E-9002-11F8949BF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C4DB-DDF8-E14F-A0C4-0A1A14E04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dataproc/clusters/nycluster?project=nyctaxi-260415&amp;region=us-central1&amp;duration=PT1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110637F-0CA6-534D-A344-544F34D5C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Authors: Akshaya Nagarajan, Pooja Patil, Sivaranjani Kumar, Vignesh Kumar Thangarajan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D730-33F3-0C4B-9D27-AEA47255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Large Scale analytics on Taxi Rides to find the number of rides that can be aggregated</a:t>
            </a:r>
          </a:p>
        </p:txBody>
      </p:sp>
    </p:spTree>
    <p:extLst>
      <p:ext uri="{BB962C8B-B14F-4D97-AF65-F5344CB8AC3E}">
        <p14:creationId xmlns:p14="http://schemas.microsoft.com/office/powerpoint/2010/main" val="23493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FA914-DCA2-6348-BF8F-F773E892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Methods we can implement the 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52C5-9AB1-3F4F-BE0B-D75DCAEE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SQL self join – A complex SQL query loaded with all the conditions we have discussed above and executing them in the temporary table we created from the parquet Data Frame.</a:t>
            </a:r>
          </a:p>
          <a:p>
            <a:endParaRPr lang="en-US" sz="2400"/>
          </a:p>
          <a:p>
            <a:r>
              <a:rPr lang="en-US" sz="2400"/>
              <a:t>Join Query is not one of the best option for this kind of intensive operations but nevertheless it is one of the way we can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337735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D9A0-30EB-6848-B70E-33850A2F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A7D0-F6FB-C047-BFF9-875D2731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SELECT COUNT(*) from (SELECT t1.id as </a:t>
            </a:r>
            <a:r>
              <a:rPr lang="en-US" dirty="0" err="1"/>
              <a:t>srcid</a:t>
            </a:r>
            <a:r>
              <a:rPr lang="en-US" dirty="0"/>
              <a:t>, t2.id as </a:t>
            </a:r>
            <a:r>
              <a:rPr lang="en-US" dirty="0" err="1"/>
              <a:t>dstid</a:t>
            </a:r>
            <a:r>
              <a:rPr lang="en-US" dirty="0"/>
              <a:t>, t1.Passenger_count, t2.Passenger_count,</a:t>
            </a:r>
          </a:p>
          <a:p>
            <a:pPr marL="0" indent="0">
              <a:buNone/>
            </a:pPr>
            <a:r>
              <a:rPr lang="en-US" dirty="0"/>
              <a:t>t1.pickup_datetime, t2.pickup_datetime, t1.Pickup_Latitude, t2.Pickup_Latitude, (</a:t>
            </a:r>
            <a:r>
              <a:rPr lang="en-US" dirty="0" err="1"/>
              <a:t>acos</a:t>
            </a:r>
            <a:r>
              <a:rPr lang="en-US" dirty="0"/>
              <a:t>(sin(radians(t2.Pickup_Latitude)) * sin(radians(t1.Pickup_Latitude)) +</a:t>
            </a:r>
          </a:p>
          <a:p>
            <a:pPr marL="0" indent="0">
              <a:buNone/>
            </a:pPr>
            <a:r>
              <a:rPr lang="en-US" dirty="0"/>
              <a:t>cos(radians(t2.Pickup_Latitude)) * cos(radians(t1.Pickup_Latitude)) *</a:t>
            </a:r>
          </a:p>
          <a:p>
            <a:pPr marL="0" indent="0">
              <a:buNone/>
            </a:pPr>
            <a:r>
              <a:rPr lang="en-US" dirty="0"/>
              <a:t>cos(radians(t1.Pickup_longitude) - radians(t2.Pickup_longitude))</a:t>
            </a:r>
          </a:p>
          <a:p>
            <a:pPr marL="0" indent="0">
              <a:buNone/>
            </a:pPr>
            <a:r>
              <a:rPr lang="en-US" dirty="0"/>
              <a:t>)*6371.010) as </a:t>
            </a:r>
            <a:r>
              <a:rPr lang="en-US" dirty="0" err="1"/>
              <a:t>dist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rides t1 inner join rides t2  on t1.pdt=t2.pdt and t1.ddt=t2.ddt and t1.id &lt; t2.id and (t1.passenger_count + t2.passenger_count) &lt;= 5 </a:t>
            </a:r>
          </a:p>
          <a:p>
            <a:pPr marL="0" indent="0">
              <a:buNone/>
            </a:pPr>
            <a:r>
              <a:rPr lang="en-US" dirty="0"/>
              <a:t>and ABS(UNIX_TIMESTAMP(t1.pickup_datetime) -UNIX_TIMESTAMP(t2.pickup_datetime)) &lt;=300</a:t>
            </a:r>
          </a:p>
          <a:p>
            <a:pPr marL="0" indent="0">
              <a:buNone/>
            </a:pPr>
            <a:r>
              <a:rPr lang="en-US" dirty="0"/>
              <a:t>and (</a:t>
            </a:r>
            <a:r>
              <a:rPr lang="en-US" dirty="0" err="1"/>
              <a:t>acos</a:t>
            </a:r>
            <a:r>
              <a:rPr lang="en-US" dirty="0"/>
              <a:t>(sin(radians(t2.Pickup_Latitude)) * sin(radians(t1.Pickup_Latitude)) +</a:t>
            </a:r>
          </a:p>
          <a:p>
            <a:pPr marL="0" indent="0">
              <a:buNone/>
            </a:pPr>
            <a:r>
              <a:rPr lang="en-US" dirty="0"/>
              <a:t>cos(radians(t2.Pickup_Latitude)) * cos(radians(t1.Pickup_Latitude)) *</a:t>
            </a:r>
          </a:p>
          <a:p>
            <a:pPr marL="0" indent="0">
              <a:buNone/>
            </a:pPr>
            <a:r>
              <a:rPr lang="en-US" dirty="0"/>
              <a:t>cos(radians(t1.Pickup_longitude) - radians(t2.Pickup_longitude)))*6371.010) &lt; 1) as a</a:t>
            </a:r>
          </a:p>
        </p:txBody>
      </p:sp>
    </p:spTree>
    <p:extLst>
      <p:ext uri="{BB962C8B-B14F-4D97-AF65-F5344CB8AC3E}">
        <p14:creationId xmlns:p14="http://schemas.microsoft.com/office/powerpoint/2010/main" val="93049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62AF2-C23A-4243-B389-0EC3DD4A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Spark’s Window Function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167A-0030-624B-8385-5720B4B9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900" b="1"/>
              <a:t>Rank Function: </a:t>
            </a:r>
            <a:r>
              <a:rPr lang="en-US" sz="1900"/>
              <a:t>df_with_rank = df_with_ddt.withColumn("group_ride_number", rank().over(Window.partitionBy(df_with_ddt.pdt,df_with_ddt.ddt)                                                                     .orderBy(df_with_ddt.pickup_latitude,df_with_ddt.pickup_longitude, df_with_ddt.dropoff_latitude,df_with_ddt.dropoff_longitude,df_with_ddt.passenger_count, df_with_ddt.id)))</a:t>
            </a:r>
          </a:p>
          <a:p>
            <a:r>
              <a:rPr lang="en-US" sz="1900" b="1"/>
              <a:t>Lag function: </a:t>
            </a:r>
            <a:r>
              <a:rPr lang="en-US" sz="1900"/>
              <a:t>df_with_lag = df_with_rank.withColumn("lag_ride_number", lag("group_ride_number",1,0).over(Window.partitionBy(df_with_rank.pdt,df_with_rank.ddt) .orderBy(df_with_rank.pickup_latitude,df_with_rank.pickup_longitude, df_with_rank.dropoff_latitude,df_with_rank.dropoff_longitude,df_with_rank.passenger_count, df_with_rank.id))) </a:t>
            </a:r>
          </a:p>
          <a:p>
            <a:pPr marL="0" indent="0">
              <a:buNone/>
            </a:pPr>
            <a:r>
              <a:rPr lang="en-US" sz="1900"/>
              <a:t>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7591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F56A-FE53-3845-973C-4F487B1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0721-5115-884D-BB71-A605F767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https://console.cloud.google.com/dataproc/clusters/nycluster?project=nyctaxi-260415&amp;region=us-central1&amp;duration=PT1H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32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61C-8667-594A-9397-D6ADBF00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8E09B-8978-EF45-8AFF-222152F7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can also be solved using Dynamic Programming Paradigm.</a:t>
            </a:r>
          </a:p>
          <a:p>
            <a:r>
              <a:rPr lang="en-US" dirty="0"/>
              <a:t>Each ride can be first aggregated with another closer ride and this can be saved in an intermediate state table.</a:t>
            </a:r>
          </a:p>
          <a:p>
            <a:r>
              <a:rPr lang="en-US" dirty="0"/>
              <a:t>Then this table can be further used to aggregate newer rows with the already aggregated rows, thereby it can improve the overall solution’s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310404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BB25F-2B42-2E46-B06F-144E50C7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				       Q&amp;A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9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96EA-F148-5445-B0F9-9E730552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Problem Definition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9CCC-0E83-7C44-AAB4-E823B691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Pooling of NYC’s Yellow and Green Taxi Rides</a:t>
            </a:r>
          </a:p>
          <a:p>
            <a:r>
              <a:rPr lang="en-US" sz="2400"/>
              <a:t>For better utilization of resources</a:t>
            </a:r>
          </a:p>
          <a:p>
            <a:r>
              <a:rPr lang="en-US" sz="2400"/>
              <a:t>Minimizing travelling cost</a:t>
            </a:r>
          </a:p>
          <a:p>
            <a:r>
              <a:rPr lang="en-US" sz="2400"/>
              <a:t>Eventually reducing the pollution- an effort to save nature using Big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143526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0817-2A13-144A-A4BC-EADF85A0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Set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083AB3E-3F89-47E7-9815-8471184BC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968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57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06BE0-97BC-7941-A068-D64E5837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Collection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3D9B-620B-B247-825A-78D3E1C5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source of data is NYC Government portal.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wrote a simple script that downloads the data for the months we are interested from a public S3 bucket.</a:t>
            </a:r>
          </a:p>
          <a:p>
            <a:endParaRPr lang="en-US" sz="2400" dirty="0"/>
          </a:p>
          <a:p>
            <a:r>
              <a:rPr lang="en-US" sz="2400" dirty="0" err="1"/>
              <a:t>wget</a:t>
            </a:r>
            <a:r>
              <a:rPr lang="en-US" sz="2400" dirty="0"/>
              <a:t> https://s3.amazonaws.com/</a:t>
            </a:r>
            <a:r>
              <a:rPr lang="en-US" sz="2400" dirty="0" err="1"/>
              <a:t>nyc-tlc</a:t>
            </a:r>
            <a:r>
              <a:rPr lang="en-US" sz="2400" dirty="0"/>
              <a:t>/</a:t>
            </a:r>
            <a:r>
              <a:rPr lang="en-US" sz="2400" dirty="0" err="1"/>
              <a:t>trip+data</a:t>
            </a:r>
            <a:r>
              <a:rPr lang="en-US" sz="2400" dirty="0"/>
              <a:t>/green_tripdata_2018-01.csv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13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49DF-AA0C-584D-B9DF-443376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10BB-99A8-664D-BD65-A4CBEC38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collected data set contains attributes of different names for an attribute like pickup location.</a:t>
            </a:r>
          </a:p>
          <a:p>
            <a:r>
              <a:rPr lang="en-US" dirty="0"/>
              <a:t>For instance, the </a:t>
            </a:r>
            <a:r>
              <a:rPr lang="en-US" dirty="0" err="1"/>
              <a:t>lpep_pickup_datetime</a:t>
            </a:r>
            <a:r>
              <a:rPr lang="en-US" dirty="0"/>
              <a:t> and </a:t>
            </a:r>
            <a:r>
              <a:rPr lang="en-US" dirty="0" err="1"/>
              <a:t>lpep_dropoff_datetime</a:t>
            </a:r>
            <a:r>
              <a:rPr lang="en-US" dirty="0"/>
              <a:t> from the green data was renamed to pickup and </a:t>
            </a:r>
            <a:r>
              <a:rPr lang="en-US" dirty="0" err="1"/>
              <a:t>dropoff_datetime</a:t>
            </a:r>
            <a:r>
              <a:rPr lang="en-US" dirty="0"/>
              <a:t>. Same is performed for the yellow dataset. </a:t>
            </a:r>
          </a:p>
          <a:p>
            <a:r>
              <a:rPr lang="en-US" dirty="0"/>
              <a:t>We identified such columns and gave a uniform naming format to avoid a mismatch when merging the both yellow and green data.</a:t>
            </a:r>
          </a:p>
          <a:p>
            <a:r>
              <a:rPr lang="en-US" dirty="0"/>
              <a:t>We removed all the missing values from the data by removing the corresponding row from the feature 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9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15DBB-0622-9B45-B157-C13B8805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Feature Extraction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BD3A-0617-744B-90E7-8893D1E4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The csv files, both yellow and green taxi have columns ‘</a:t>
            </a:r>
            <a:r>
              <a:rPr lang="en-US" sz="1500" dirty="0" err="1"/>
              <a:t>PULocationID</a:t>
            </a:r>
            <a:r>
              <a:rPr lang="en-US" sz="1500" dirty="0"/>
              <a:t>’ and ‘</a:t>
            </a:r>
            <a:r>
              <a:rPr lang="en-US" sz="1500" dirty="0" err="1"/>
              <a:t>DOLocationID</a:t>
            </a:r>
            <a:r>
              <a:rPr lang="en-US" sz="1500" dirty="0"/>
              <a:t>’. To get the Pickup Latitude and Longitude and Drop-Off Latitude and Longitude, we need to lookup  </a:t>
            </a:r>
            <a:r>
              <a:rPr lang="en-US" sz="1500" dirty="0" err="1"/>
              <a:t>PULocationID</a:t>
            </a:r>
            <a:r>
              <a:rPr lang="en-US" sz="1500" dirty="0"/>
              <a:t> and </a:t>
            </a:r>
            <a:r>
              <a:rPr lang="en-US" sz="1500" dirty="0" err="1"/>
              <a:t>DOLocationID</a:t>
            </a:r>
            <a:r>
              <a:rPr lang="en-US" sz="1500" dirty="0"/>
              <a:t> with the </a:t>
            </a:r>
            <a:r>
              <a:rPr lang="en-US" sz="1500" dirty="0" err="1"/>
              <a:t>LocationID</a:t>
            </a:r>
            <a:r>
              <a:rPr lang="en-US" sz="1500" dirty="0"/>
              <a:t>, which is taken from the </a:t>
            </a:r>
            <a:r>
              <a:rPr lang="en-US" sz="1500" dirty="0" err="1"/>
              <a:t>taxi_zones.zip</a:t>
            </a:r>
            <a:r>
              <a:rPr lang="en-US" sz="1500" dirty="0"/>
              <a:t> file. </a:t>
            </a:r>
          </a:p>
          <a:p>
            <a:endParaRPr lang="en-US" sz="1500" dirty="0"/>
          </a:p>
          <a:p>
            <a:r>
              <a:rPr lang="en-US" sz="1500" dirty="0"/>
              <a:t>The </a:t>
            </a:r>
            <a:r>
              <a:rPr lang="en-US" sz="1500" dirty="0" err="1"/>
              <a:t>taxi_zones.zip</a:t>
            </a:r>
            <a:r>
              <a:rPr lang="en-US" sz="1500" dirty="0"/>
              <a:t> file contains ‘.shape’ file which has the column </a:t>
            </a:r>
            <a:r>
              <a:rPr lang="en-US" sz="1500" dirty="0" err="1"/>
              <a:t>LocationID</a:t>
            </a:r>
            <a:r>
              <a:rPr lang="en-US" sz="1500" dirty="0"/>
              <a:t>, which we need to get the Pickup and Drop-off Latitude and Longitude. </a:t>
            </a:r>
          </a:p>
          <a:p>
            <a:endParaRPr lang="en-US" sz="1500" dirty="0"/>
          </a:p>
          <a:p>
            <a:r>
              <a:rPr lang="en-US" sz="1500" dirty="0"/>
              <a:t>The </a:t>
            </a:r>
            <a:r>
              <a:rPr lang="en-US" sz="1500" dirty="0" err="1"/>
              <a:t>LocationId</a:t>
            </a:r>
            <a:r>
              <a:rPr lang="en-US" sz="1500" dirty="0"/>
              <a:t> is unique for each zone in New York and has corresponding values for Latitude and Longitude. </a:t>
            </a:r>
          </a:p>
          <a:p>
            <a:endParaRPr lang="en-US" sz="1500" dirty="0"/>
          </a:p>
          <a:p>
            <a:r>
              <a:rPr lang="en-US" sz="1500" dirty="0"/>
              <a:t>We got the Latitude and Longitude for the columns ‘</a:t>
            </a:r>
            <a:r>
              <a:rPr lang="en-US" sz="1500" dirty="0" err="1"/>
              <a:t>PUlocationID</a:t>
            </a:r>
            <a:r>
              <a:rPr lang="en-US" sz="1500" dirty="0"/>
              <a:t>’ and ‘</a:t>
            </a:r>
            <a:r>
              <a:rPr lang="en-US" sz="1500" dirty="0" err="1"/>
              <a:t>DOLocationID</a:t>
            </a:r>
            <a:r>
              <a:rPr lang="en-US" sz="1500" dirty="0"/>
              <a:t>’ by joining the column ‘</a:t>
            </a:r>
            <a:r>
              <a:rPr lang="en-US" sz="1500" dirty="0" err="1"/>
              <a:t>LocationID</a:t>
            </a:r>
            <a:r>
              <a:rPr lang="en-US" sz="1500" dirty="0"/>
              <a:t>’ from shape file with ‘</a:t>
            </a:r>
            <a:r>
              <a:rPr lang="en-US" sz="1500" dirty="0" err="1"/>
              <a:t>PUlocationID</a:t>
            </a:r>
            <a:r>
              <a:rPr lang="en-US" sz="1500" dirty="0"/>
              <a:t>’ to get Pickup Latitude and Longitude and similarly for Dropoff Latitude and Longitude by joining the ‘</a:t>
            </a:r>
            <a:r>
              <a:rPr lang="en-US" sz="1500" dirty="0" err="1"/>
              <a:t>LocationID</a:t>
            </a:r>
            <a:r>
              <a:rPr lang="en-US" sz="1500" dirty="0"/>
              <a:t>’ on ‘</a:t>
            </a:r>
            <a:r>
              <a:rPr lang="en-US" sz="1500" dirty="0" err="1"/>
              <a:t>DOLocationID</a:t>
            </a:r>
            <a:r>
              <a:rPr lang="en-US" sz="15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4236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5191-C626-A94F-BBA7-4B0BADFC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Setting up HPC Platform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FAB4-6FDC-764B-97C6-0E35EB53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/>
              <a:t>We tried different HPC platforms like SJSU’s HPC lab, Amazon AWS EMR cluster and Google’s Dataproc cluster.</a:t>
            </a:r>
          </a:p>
          <a:p>
            <a:endParaRPr lang="en-US" sz="2200"/>
          </a:p>
          <a:p>
            <a:r>
              <a:rPr lang="en-US" sz="2200"/>
              <a:t>We finally settled for Google’s Dataproc cluster for the ease of use as their free credit limit of 300$ </a:t>
            </a:r>
            <a:r>
              <a:rPr lang="en-US" sz="2200">
                <a:sym typeface="Wingdings" pitchFamily="2" charset="2"/>
              </a:rPr>
              <a:t> </a:t>
            </a:r>
          </a:p>
          <a:p>
            <a:endParaRPr lang="en-US" sz="2200">
              <a:sym typeface="Wingdings" pitchFamily="2" charset="2"/>
            </a:endParaRPr>
          </a:p>
          <a:p>
            <a:r>
              <a:rPr lang="en-US" sz="2200">
                <a:sym typeface="Wingdings" pitchFamily="2" charset="2"/>
              </a:rPr>
              <a:t>We have a three-node cluster where 1 master and 2 worker nodes.</a:t>
            </a:r>
          </a:p>
          <a:p>
            <a:endParaRPr lang="en-US" sz="2200"/>
          </a:p>
          <a:p>
            <a:r>
              <a:rPr lang="en-US" sz="2200"/>
              <a:t>Node type: n2-standard-2 (2 vCPUs, 8 GB memory)  each having 500GB of hard disk size.</a:t>
            </a:r>
            <a:endParaRPr lang="en-US" sz="2200">
              <a:sym typeface="Wingdings" pitchFamily="2" charset="2"/>
            </a:endParaRP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3216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6E71E-38DB-614B-B782-1778B8D6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chemeClr val="accent1"/>
                </a:solidFill>
              </a:rPr>
              <a:t>Data Transformation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390D-8761-D547-A302-1E736A9F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cleaned and preprocessed data are first loaded into the Google’s cloud storage bucket.</a:t>
            </a:r>
          </a:p>
          <a:p>
            <a:r>
              <a:rPr lang="en-US" sz="2400"/>
              <a:t>The data is still now in .csv format.</a:t>
            </a:r>
          </a:p>
          <a:p>
            <a:r>
              <a:rPr lang="en-US" sz="2400"/>
              <a:t>We need greater compute power to work on large CSV files.</a:t>
            </a:r>
          </a:p>
          <a:p>
            <a:r>
              <a:rPr lang="en-US" sz="2400"/>
              <a:t>So, the csv format is now converted to parquet format, which is a columnar datastore format, which will be more efficient for column intensive operation.</a:t>
            </a:r>
          </a:p>
          <a:p>
            <a:r>
              <a:rPr lang="en-US" sz="2400"/>
              <a:t>There are other format like ORC which is a kind of middle ground for task involving both row and column intensive operations.</a:t>
            </a:r>
          </a:p>
        </p:txBody>
      </p:sp>
    </p:spTree>
    <p:extLst>
      <p:ext uri="{BB962C8B-B14F-4D97-AF65-F5344CB8AC3E}">
        <p14:creationId xmlns:p14="http://schemas.microsoft.com/office/powerpoint/2010/main" val="92693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98647-F6CC-6F4D-9266-BBD89317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3877"/>
            <a:ext cx="381608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 that finds proximity between any two rides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F5E5-A6E3-584F-B3C3-5DA9EA58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rides that have pickup timestamp of not more than five minutes.</a:t>
            </a:r>
          </a:p>
          <a:p>
            <a:endParaRPr lang="en-US" sz="2400" dirty="0"/>
          </a:p>
          <a:p>
            <a:r>
              <a:rPr lang="en-US" sz="2400" dirty="0"/>
              <a:t>Do aggregate till a ride can accommodate a maximum passenger count of 5.</a:t>
            </a:r>
          </a:p>
          <a:p>
            <a:endParaRPr lang="en-US" sz="2400" dirty="0"/>
          </a:p>
          <a:p>
            <a:r>
              <a:rPr lang="en-US" sz="2400" dirty="0"/>
              <a:t>The rides that have pickup location distance of not more than a kilometer.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88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Microsoft Macintosh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Large Scale analytics on Taxi Rides to find the number of rides that can be aggregated</vt:lpstr>
      <vt:lpstr>Problem Definition</vt:lpstr>
      <vt:lpstr>Data Set</vt:lpstr>
      <vt:lpstr>Data Collection</vt:lpstr>
      <vt:lpstr>Data Preprocessing</vt:lpstr>
      <vt:lpstr>Feature Extraction</vt:lpstr>
      <vt:lpstr>Setting up HPC Platform</vt:lpstr>
      <vt:lpstr>Data Transformation</vt:lpstr>
      <vt:lpstr>Algorithm that finds proximity between any two rides</vt:lpstr>
      <vt:lpstr>Methods we can implement the algorithm</vt:lpstr>
      <vt:lpstr>SQL Join</vt:lpstr>
      <vt:lpstr>Spark’s Window Function </vt:lpstr>
      <vt:lpstr>Demo</vt:lpstr>
      <vt:lpstr>Future Work</vt:lpstr>
      <vt:lpstr>        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analytics on Taxi Rides to find the number of rides that can be aggregated</dc:title>
  <dc:creator>Vignesh Kumar Thangarajan</dc:creator>
  <cp:lastModifiedBy>Vignesh Kumar Thangarajan</cp:lastModifiedBy>
  <cp:revision>1</cp:revision>
  <dcterms:created xsi:type="dcterms:W3CDTF">2019-12-04T00:31:20Z</dcterms:created>
  <dcterms:modified xsi:type="dcterms:W3CDTF">2019-12-04T00:31:36Z</dcterms:modified>
</cp:coreProperties>
</file>