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3" d="100"/>
          <a:sy n="93" d="100"/>
        </p:scale>
        <p:origin x="-6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2.aueb.gr/users/ion/data/enron-spam/" TargetMode="External"/><Relationship Id="rId2" Type="http://schemas.openxmlformats.org/officeDocument/2006/relationships/image" Target="../media/image1.png"/><Relationship Id="rId5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2.aueb.gr/users/ion/data/enron-spam/" TargetMode="External"/><Relationship Id="rId2" Type="http://schemas.openxmlformats.org/officeDocument/2006/relationships/image" Target="../media/image1.png"/><Relationship Id="rId5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144ED-3694-413C-91B8-854AAE721C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7F4380-9C80-41E3-8459-ABEEF683CF6B}">
      <dgm:prSet/>
      <dgm:spPr/>
      <dgm:t>
        <a:bodyPr/>
        <a:lstStyle/>
        <a:p>
          <a:pPr>
            <a:lnSpc>
              <a:spcPct val="100000"/>
            </a:lnSpc>
          </a:pPr>
          <a:endParaRPr lang="en-US" dirty="0" smtClean="0"/>
        </a:p>
        <a:p>
          <a:pPr>
            <a:lnSpc>
              <a:spcPct val="100000"/>
            </a:lnSpc>
          </a:pPr>
          <a:r>
            <a:rPr lang="en-US" dirty="0" smtClean="0">
              <a:hlinkClick xmlns:r="http://schemas.openxmlformats.org/officeDocument/2006/relationships" r:id="rId1"/>
            </a:rPr>
            <a:t>http://www2.aueb.gr/users/ion/data/enron-spam/</a:t>
          </a:r>
          <a:endParaRPr lang="en-US" dirty="0"/>
        </a:p>
      </dgm:t>
    </dgm:pt>
    <dgm:pt modelId="{6F886CFB-B6CE-49C5-9C7A-97D2E6263E61}" type="parTrans" cxnId="{CE5CC248-B11A-488C-8242-41F25697F53A}">
      <dgm:prSet/>
      <dgm:spPr/>
      <dgm:t>
        <a:bodyPr/>
        <a:lstStyle/>
        <a:p>
          <a:endParaRPr lang="en-US"/>
        </a:p>
      </dgm:t>
    </dgm:pt>
    <dgm:pt modelId="{CDCEDB24-0FFD-43A2-8C76-2F091E351909}" type="sibTrans" cxnId="{CE5CC248-B11A-488C-8242-41F25697F53A}">
      <dgm:prSet/>
      <dgm:spPr/>
      <dgm:t>
        <a:bodyPr/>
        <a:lstStyle/>
        <a:p>
          <a:endParaRPr lang="en-US"/>
        </a:p>
      </dgm:t>
    </dgm:pt>
    <dgm:pt modelId="{C3371444-1A7C-F745-A361-71F8378F3EC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0E69265-922B-6A48-81F7-31B90F8838AE}" type="sibTrans" cxnId="{2770628A-1696-2244-9606-90F54825FC0A}">
      <dgm:prSet/>
      <dgm:spPr/>
      <dgm:t>
        <a:bodyPr/>
        <a:lstStyle/>
        <a:p>
          <a:endParaRPr lang="en-US"/>
        </a:p>
      </dgm:t>
    </dgm:pt>
    <dgm:pt modelId="{84A7AFC7-AE89-EC42-BD5C-DCE5317D4B7B}" type="parTrans" cxnId="{2770628A-1696-2244-9606-90F54825FC0A}">
      <dgm:prSet/>
      <dgm:spPr/>
      <dgm:t>
        <a:bodyPr/>
        <a:lstStyle/>
        <a:p>
          <a:endParaRPr lang="en-US"/>
        </a:p>
      </dgm:t>
    </dgm:pt>
    <dgm:pt modelId="{9FBD60FB-974C-124E-AA33-22566D870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1. We collected Gmail Inbox data and Spam data by calling Gmail API.</a:t>
          </a:r>
        </a:p>
        <a:p>
          <a:pPr>
            <a:lnSpc>
              <a:spcPct val="100000"/>
            </a:lnSpc>
          </a:pPr>
          <a:r>
            <a:rPr lang="en-US" dirty="0" smtClean="0"/>
            <a:t>2. Downloaded Enron dataset.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8C5C0257-7A80-ED40-B6D2-3E873160346D}" type="sibTrans" cxnId="{E23505A0-7323-504F-8556-266944DA524B}">
      <dgm:prSet/>
      <dgm:spPr/>
      <dgm:t>
        <a:bodyPr/>
        <a:lstStyle/>
        <a:p>
          <a:endParaRPr lang="en-US"/>
        </a:p>
      </dgm:t>
    </dgm:pt>
    <dgm:pt modelId="{15FA96D0-FE37-A848-B5AC-172C13465947}" type="parTrans" cxnId="{E23505A0-7323-504F-8556-266944DA524B}">
      <dgm:prSet/>
      <dgm:spPr/>
      <dgm:t>
        <a:bodyPr/>
        <a:lstStyle/>
        <a:p>
          <a:endParaRPr lang="en-US"/>
        </a:p>
      </dgm:t>
    </dgm:pt>
    <dgm:pt modelId="{27B15B38-8B3E-4D1D-B700-E0E4B00CEE3D}" type="pres">
      <dgm:prSet presAssocID="{067144ED-3694-413C-91B8-854AAE721CF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508747-219D-45F6-84FC-486F5331E0B1}" type="pres">
      <dgm:prSet presAssocID="{707F4380-9C80-41E3-8459-ABEEF683CF6B}" presName="compNode" presStyleCnt="0"/>
      <dgm:spPr/>
      <dgm:t>
        <a:bodyPr/>
        <a:lstStyle/>
        <a:p>
          <a:endParaRPr lang="en-US"/>
        </a:p>
      </dgm:t>
    </dgm:pt>
    <dgm:pt modelId="{074066C8-BFF9-47C7-8544-3CEC1A12AAE9}" type="pres">
      <dgm:prSet presAssocID="{707F4380-9C80-41E3-8459-ABEEF683CF6B}" presName="iconRect" presStyleLbl="node1" presStyleIdx="0" presStyleCnt="3"/>
      <dgm:spPr/>
      <dgm:t>
        <a:bodyPr/>
        <a:lstStyle/>
        <a:p>
          <a:endParaRPr lang="en-US"/>
        </a:p>
      </dgm:t>
      <dgm:extLst/>
    </dgm:pt>
    <dgm:pt modelId="{25702399-21C5-4355-95E2-C10A1F25E844}" type="pres">
      <dgm:prSet presAssocID="{707F4380-9C80-41E3-8459-ABEEF683CF6B}" presName="spaceRect" presStyleCnt="0"/>
      <dgm:spPr/>
      <dgm:t>
        <a:bodyPr/>
        <a:lstStyle/>
        <a:p>
          <a:endParaRPr lang="en-US"/>
        </a:p>
      </dgm:t>
    </dgm:pt>
    <dgm:pt modelId="{583FCEC8-E340-4492-8D42-27D7E8D7BE5B}" type="pres">
      <dgm:prSet presAssocID="{707F4380-9C80-41E3-8459-ABEEF683CF6B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B95793E-5247-490B-8BF6-829AB7797E9F}" type="pres">
      <dgm:prSet presAssocID="{CDCEDB24-0FFD-43A2-8C76-2F091E351909}" presName="sibTrans" presStyleCnt="0"/>
      <dgm:spPr/>
      <dgm:t>
        <a:bodyPr/>
        <a:lstStyle/>
        <a:p>
          <a:endParaRPr lang="en-US"/>
        </a:p>
      </dgm:t>
    </dgm:pt>
    <dgm:pt modelId="{A05FE5B4-92DB-426C-9DC5-50F4B5BE35D8}" type="pres">
      <dgm:prSet presAssocID="{9FBD60FB-974C-124E-AA33-22566D870834}" presName="compNode" presStyleCnt="0"/>
      <dgm:spPr/>
      <dgm:t>
        <a:bodyPr/>
        <a:lstStyle/>
        <a:p>
          <a:endParaRPr lang="en-US"/>
        </a:p>
      </dgm:t>
    </dgm:pt>
    <dgm:pt modelId="{905C83B1-C780-4991-90B1-2189EF896481}" type="pres">
      <dgm:prSet presAssocID="{9FBD60FB-974C-124E-AA33-22566D870834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E307F5B-389D-4526-96B5-132D9BAD3FBB}" type="pres">
      <dgm:prSet presAssocID="{9FBD60FB-974C-124E-AA33-22566D870834}" presName="spaceRect" presStyleCnt="0"/>
      <dgm:spPr/>
      <dgm:t>
        <a:bodyPr/>
        <a:lstStyle/>
        <a:p>
          <a:endParaRPr lang="en-US"/>
        </a:p>
      </dgm:t>
    </dgm:pt>
    <dgm:pt modelId="{29CD0DAA-B750-4D85-B95D-272D09ECEC22}" type="pres">
      <dgm:prSet presAssocID="{9FBD60FB-974C-124E-AA33-22566D870834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8EF7618-E12A-40AC-8579-2D72FFDDEA07}" type="pres">
      <dgm:prSet presAssocID="{8C5C0257-7A80-ED40-B6D2-3E873160346D}" presName="sibTrans" presStyleCnt="0"/>
      <dgm:spPr/>
      <dgm:t>
        <a:bodyPr/>
        <a:lstStyle/>
        <a:p>
          <a:endParaRPr lang="en-US"/>
        </a:p>
      </dgm:t>
    </dgm:pt>
    <dgm:pt modelId="{6132D7C4-C83A-4E33-9DD0-CACFDF3EEBAE}" type="pres">
      <dgm:prSet presAssocID="{C3371444-1A7C-F745-A361-71F8378F3EC6}" presName="compNode" presStyleCnt="0"/>
      <dgm:spPr/>
      <dgm:t>
        <a:bodyPr/>
        <a:lstStyle/>
        <a:p>
          <a:endParaRPr lang="en-US"/>
        </a:p>
      </dgm:t>
    </dgm:pt>
    <dgm:pt modelId="{46D90511-712F-4D1F-9DE9-1BE711688E19}" type="pres">
      <dgm:prSet presAssocID="{C3371444-1A7C-F745-A361-71F8378F3EC6}" presName="iconRect" presStyleLbl="node1" presStyleIdx="2" presStyleCnt="3"/>
      <dgm:spPr/>
      <dgm:t>
        <a:bodyPr/>
        <a:lstStyle/>
        <a:p>
          <a:endParaRPr lang="en-US"/>
        </a:p>
      </dgm:t>
      <dgm:extLst/>
    </dgm:pt>
    <dgm:pt modelId="{B9F1FAE8-07CB-4EED-9117-4F811420B7C7}" type="pres">
      <dgm:prSet presAssocID="{C3371444-1A7C-F745-A361-71F8378F3EC6}" presName="spaceRect" presStyleCnt="0"/>
      <dgm:spPr/>
      <dgm:t>
        <a:bodyPr/>
        <a:lstStyle/>
        <a:p>
          <a:endParaRPr lang="en-US"/>
        </a:p>
      </dgm:t>
    </dgm:pt>
    <dgm:pt modelId="{1BFD4173-1898-4A39-A958-7B958164B883}" type="pres">
      <dgm:prSet presAssocID="{C3371444-1A7C-F745-A361-71F8378F3EC6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C58537-343D-314A-BF80-770E034802C7}" type="presOf" srcId="{067144ED-3694-413C-91B8-854AAE721CF6}" destId="{27B15B38-8B3E-4D1D-B700-E0E4B00CEE3D}" srcOrd="0" destOrd="0" presId="urn:microsoft.com/office/officeart/2018/2/layout/IconLabelList"/>
    <dgm:cxn modelId="{4DCF4010-D12D-A548-ACA8-573A307F0917}" type="presOf" srcId="{C3371444-1A7C-F745-A361-71F8378F3EC6}" destId="{1BFD4173-1898-4A39-A958-7B958164B883}" srcOrd="0" destOrd="0" presId="urn:microsoft.com/office/officeart/2018/2/layout/IconLabelList"/>
    <dgm:cxn modelId="{E23505A0-7323-504F-8556-266944DA524B}" srcId="{067144ED-3694-413C-91B8-854AAE721CF6}" destId="{9FBD60FB-974C-124E-AA33-22566D870834}" srcOrd="1" destOrd="0" parTransId="{15FA96D0-FE37-A848-B5AC-172C13465947}" sibTransId="{8C5C0257-7A80-ED40-B6D2-3E873160346D}"/>
    <dgm:cxn modelId="{2770628A-1696-2244-9606-90F54825FC0A}" srcId="{067144ED-3694-413C-91B8-854AAE721CF6}" destId="{C3371444-1A7C-F745-A361-71F8378F3EC6}" srcOrd="2" destOrd="0" parTransId="{84A7AFC7-AE89-EC42-BD5C-DCE5317D4B7B}" sibTransId="{60E69265-922B-6A48-81F7-31B90F8838AE}"/>
    <dgm:cxn modelId="{CE5CC248-B11A-488C-8242-41F25697F53A}" srcId="{067144ED-3694-413C-91B8-854AAE721CF6}" destId="{707F4380-9C80-41E3-8459-ABEEF683CF6B}" srcOrd="0" destOrd="0" parTransId="{6F886CFB-B6CE-49C5-9C7A-97D2E6263E61}" sibTransId="{CDCEDB24-0FFD-43A2-8C76-2F091E351909}"/>
    <dgm:cxn modelId="{1EF853DB-3DA8-5845-91CC-FDD765669F4C}" type="presOf" srcId="{9FBD60FB-974C-124E-AA33-22566D870834}" destId="{29CD0DAA-B750-4D85-B95D-272D09ECEC22}" srcOrd="0" destOrd="0" presId="urn:microsoft.com/office/officeart/2018/2/layout/IconLabelList"/>
    <dgm:cxn modelId="{CE4CE360-7478-1241-AB1B-4B2A9145CF42}" type="presOf" srcId="{707F4380-9C80-41E3-8459-ABEEF683CF6B}" destId="{583FCEC8-E340-4492-8D42-27D7E8D7BE5B}" srcOrd="0" destOrd="0" presId="urn:microsoft.com/office/officeart/2018/2/layout/IconLabelList"/>
    <dgm:cxn modelId="{84B8E2A4-C1EE-1846-B85F-35B33575580F}" type="presParOf" srcId="{27B15B38-8B3E-4D1D-B700-E0E4B00CEE3D}" destId="{2D508747-219D-45F6-84FC-486F5331E0B1}" srcOrd="0" destOrd="0" presId="urn:microsoft.com/office/officeart/2018/2/layout/IconLabelList"/>
    <dgm:cxn modelId="{12804523-5FB0-0542-8CCC-D9072D18A3C7}" type="presParOf" srcId="{2D508747-219D-45F6-84FC-486F5331E0B1}" destId="{074066C8-BFF9-47C7-8544-3CEC1A12AAE9}" srcOrd="0" destOrd="0" presId="urn:microsoft.com/office/officeart/2018/2/layout/IconLabelList"/>
    <dgm:cxn modelId="{8B5E0F02-AC60-9E4A-BD4A-268E202130F7}" type="presParOf" srcId="{2D508747-219D-45F6-84FC-486F5331E0B1}" destId="{25702399-21C5-4355-95E2-C10A1F25E844}" srcOrd="1" destOrd="0" presId="urn:microsoft.com/office/officeart/2018/2/layout/IconLabelList"/>
    <dgm:cxn modelId="{D023F638-2CA8-1C45-B6F9-D3328AA10EC5}" type="presParOf" srcId="{2D508747-219D-45F6-84FC-486F5331E0B1}" destId="{583FCEC8-E340-4492-8D42-27D7E8D7BE5B}" srcOrd="2" destOrd="0" presId="urn:microsoft.com/office/officeart/2018/2/layout/IconLabelList"/>
    <dgm:cxn modelId="{A4516A58-07DB-4242-8C28-4C1ECA36B203}" type="presParOf" srcId="{27B15B38-8B3E-4D1D-B700-E0E4B00CEE3D}" destId="{9B95793E-5247-490B-8BF6-829AB7797E9F}" srcOrd="1" destOrd="0" presId="urn:microsoft.com/office/officeart/2018/2/layout/IconLabelList"/>
    <dgm:cxn modelId="{FA99A77E-4389-914C-8718-F1341F8D7902}" type="presParOf" srcId="{27B15B38-8B3E-4D1D-B700-E0E4B00CEE3D}" destId="{A05FE5B4-92DB-426C-9DC5-50F4B5BE35D8}" srcOrd="2" destOrd="0" presId="urn:microsoft.com/office/officeart/2018/2/layout/IconLabelList"/>
    <dgm:cxn modelId="{ECD993D7-6C9C-7447-975B-29B8ECCA700A}" type="presParOf" srcId="{A05FE5B4-92DB-426C-9DC5-50F4B5BE35D8}" destId="{905C83B1-C780-4991-90B1-2189EF896481}" srcOrd="0" destOrd="0" presId="urn:microsoft.com/office/officeart/2018/2/layout/IconLabelList"/>
    <dgm:cxn modelId="{D9F77C34-44CD-D04B-BE62-2C3508076383}" type="presParOf" srcId="{A05FE5B4-92DB-426C-9DC5-50F4B5BE35D8}" destId="{1E307F5B-389D-4526-96B5-132D9BAD3FBB}" srcOrd="1" destOrd="0" presId="urn:microsoft.com/office/officeart/2018/2/layout/IconLabelList"/>
    <dgm:cxn modelId="{137873E3-8FB7-F645-BFA9-F04D494F9C0C}" type="presParOf" srcId="{A05FE5B4-92DB-426C-9DC5-50F4B5BE35D8}" destId="{29CD0DAA-B750-4D85-B95D-272D09ECEC22}" srcOrd="2" destOrd="0" presId="urn:microsoft.com/office/officeart/2018/2/layout/IconLabelList"/>
    <dgm:cxn modelId="{0352258C-B131-244E-A8CD-EAEAB04AB68B}" type="presParOf" srcId="{27B15B38-8B3E-4D1D-B700-E0E4B00CEE3D}" destId="{D8EF7618-E12A-40AC-8579-2D72FFDDEA07}" srcOrd="3" destOrd="0" presId="urn:microsoft.com/office/officeart/2018/2/layout/IconLabelList"/>
    <dgm:cxn modelId="{45EBA464-0BDF-F44E-9D8F-06E3497916E5}" type="presParOf" srcId="{27B15B38-8B3E-4D1D-B700-E0E4B00CEE3D}" destId="{6132D7C4-C83A-4E33-9DD0-CACFDF3EEBAE}" srcOrd="4" destOrd="0" presId="urn:microsoft.com/office/officeart/2018/2/layout/IconLabelList"/>
    <dgm:cxn modelId="{F8BB3FD7-C0A6-CD4E-849E-0D4F4F40F143}" type="presParOf" srcId="{6132D7C4-C83A-4E33-9DD0-CACFDF3EEBAE}" destId="{46D90511-712F-4D1F-9DE9-1BE711688E19}" srcOrd="0" destOrd="0" presId="urn:microsoft.com/office/officeart/2018/2/layout/IconLabelList"/>
    <dgm:cxn modelId="{9E309066-7F92-1D41-AB9B-0396549B5420}" type="presParOf" srcId="{6132D7C4-C83A-4E33-9DD0-CACFDF3EEBAE}" destId="{B9F1FAE8-07CB-4EED-9117-4F811420B7C7}" srcOrd="1" destOrd="0" presId="urn:microsoft.com/office/officeart/2018/2/layout/IconLabelList"/>
    <dgm:cxn modelId="{4CF9501A-F191-7848-928A-9E2E6073B91E}" type="presParOf" srcId="{6132D7C4-C83A-4E33-9DD0-CACFDF3EEBAE}" destId="{1BFD4173-1898-4A39-A958-7B958164B8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066C8-BFF9-47C7-8544-3CEC1A12AAE9}">
      <dsp:nvSpPr>
        <dsp:cNvPr id="0" name=""/>
        <dsp:cNvSpPr/>
      </dsp:nvSpPr>
      <dsp:spPr>
        <a:xfrm>
          <a:off x="1195895" y="321099"/>
          <a:ext cx="1141425" cy="1141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FCEC8-E340-4492-8D42-27D7E8D7BE5B}">
      <dsp:nvSpPr>
        <dsp:cNvPr id="0" name=""/>
        <dsp:cNvSpPr/>
      </dsp:nvSpPr>
      <dsp:spPr>
        <a:xfrm>
          <a:off x="498357" y="1815650"/>
          <a:ext cx="2536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hlinkClick xmlns:r="http://schemas.openxmlformats.org/officeDocument/2006/relationships" r:id="rId1"/>
            </a:rPr>
            <a:t>http://www2.aueb.gr/users/ion/data/enron-spam/</a:t>
          </a:r>
          <a:endParaRPr lang="en-US" sz="1100" kern="1200" dirty="0"/>
        </a:p>
      </dsp:txBody>
      <dsp:txXfrm>
        <a:off x="498357" y="1815650"/>
        <a:ext cx="2536500" cy="810000"/>
      </dsp:txXfrm>
    </dsp:sp>
    <dsp:sp modelId="{905C83B1-C780-4991-90B1-2189EF896481}">
      <dsp:nvSpPr>
        <dsp:cNvPr id="0" name=""/>
        <dsp:cNvSpPr/>
      </dsp:nvSpPr>
      <dsp:spPr>
        <a:xfrm>
          <a:off x="4176283" y="321099"/>
          <a:ext cx="1141425" cy="11414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D0DAA-B750-4D85-B95D-272D09ECEC22}">
      <dsp:nvSpPr>
        <dsp:cNvPr id="0" name=""/>
        <dsp:cNvSpPr/>
      </dsp:nvSpPr>
      <dsp:spPr>
        <a:xfrm>
          <a:off x="3478745" y="1815650"/>
          <a:ext cx="2536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We collected Gmail Inbox data and Spam data by calling Gmail API.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Downloaded Enron dataset.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478745" y="1815650"/>
        <a:ext cx="2536500" cy="810000"/>
      </dsp:txXfrm>
    </dsp:sp>
    <dsp:sp modelId="{46D90511-712F-4D1F-9DE9-1BE711688E19}">
      <dsp:nvSpPr>
        <dsp:cNvPr id="0" name=""/>
        <dsp:cNvSpPr/>
      </dsp:nvSpPr>
      <dsp:spPr>
        <a:xfrm>
          <a:off x="2686089" y="3259775"/>
          <a:ext cx="1141425" cy="1141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D4173-1898-4A39-A958-7B958164B883}">
      <dsp:nvSpPr>
        <dsp:cNvPr id="0" name=""/>
        <dsp:cNvSpPr/>
      </dsp:nvSpPr>
      <dsp:spPr>
        <a:xfrm>
          <a:off x="1988551" y="4754326"/>
          <a:ext cx="2536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988551" y="4754326"/>
        <a:ext cx="253650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CA6E4-35EA-E949-88B4-3717D62F9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F67AE0-7CD5-5B40-9449-C83C8C374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F03B8B-CCE2-0C46-9805-3C994E7A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91A687-9014-BB40-9124-769CD57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C184FB-AF97-DE4D-BF67-5E398447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7EDFD-55D2-2347-A961-4636CF7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ECFE55-C4FD-FC45-9072-A5171113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704519-F82C-B04B-88E5-DF25384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46F73C-9094-3049-A021-4E5C5AC1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A12AFF-CF87-394F-B902-46B28F1F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D924D1-E691-6343-B197-6C0146DF8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3B180F-D9F5-1541-BE7F-927FE7E9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B59DC-2BDE-C94E-BD6B-AF5DC42A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036460-9A08-C74B-ACA8-50EDA76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4C7DD-63CC-7541-84D3-5EE50CA5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646D2-D067-E444-AE94-0BA15AF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A5E4BA-28ED-8A40-9CE7-4DAA56A6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FAC980-7243-6441-98E3-E83A83EF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983143-AD61-274C-A09B-4B69CA8A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519937-3E83-0844-873A-8CA85BD1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CD999-DF5A-DE47-A2A5-DE97D3A4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058D7C-685F-1E46-9BA7-A0C5F0C0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1C1AE1-EC7E-744F-942F-E0E9C8B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52F1A5-F462-084D-AD28-B7EB56D3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7BC627-806C-FC4E-8D94-9F58EF19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EB61F-9B71-AC43-A4B9-FB754931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F06EC6-05CD-DA40-85CA-D4C8E15B0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A6179F-1321-3B4B-9965-DFF8FA6B1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013A0F-3D3E-E049-8A87-6149FDD1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885C79-E5F9-6F4D-9E00-263AEC29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C04FE-CC0E-3248-B5E1-7FDE9B2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507C8-492B-394A-B95B-FDB9355E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0D46D3-D93C-3546-9004-29C4EB69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0FEC62-F9C7-DC48-A9C7-5EAEF6F10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D39CBCC-EF22-BD49-82B8-887271352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6222A02-FC09-F54A-83B7-15DF6AA06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CB58CBC-F681-F44C-9D60-8494792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D18C5D-B529-2E4E-92ED-32E63CCA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CFC3E52-18A5-F149-B42B-3ABC5AB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8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D6F0A-8557-044C-94F8-64BE7B9D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020EEC-D0BA-2B4D-B4F1-59C8D718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F7AF48-C615-A148-8A86-6232627D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D407B5-4234-AF42-9FA9-2B6C05BE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3AF0F5-414F-B542-849D-EBF91FCB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A99704-DD21-9F4E-BEE9-33496618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B89B05-1A15-D341-B086-A1D0C58C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80472-D016-904D-932A-F86AB17A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D8557C-5CA0-C64A-8605-1EEFFE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B22E07-08CF-B245-A70A-8880C4C2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B6357F-580C-7747-B8CA-CCF6AA5A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7D03A4-34D1-AC4A-B942-A401BD56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477482-B6B0-8840-A348-9F1A16C4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C1294-C9B6-EC4D-8557-2336C4E3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F3E6E1-4F9C-544E-924B-769972CED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FDA2E7-0F2F-D946-BFB0-3CC2C94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37E9BE-B622-1349-B140-F5FF4FB9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9A8E6D-FAE0-294B-8B1E-1FEFC24E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E9530B-FF9C-E74C-A1B1-7F27D837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824D636-9E64-124F-B65F-70BF2E11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C579E1-C3DE-5249-81B7-BE28CC41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C17C29-930E-1345-A5A5-D3D1B2FD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AF10-3561-2946-A4FF-920678EB547D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576018-CB85-E04E-9002-11F8949BF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3BC4DB-DDF8-E14F-A0C4-0A1A14E04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5704-ED93-DC4C-AF0A-51DD2B3A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xmlns="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xmlns="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10637F-0CA6-534D-A344-544F34D5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Authors: </a:t>
            </a:r>
            <a:r>
              <a:rPr lang="en-US" sz="1800" dirty="0" err="1"/>
              <a:t>Akshaya</a:t>
            </a:r>
            <a:r>
              <a:rPr lang="en-US" sz="1800" dirty="0"/>
              <a:t> </a:t>
            </a:r>
            <a:r>
              <a:rPr lang="en-US" sz="1800" dirty="0" err="1"/>
              <a:t>Nagarajan</a:t>
            </a:r>
            <a:r>
              <a:rPr lang="en-US" sz="1800" dirty="0" smtClean="0"/>
              <a:t>, </a:t>
            </a:r>
            <a:r>
              <a:rPr lang="en-US" sz="1800" dirty="0" err="1" smtClean="0"/>
              <a:t>Gulya</a:t>
            </a:r>
            <a:r>
              <a:rPr lang="en-US" sz="1800" dirty="0" smtClean="0"/>
              <a:t> </a:t>
            </a:r>
            <a:r>
              <a:rPr lang="en-US" sz="1800" dirty="0" err="1" smtClean="0"/>
              <a:t>Timokhina</a:t>
            </a:r>
            <a:r>
              <a:rPr lang="en-US" sz="1800" dirty="0" smtClean="0"/>
              <a:t>, </a:t>
            </a:r>
            <a:r>
              <a:rPr lang="en-US" sz="1800" dirty="0"/>
              <a:t>Pooja Patil, </a:t>
            </a:r>
            <a:r>
              <a:rPr lang="en-US" sz="1800" dirty="0" err="1"/>
              <a:t>Sivaranjani</a:t>
            </a:r>
            <a:r>
              <a:rPr lang="en-US" sz="1800" dirty="0"/>
              <a:t> Kumar, </a:t>
            </a:r>
            <a:r>
              <a:rPr lang="en-US" sz="1800" dirty="0" err="1"/>
              <a:t>Vignesh</a:t>
            </a:r>
            <a:r>
              <a:rPr lang="en-US" sz="1800" dirty="0"/>
              <a:t> Kumar </a:t>
            </a:r>
            <a:r>
              <a:rPr lang="en-US" sz="1800" dirty="0" err="1" smtClean="0"/>
              <a:t>Thangarajan</a:t>
            </a: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8D730-33F3-0C4B-9D27-AEA47255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Spam Email Detection using Sketch Based Na</a:t>
            </a:r>
            <a:r>
              <a:rPr lang="nl-NL" sz="4000" dirty="0" err="1">
                <a:solidFill>
                  <a:schemeClr val="tx2">
                    <a:lumMod val="10000"/>
                  </a:schemeClr>
                </a:solidFill>
              </a:rPr>
              <a:t>ï</a:t>
            </a:r>
            <a:r>
              <a:rPr lang="en-US" sz="4000" dirty="0" err="1">
                <a:solidFill>
                  <a:schemeClr val="tx2">
                    <a:lumMod val="10000"/>
                  </a:schemeClr>
                </a:solidFill>
              </a:rPr>
              <a:t>ve</a:t>
            </a:r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 Bayes Algorithm</a:t>
            </a:r>
            <a:endParaRPr lang="en-US" sz="4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7661C-8667-594A-9397-D6ADBF00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58E09B-8978-EF45-8AFF-222152F7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Future work, we can try </a:t>
            </a:r>
            <a:r>
              <a:rPr lang="en-US" dirty="0" smtClean="0"/>
              <a:t>considering the Velocity of Bog Data .</a:t>
            </a:r>
            <a:r>
              <a:rPr lang="en-US" dirty="0" err="1" smtClean="0"/>
              <a:t>i.e</a:t>
            </a:r>
            <a:r>
              <a:rPr lang="en-US" dirty="0" smtClean="0"/>
              <a:t> Streaming Data.</a:t>
            </a:r>
            <a:endParaRPr lang="en-US" dirty="0" smtClean="0"/>
          </a:p>
          <a:p>
            <a:r>
              <a:rPr lang="en-US" dirty="0" smtClean="0"/>
              <a:t>The Code Implemented by us is Generic and can be easily be incorporated for Streaming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4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FA914-DCA2-6348-BF8F-F773E892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51" y="963877"/>
            <a:ext cx="2321635" cy="4930246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Project Rubric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60694"/>
              </p:ext>
            </p:extLst>
          </p:nvPr>
        </p:nvGraphicFramePr>
        <p:xfrm>
          <a:off x="4206257" y="-181763"/>
          <a:ext cx="7147544" cy="671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72"/>
                <a:gridCol w="3573772"/>
              </a:tblGrid>
              <a:tr h="42838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Explaination</a:t>
                      </a:r>
                      <a:endParaRPr lang="en-US" dirty="0"/>
                    </a:p>
                  </a:txBody>
                  <a:tcPr/>
                </a:tc>
              </a:tr>
              <a:tr h="428380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</a:t>
                      </a:r>
                      <a:r>
                        <a:rPr lang="en-US" baseline="0" dirty="0" smtClean="0"/>
                        <a:t> Enron and Gmail Data</a:t>
                      </a:r>
                      <a:endParaRPr lang="en-US" dirty="0"/>
                    </a:p>
                  </a:txBody>
                  <a:tcPr/>
                </a:tc>
              </a:tr>
              <a:tr h="428380">
                <a:tc>
                  <a:txBody>
                    <a:bodyPr/>
                    <a:lstStyle/>
                    <a:p>
                      <a:r>
                        <a:rPr lang="en-US" dirty="0" smtClean="0"/>
                        <a:t>Variety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(Enron raw data) and</a:t>
                      </a:r>
                      <a:r>
                        <a:rPr lang="en-US" baseline="0" dirty="0" smtClean="0"/>
                        <a:t> Gmail data</a:t>
                      </a:r>
                      <a:endParaRPr lang="en-US" dirty="0"/>
                    </a:p>
                  </a:txBody>
                  <a:tcPr/>
                </a:tc>
              </a:tr>
              <a:tr h="42838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47424">
                <a:tc>
                  <a:txBody>
                    <a:bodyPr/>
                    <a:lstStyle/>
                    <a:p>
                      <a:r>
                        <a:rPr lang="en-US" dirty="0" smtClean="0"/>
                        <a:t>Data Reduction for Quick 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 Data reduced from 12921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to </a:t>
                      </a:r>
                    </a:p>
                    <a:p>
                      <a:r>
                        <a:rPr lang="en-US" dirty="0" smtClean="0"/>
                        <a:t>Ham Data reduced from 12678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to </a:t>
                      </a:r>
                      <a:endParaRPr lang="en-US" dirty="0"/>
                    </a:p>
                  </a:txBody>
                  <a:tcPr/>
                </a:tc>
              </a:tr>
              <a:tr h="747424">
                <a:tc>
                  <a:txBody>
                    <a:bodyPr/>
                    <a:lstStyle/>
                    <a:p>
                      <a:r>
                        <a:rPr lang="en-US" dirty="0" smtClean="0"/>
                        <a:t>Veracity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Data Preparation 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28380">
                <a:tc>
                  <a:txBody>
                    <a:bodyPr/>
                    <a:lstStyle/>
                    <a:p>
                      <a:r>
                        <a:rPr lang="en-US" dirty="0" smtClean="0"/>
                        <a:t>Code Walkthrough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2838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2838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r>
                        <a:rPr lang="en-US" baseline="0" dirty="0" smtClean="0"/>
                        <a:t> Control- </a:t>
                      </a:r>
                      <a:r>
                        <a:rPr lang="en-US" baseline="0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47424">
                <a:tc>
                  <a:txBody>
                    <a:bodyPr/>
                    <a:lstStyle/>
                    <a:p>
                      <a:r>
                        <a:rPr lang="en-US" dirty="0" smtClean="0"/>
                        <a:t>Lessons Learned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Yes, The </a:t>
                      </a:r>
                      <a:r>
                        <a:rPr lang="en-US" dirty="0" err="1" smtClean="0"/>
                        <a:t>Laplacian</a:t>
                      </a:r>
                      <a:r>
                        <a:rPr lang="en-US" baseline="0" dirty="0" smtClean="0"/>
                        <a:t> Correction method helped to improve Accuracy</a:t>
                      </a:r>
                    </a:p>
                  </a:txBody>
                  <a:tcPr/>
                </a:tc>
              </a:tr>
              <a:tr h="739396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Yes, </a:t>
                      </a:r>
                      <a:r>
                        <a:rPr lang="en-US" baseline="0" dirty="0" err="1" smtClean="0"/>
                        <a:t>Cofusion</a:t>
                      </a:r>
                      <a:r>
                        <a:rPr lang="en-US" baseline="0" dirty="0" smtClean="0"/>
                        <a:t> Matrix</a:t>
                      </a:r>
                    </a:p>
                  </a:txBody>
                  <a:tcPr/>
                </a:tc>
              </a:tr>
              <a:tr h="739396">
                <a:tc>
                  <a:txBody>
                    <a:bodyPr/>
                    <a:lstStyle/>
                    <a:p>
                      <a:r>
                        <a:rPr lang="en-US" dirty="0" smtClean="0"/>
                        <a:t>Innovation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35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BB25F-2B42-2E46-B06F-144E50C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				       Q&amp;A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9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296EA-F148-5445-B0F9-9E730552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Problem Definition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5C9CCC-0E83-7C44-AAB4-E823B691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Detecting Spam Emails from Gmail and Enron Dataset.</a:t>
            </a:r>
          </a:p>
          <a:p>
            <a:r>
              <a:rPr lang="en-US" sz="2400" dirty="0"/>
              <a:t>Using Count-Min Sketch, a Probabilistic Data Structure for catering the </a:t>
            </a:r>
            <a:r>
              <a:rPr lang="en-US" sz="2400" dirty="0" smtClean="0"/>
              <a:t>Email Classification </a:t>
            </a:r>
            <a:r>
              <a:rPr lang="en-US" sz="2400" dirty="0"/>
              <a:t>process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26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30817-2A13-144A-A4BC-EADF85A0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Set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xmlns="" id="{0083AB3E-3F89-47E7-9815-8471184BC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9503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57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06BE0-97BC-7941-A068-D64E5837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Collection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2B3D9B-620B-B247-825A-78D3E1C5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The Enron Dataset is collected from the Publicly available Enron Dataset.</a:t>
            </a:r>
            <a:endParaRPr lang="en-US" sz="2400" dirty="0"/>
          </a:p>
          <a:p>
            <a:r>
              <a:rPr lang="en-US" sz="2400" dirty="0" smtClean="0"/>
              <a:t>The Gmail Inbox and Spam data is collected by calling Gmail API</a:t>
            </a:r>
            <a:endParaRPr lang="en-US" sz="2400" dirty="0"/>
          </a:p>
          <a:p>
            <a:r>
              <a:rPr lang="en-US" sz="2400" dirty="0" smtClean="0"/>
              <a:t>The Enron dataset is saved in separate folders called Spam and Ham.</a:t>
            </a:r>
          </a:p>
          <a:p>
            <a:r>
              <a:rPr lang="en-US" sz="2400" dirty="0" smtClean="0"/>
              <a:t>The Gmail dataset is saved (</a:t>
            </a:r>
            <a:r>
              <a:rPr lang="en-US" sz="2400" dirty="0" err="1" smtClean="0"/>
              <a:t>Vignesh</a:t>
            </a:r>
            <a:r>
              <a:rPr lang="en-US" sz="2400" dirty="0" smtClean="0"/>
              <a:t> add the folder structure)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13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B49DF-AA0C-584D-B9DF-443376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410BB-99A8-664D-BD65-A4CBEC38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Data Preprocessing was carried out separately for the Enron dataset and Gmail Dataset.</a:t>
            </a:r>
          </a:p>
          <a:p>
            <a:pPr marL="514350" indent="-514350">
              <a:buAutoNum type="arabicPeriod"/>
            </a:pPr>
            <a:r>
              <a:rPr lang="en-US" dirty="0" smtClean="0"/>
              <a:t>Tokenization is performed.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cleaning by removing </a:t>
            </a:r>
            <a:r>
              <a:rPr lang="en-US" dirty="0" err="1" smtClean="0"/>
              <a:t>Urls</a:t>
            </a:r>
            <a:r>
              <a:rPr lang="en-US" dirty="0" smtClean="0"/>
              <a:t>, HTML tags, Punctuations, special character, etc.</a:t>
            </a:r>
          </a:p>
          <a:p>
            <a:pPr marL="514350" indent="-514350">
              <a:buAutoNum type="arabicPeriod"/>
            </a:pPr>
            <a:r>
              <a:rPr lang="en-US" dirty="0" smtClean="0"/>
              <a:t>Stop Words Removed.</a:t>
            </a:r>
          </a:p>
          <a:p>
            <a:pPr marL="514350" indent="-514350">
              <a:buAutoNum type="arabicPeriod"/>
            </a:pPr>
            <a:r>
              <a:rPr lang="en-US" dirty="0" smtClean="0"/>
              <a:t>Stemming and Lemmatization.</a:t>
            </a:r>
          </a:p>
        </p:txBody>
      </p:sp>
    </p:spTree>
    <p:extLst>
      <p:ext uri="{BB962C8B-B14F-4D97-AF65-F5344CB8AC3E}">
        <p14:creationId xmlns:p14="http://schemas.microsoft.com/office/powerpoint/2010/main" val="350229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D15DBB-0622-9B45-B157-C13B880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Feature Extraction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8CBD3A-0617-744B-90E7-8893D1E4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Since the Data we had was raw, we decided to extract features from the Email data as follows:</a:t>
            </a:r>
          </a:p>
          <a:p>
            <a:r>
              <a:rPr lang="en-US" sz="1500" dirty="0" smtClean="0"/>
              <a:t>In the Initial Data Analysis Phase, we analyzed the </a:t>
            </a:r>
            <a:r>
              <a:rPr lang="en-US" sz="1500" dirty="0"/>
              <a:t>E</a:t>
            </a:r>
            <a:r>
              <a:rPr lang="en-US" sz="1500" dirty="0" smtClean="0"/>
              <a:t>nron dataset and decided to keep only the Subject and Body of the Emails.</a:t>
            </a:r>
          </a:p>
          <a:p>
            <a:r>
              <a:rPr lang="en-US" sz="1500" dirty="0" smtClean="0"/>
              <a:t>Similarly for Gmail data, we decided just to keep the Subject and Body of the Email in the Data Collection itself, i.e. during calling the Gmail API.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4236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6E71E-38DB-614B-B782-1778B8D6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 dirty="0" smtClean="0">
                <a:solidFill>
                  <a:schemeClr val="accent1"/>
                </a:solidFill>
              </a:rPr>
              <a:t>Count Min Sketch</a:t>
            </a:r>
            <a:endParaRPr lang="en-US" sz="41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A6390D-8761-D547-A302-1E736A9F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Due to huge volume of data, we decided to use Probabilistic Data Structure- Count Min Sketch.</a:t>
            </a:r>
          </a:p>
          <a:p>
            <a:r>
              <a:rPr lang="en-US" sz="2400" dirty="0" smtClean="0"/>
              <a:t>CMS consists of a matrix(a sketch) with w columns and d rows.</a:t>
            </a:r>
          </a:p>
          <a:p>
            <a:r>
              <a:rPr lang="en-US" sz="2400" dirty="0" smtClean="0"/>
              <a:t>Each row has an associated hash function.</a:t>
            </a:r>
          </a:p>
          <a:p>
            <a:r>
              <a:rPr lang="en-US" sz="2400" dirty="0" smtClean="0"/>
              <a:t>When an element(Word in an email) arrives, it’s hashed for each row.</a:t>
            </a:r>
          </a:p>
          <a:p>
            <a:r>
              <a:rPr lang="en-US" sz="2400" dirty="0" smtClean="0"/>
              <a:t>The frequency of an element is estimated by taking the minimum of all the element’s(word’s) respective counter value.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2693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98647-F6CC-6F4D-9266-BBD89317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3877"/>
            <a:ext cx="3816083" cy="4930246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Machine Learning Classifier- Na</a:t>
            </a:r>
            <a:r>
              <a:rPr lang="nl-NL" dirty="0" err="1" smtClean="0">
                <a:solidFill>
                  <a:schemeClr val="accent1"/>
                </a:solidFill>
              </a:rPr>
              <a:t>ï</a:t>
            </a:r>
            <a:r>
              <a:rPr lang="en-US" dirty="0" err="1" smtClean="0">
                <a:solidFill>
                  <a:schemeClr val="accent1"/>
                </a:solidFill>
              </a:rPr>
              <a:t>ve</a:t>
            </a:r>
            <a:r>
              <a:rPr lang="en-US" dirty="0" smtClean="0">
                <a:solidFill>
                  <a:schemeClr val="accent1"/>
                </a:solidFill>
              </a:rPr>
              <a:t> Bayes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B1F5E5-A6E3-584F-B3C3-5DA9EA58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The Na</a:t>
            </a:r>
            <a:r>
              <a:rPr lang="nl-NL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Bayes Algorithm works on the Bayes Theorem of Probability to classify an email as Spam </a:t>
            </a:r>
            <a:r>
              <a:rPr lang="en-US" sz="2400" dirty="0" smtClean="0"/>
              <a:t>or Not Spam.</a:t>
            </a:r>
          </a:p>
          <a:p>
            <a:r>
              <a:rPr lang="en-US" sz="2400" dirty="0" smtClean="0"/>
              <a:t>Two Phases: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Training Phase</a:t>
            </a:r>
          </a:p>
          <a:p>
            <a:pPr marL="0" indent="0">
              <a:buNone/>
            </a:pPr>
            <a:r>
              <a:rPr lang="en-US" sz="2400" dirty="0" smtClean="0"/>
              <a:t>The probabilities for Class(Spam/Ham) is computed by calculating the instances seen so far.</a:t>
            </a:r>
          </a:p>
          <a:p>
            <a:pPr marL="0" indent="0">
              <a:buNone/>
            </a:pPr>
            <a:r>
              <a:rPr lang="en-US" sz="2400" dirty="0" smtClean="0"/>
              <a:t>2. Predicting Phase</a:t>
            </a:r>
          </a:p>
          <a:p>
            <a:pPr marL="0" indent="0">
              <a:buNone/>
            </a:pPr>
            <a:r>
              <a:rPr lang="en-US" sz="2400" dirty="0" smtClean="0"/>
              <a:t>The counts of a given instance/feature is taken from the CMS and is used by Na</a:t>
            </a:r>
            <a:r>
              <a:rPr lang="nl-NL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Bayes to Predict the  probability.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88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EF56A-FE53-3845-973C-4F487B1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D0721-5115-884D-BB71-A605F767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2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546</Words>
  <Application>Microsoft Macintosh PowerPoint</Application>
  <PresentationFormat>Custom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Spam Email Detection using Sketch Based Naïve Bayes Algorithm</vt:lpstr>
      <vt:lpstr>Problem Definition</vt:lpstr>
      <vt:lpstr>Data Set</vt:lpstr>
      <vt:lpstr>Data Collection</vt:lpstr>
      <vt:lpstr>Data Preprocessing</vt:lpstr>
      <vt:lpstr>Feature Extraction</vt:lpstr>
      <vt:lpstr>Count Min Sketch</vt:lpstr>
      <vt:lpstr>Machine Learning Classifier- Naïve Bayes</vt:lpstr>
      <vt:lpstr>Demo</vt:lpstr>
      <vt:lpstr>Future Work</vt:lpstr>
      <vt:lpstr>Project Rubric</vt:lpstr>
      <vt:lpstr>          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analytics on Taxi Rides to find the number of rides that can be aggregated</dc:title>
  <dc:creator>Vignesh Kumar Thangarajan</dc:creator>
  <cp:lastModifiedBy>Prajakta Patil</cp:lastModifiedBy>
  <cp:revision>8</cp:revision>
  <dcterms:created xsi:type="dcterms:W3CDTF">2019-12-04T00:31:20Z</dcterms:created>
  <dcterms:modified xsi:type="dcterms:W3CDTF">2019-12-04T09:16:00Z</dcterms:modified>
</cp:coreProperties>
</file>