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58" r:id="rId3"/>
    <p:sldId id="263" r:id="rId4"/>
    <p:sldId id="259" r:id="rId5"/>
    <p:sldId id="264" r:id="rId6"/>
    <p:sldId id="260" r:id="rId7"/>
    <p:sldId id="273" r:id="rId8"/>
    <p:sldId id="270" r:id="rId9"/>
    <p:sldId id="261" r:id="rId10"/>
    <p:sldId id="262" r:id="rId11"/>
    <p:sldId id="269" r:id="rId12"/>
    <p:sldId id="265" r:id="rId13"/>
    <p:sldId id="271" r:id="rId14"/>
    <p:sldId id="272"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EC657-CAB1-90D9-E91E-A83A5A4BDEA0}" v="5" dt="2020-05-17T20:42:55.024"/>
    <p1510:client id="{1B78DBEF-8E6F-DD3E-EB68-4E7894EFFE2F}" v="1815" dt="2020-05-17T20:41:48.475"/>
    <p1510:client id="{5611050C-53C6-4EB5-C352-593A58A40BDC}" v="26" dt="2020-05-19T01:01:42.336"/>
    <p1510:client id="{AEA3214D-0BE5-0833-C5A7-083D939E3311}" v="267" dt="2020-05-19T01:02:36.444"/>
    <p1510:client id="{AFF208E4-A21F-2B1B-BCFC-9D813B57465C}" v="472" dt="2020-05-19T00:40:17.242"/>
    <p1510:client id="{B8A9A9B7-25FB-0891-96DF-94778FAA5B50}" v="1" dt="2020-05-19T03:08:06.618"/>
    <p1510:client id="{E7D8A79B-7980-DE48-E8CB-0E791F819EE5}" v="966" dt="2020-05-18T22:53:21.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89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81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7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575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273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056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815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255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13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5/18/2020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680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888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2615859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aptos2019-blindness-detection/data" TargetMode="External"/><Relationship Id="rId2" Type="http://schemas.openxmlformats.org/officeDocument/2006/relationships/hyperlink" Target="https://www.eyeops.com/contents/our-services/eye-diseases/diabetic-retinopathy" TargetMode="External"/><Relationship Id="rId1" Type="http://schemas.openxmlformats.org/officeDocument/2006/relationships/slideLayout" Target="../slideLayouts/slideLayout2.xml"/><Relationship Id="rId6" Type="http://schemas.openxmlformats.org/officeDocument/2006/relationships/hyperlink" Target="https://arxiv.org/pdf/1901.02731.pdf" TargetMode="External"/><Relationship Id="rId5" Type="http://schemas.openxmlformats.org/officeDocument/2006/relationships/hyperlink" Target="https://docs.opencv.org/2.4/modules/imgproc/doc/filtering.html" TargetMode="External"/><Relationship Id="rId4" Type="http://schemas.openxmlformats.org/officeDocument/2006/relationships/hyperlink" Target="https://ieeexplore.ieee.org/stamp/stamp.jsp?tp=&amp;arnumber=85814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Fundus_photograph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AB8004-D32B-4C9B-B013-979E54461914}"/>
              </a:ext>
            </a:extLst>
          </p:cNvPr>
          <p:cNvPicPr>
            <a:picLocks noChangeAspect="1"/>
          </p:cNvPicPr>
          <p:nvPr/>
        </p:nvPicPr>
        <p:blipFill rotWithShape="1">
          <a:blip r:embed="rId2"/>
          <a:srcRect l="565" t="1894" r="29680" b="-1"/>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FA108-BC0E-428F-A421-972573FDD5C5}"/>
              </a:ext>
            </a:extLst>
          </p:cNvPr>
          <p:cNvSpPr>
            <a:spLocks noGrp="1"/>
          </p:cNvSpPr>
          <p:nvPr>
            <p:ph type="title"/>
          </p:nvPr>
        </p:nvSpPr>
        <p:spPr>
          <a:xfrm>
            <a:off x="3528" y="461005"/>
            <a:ext cx="8854152" cy="4526851"/>
          </a:xfrm>
        </p:spPr>
        <p:txBody>
          <a:bodyPr vert="horz" lIns="91440" tIns="45720" rIns="91440" bIns="45720" rtlCol="0" anchor="b">
            <a:normAutofit/>
          </a:bodyPr>
          <a:lstStyle/>
          <a:p>
            <a:r>
              <a:rPr lang="en-US" sz="3700">
                <a:ea typeface="+mj-lt"/>
                <a:cs typeface="+mj-lt"/>
              </a:rPr>
              <a:t>A Bayesian Convolutional Neural Network To Predict The Intensity Of Diabetic Retinopathy</a:t>
            </a:r>
            <a:endParaRPr lang="en-US">
              <a:ea typeface="+mj-lt"/>
              <a:cs typeface="+mj-lt"/>
            </a:endParaRPr>
          </a:p>
          <a:p>
            <a:endParaRPr lang="en-US" sz="370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8978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6F700-92EF-44A6-860E-D7667BAE8ED1}"/>
              </a:ext>
            </a:extLst>
          </p:cNvPr>
          <p:cNvSpPr>
            <a:spLocks noGrp="1"/>
          </p:cNvSpPr>
          <p:nvPr>
            <p:ph type="title"/>
          </p:nvPr>
        </p:nvSpPr>
        <p:spPr>
          <a:xfrm>
            <a:off x="841248" y="426720"/>
            <a:ext cx="10506456" cy="1919141"/>
          </a:xfrm>
        </p:spPr>
        <p:txBody>
          <a:bodyPr anchor="b">
            <a:normAutofit/>
          </a:bodyPr>
          <a:lstStyle/>
          <a:p>
            <a:r>
              <a:rPr lang="en-US" sz="6000">
                <a:ea typeface="+mj-lt"/>
                <a:cs typeface="+mj-lt"/>
              </a:rPr>
              <a:t>State-of-the-art </a:t>
            </a:r>
            <a:r>
              <a:rPr lang="en-US" sz="6000"/>
              <a:t>Models</a:t>
            </a:r>
            <a:endParaRPr lang="en-US"/>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A4C4A4-B9E0-49F7-B53F-191D6BCC4F38}"/>
              </a:ext>
            </a:extLst>
          </p:cNvPr>
          <p:cNvSpPr>
            <a:spLocks noGrp="1"/>
          </p:cNvSpPr>
          <p:nvPr>
            <p:ph idx="1"/>
          </p:nvPr>
        </p:nvSpPr>
        <p:spPr>
          <a:xfrm>
            <a:off x="841248" y="3337269"/>
            <a:ext cx="10509504" cy="2905686"/>
          </a:xfrm>
        </p:spPr>
        <p:txBody>
          <a:bodyPr vert="horz" lIns="91440" tIns="45720" rIns="91440" bIns="45720" rtlCol="0" anchor="t">
            <a:normAutofit lnSpcReduction="10000"/>
          </a:bodyPr>
          <a:lstStyle/>
          <a:p>
            <a:pPr marL="0" indent="0">
              <a:buNone/>
            </a:pPr>
            <a:r>
              <a:rPr lang="en-US" sz="2000">
                <a:ea typeface="+mn-lt"/>
                <a:cs typeface="+mn-lt"/>
              </a:rPr>
              <a:t>A common and highly effective approach to deep learning on small image datasets is to leverage a pre-trained network. A pre-trained network is simply a saved network previously trained on a large dataset, typically on a large-scale image classification task.</a:t>
            </a:r>
            <a:endParaRPr lang="en-US" sz="2000"/>
          </a:p>
          <a:p>
            <a:r>
              <a:rPr lang="en-US" sz="2000"/>
              <a:t>ResNet50</a:t>
            </a:r>
            <a:endParaRPr lang="en-US"/>
          </a:p>
          <a:p>
            <a:r>
              <a:rPr lang="en-US" sz="2000"/>
              <a:t>VGG16</a:t>
            </a:r>
          </a:p>
          <a:p>
            <a:r>
              <a:rPr lang="en-US" sz="2000"/>
              <a:t>InceptionV3</a:t>
            </a:r>
          </a:p>
          <a:p>
            <a:pPr marL="0" indent="0">
              <a:buNone/>
            </a:pPr>
            <a:r>
              <a:rPr lang="en-US" sz="2000">
                <a:ea typeface="+mn-lt"/>
                <a:cs typeface="+mn-lt"/>
              </a:rPr>
              <a:t>There are two ways to leverage a pre-trained network: </a:t>
            </a:r>
            <a:r>
              <a:rPr lang="en-US" sz="2000" i="1">
                <a:ea typeface="+mn-lt"/>
                <a:cs typeface="+mn-lt"/>
              </a:rPr>
              <a:t>feature extraction</a:t>
            </a:r>
            <a:r>
              <a:rPr lang="en-US" sz="2000">
                <a:ea typeface="+mn-lt"/>
                <a:cs typeface="+mn-lt"/>
              </a:rPr>
              <a:t> and </a:t>
            </a:r>
            <a:r>
              <a:rPr lang="en-US" sz="2000" i="1">
                <a:ea typeface="+mn-lt"/>
                <a:cs typeface="+mn-lt"/>
              </a:rPr>
              <a:t>fine-tuning</a:t>
            </a:r>
            <a:r>
              <a:rPr lang="en-US" sz="2000">
                <a:ea typeface="+mn-lt"/>
                <a:cs typeface="+mn-lt"/>
              </a:rPr>
              <a:t>.</a:t>
            </a:r>
            <a:endParaRPr lang="en-US" sz="2000"/>
          </a:p>
        </p:txBody>
      </p:sp>
    </p:spTree>
    <p:extLst>
      <p:ext uri="{BB962C8B-B14F-4D97-AF65-F5344CB8AC3E}">
        <p14:creationId xmlns:p14="http://schemas.microsoft.com/office/powerpoint/2010/main" val="383627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C30AD-4883-4473-835F-4E7B4B38D453}"/>
              </a:ext>
            </a:extLst>
          </p:cNvPr>
          <p:cNvSpPr>
            <a:spLocks noGrp="1"/>
          </p:cNvSpPr>
          <p:nvPr>
            <p:ph type="title"/>
          </p:nvPr>
        </p:nvSpPr>
        <p:spPr>
          <a:xfrm>
            <a:off x="841248" y="426720"/>
            <a:ext cx="10506456" cy="1919141"/>
          </a:xfrm>
        </p:spPr>
        <p:txBody>
          <a:bodyPr anchor="b">
            <a:normAutofit/>
          </a:bodyPr>
          <a:lstStyle/>
          <a:p>
            <a:r>
              <a:rPr lang="en-US" sz="6000"/>
              <a:t>Key points</a:t>
            </a:r>
          </a:p>
        </p:txBody>
      </p:sp>
      <p:sp>
        <p:nvSpPr>
          <p:cNvPr id="6"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70B060-7BDC-4BE8-93A7-4DB118F251DE}"/>
              </a:ext>
            </a:extLst>
          </p:cNvPr>
          <p:cNvSpPr>
            <a:spLocks noGrp="1"/>
          </p:cNvSpPr>
          <p:nvPr>
            <p:ph idx="1"/>
          </p:nvPr>
        </p:nvSpPr>
        <p:spPr>
          <a:xfrm>
            <a:off x="841248" y="3337269"/>
            <a:ext cx="10509504" cy="2905686"/>
          </a:xfrm>
        </p:spPr>
        <p:txBody>
          <a:bodyPr vert="horz" lIns="91440" tIns="45720" rIns="91440" bIns="45720" rtlCol="0" anchor="t">
            <a:normAutofit fontScale="70000" lnSpcReduction="20000"/>
          </a:bodyPr>
          <a:lstStyle/>
          <a:p>
            <a:r>
              <a:rPr lang="en-US" sz="2000">
                <a:ea typeface="+mn-lt"/>
                <a:cs typeface="+mn-lt"/>
              </a:rPr>
              <a:t>Data Augmentation enables us to create valid perturbations of relatively small datasets to great effect</a:t>
            </a:r>
            <a:endParaRPr lang="en-US"/>
          </a:p>
          <a:p>
            <a:r>
              <a:rPr lang="en-US" sz="2000">
                <a:ea typeface="+mn-lt"/>
                <a:cs typeface="+mn-lt"/>
              </a:rPr>
              <a:t> Pre-Trained models provide an excellent starting point for acquiring completely distinct domain knowledge</a:t>
            </a:r>
            <a:endParaRPr lang="en-US"/>
          </a:p>
          <a:p>
            <a:r>
              <a:rPr lang="en-US" sz="2000">
                <a:ea typeface="+mn-lt"/>
                <a:cs typeface="+mn-lt"/>
              </a:rPr>
              <a:t> Dropout helps prevent overfitting</a:t>
            </a:r>
          </a:p>
          <a:p>
            <a:r>
              <a:rPr lang="en-US" sz="2000">
                <a:ea typeface="+mn-lt"/>
                <a:cs typeface="+mn-lt"/>
              </a:rPr>
              <a:t>Activation Function provides non-linear property to the NN.</a:t>
            </a:r>
            <a:endParaRPr lang="en-US" sz="2000" b="1">
              <a:ea typeface="+mn-lt"/>
              <a:cs typeface="+mn-lt"/>
            </a:endParaRPr>
          </a:p>
          <a:p>
            <a:endParaRPr lang="en-US" sz="2000">
              <a:ea typeface="+mn-lt"/>
              <a:cs typeface="+mn-lt"/>
            </a:endParaRPr>
          </a:p>
          <a:p>
            <a:pPr marL="0" indent="0">
              <a:buNone/>
            </a:pPr>
            <a:r>
              <a:rPr lang="en-US" sz="2000">
                <a:ea typeface="+mn-lt"/>
                <a:cs typeface="+mn-lt"/>
              </a:rPr>
              <a:t>Fine</a:t>
            </a:r>
            <a:r>
              <a:rPr lang="en-US" sz="2000"/>
              <a:t> Tuning Model: </a:t>
            </a:r>
            <a:r>
              <a:rPr lang="en-US" sz="2000">
                <a:ea typeface="+mn-lt"/>
                <a:cs typeface="+mn-lt"/>
              </a:rPr>
              <a:t>Another widely used technique for model reuse, complementary to feature extraction, is </a:t>
            </a:r>
            <a:r>
              <a:rPr lang="en-US" sz="2000" i="1">
                <a:ea typeface="+mn-lt"/>
                <a:cs typeface="+mn-lt"/>
              </a:rPr>
              <a:t>fine-tuning</a:t>
            </a:r>
            <a:r>
              <a:rPr lang="en-US" sz="2000">
                <a:ea typeface="+mn-lt"/>
                <a:cs typeface="+mn-lt"/>
              </a:rPr>
              <a:t>. Fine-tuning consists in unfreezing a few of the top layers of a frozen model base used for feature extraction, and jointly training both the newly added part of the model (in our case, the fully-connected classifier) and these top layers. This is called "fine-tuning" because it slightly adjusts the more abstract representations of the model being reused, in order to make them more relevant for the problem at hand.</a:t>
            </a:r>
            <a:endParaRPr lang="en-US"/>
          </a:p>
          <a:p>
            <a:pPr marL="0" indent="0">
              <a:buNone/>
            </a:pPr>
            <a:endParaRPr lang="en-US" sz="2000"/>
          </a:p>
          <a:p>
            <a:pPr marL="0" indent="0">
              <a:buNone/>
            </a:pPr>
            <a:endParaRPr lang="en-US" sz="2000"/>
          </a:p>
          <a:p>
            <a:endParaRPr lang="en-US" sz="2000"/>
          </a:p>
          <a:p>
            <a:endParaRPr lang="en-US" sz="2000"/>
          </a:p>
        </p:txBody>
      </p:sp>
    </p:spTree>
    <p:extLst>
      <p:ext uri="{BB962C8B-B14F-4D97-AF65-F5344CB8AC3E}">
        <p14:creationId xmlns:p14="http://schemas.microsoft.com/office/powerpoint/2010/main" val="114790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1F90D-EF1F-4B64-BCA9-ED51EEEBB1E7}"/>
              </a:ext>
            </a:extLst>
          </p:cNvPr>
          <p:cNvSpPr>
            <a:spLocks noGrp="1"/>
          </p:cNvSpPr>
          <p:nvPr>
            <p:ph type="title"/>
          </p:nvPr>
        </p:nvSpPr>
        <p:spPr>
          <a:xfrm>
            <a:off x="841248" y="426720"/>
            <a:ext cx="10506456" cy="1919141"/>
          </a:xfrm>
        </p:spPr>
        <p:txBody>
          <a:bodyPr anchor="b">
            <a:normAutofit/>
          </a:bodyPr>
          <a:lstStyle/>
          <a:p>
            <a:r>
              <a:rPr lang="en-US" sz="6000"/>
              <a:t>Model Comparison</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71E99BA2-0715-4706-B57C-CA71FEFA2F18}"/>
              </a:ext>
            </a:extLst>
          </p:cNvPr>
          <p:cNvGraphicFramePr>
            <a:graphicFrameLocks noGrp="1"/>
          </p:cNvGraphicFramePr>
          <p:nvPr>
            <p:ph idx="1"/>
            <p:extLst>
              <p:ext uri="{D42A27DB-BD31-4B8C-83A1-F6EECF244321}">
                <p14:modId xmlns:p14="http://schemas.microsoft.com/office/powerpoint/2010/main" val="2971112457"/>
              </p:ext>
            </p:extLst>
          </p:nvPr>
        </p:nvGraphicFramePr>
        <p:xfrm>
          <a:off x="1022434" y="3240088"/>
          <a:ext cx="10167933" cy="1483360"/>
        </p:xfrm>
        <a:graphic>
          <a:graphicData uri="http://schemas.openxmlformats.org/drawingml/2006/table">
            <a:tbl>
              <a:tblPr firstRow="1" bandRow="1">
                <a:tableStyleId>{5C22544A-7EE6-4342-B048-85BDC9FD1C3A}</a:tableStyleId>
              </a:tblPr>
              <a:tblGrid>
                <a:gridCol w="3385785">
                  <a:extLst>
                    <a:ext uri="{9D8B030D-6E8A-4147-A177-3AD203B41FA5}">
                      <a16:colId xmlns:a16="http://schemas.microsoft.com/office/drawing/2014/main" val="386274843"/>
                    </a:ext>
                  </a:extLst>
                </a:gridCol>
                <a:gridCol w="3391074">
                  <a:extLst>
                    <a:ext uri="{9D8B030D-6E8A-4147-A177-3AD203B41FA5}">
                      <a16:colId xmlns:a16="http://schemas.microsoft.com/office/drawing/2014/main" val="2286673717"/>
                    </a:ext>
                  </a:extLst>
                </a:gridCol>
                <a:gridCol w="3391074">
                  <a:extLst>
                    <a:ext uri="{9D8B030D-6E8A-4147-A177-3AD203B41FA5}">
                      <a16:colId xmlns:a16="http://schemas.microsoft.com/office/drawing/2014/main" val="530984247"/>
                    </a:ext>
                  </a:extLst>
                </a:gridCol>
              </a:tblGrid>
              <a:tr h="370840">
                <a:tc>
                  <a:txBody>
                    <a:bodyPr/>
                    <a:lstStyle/>
                    <a:p>
                      <a:pPr algn="ctr"/>
                      <a:r>
                        <a:rPr lang="en-US"/>
                        <a:t>Model</a:t>
                      </a:r>
                    </a:p>
                  </a:txBody>
                  <a:tcPr/>
                </a:tc>
                <a:tc>
                  <a:txBody>
                    <a:bodyPr/>
                    <a:lstStyle/>
                    <a:p>
                      <a:pPr algn="ctr"/>
                      <a:r>
                        <a:rPr lang="en-US"/>
                        <a:t>Test Accuracy</a:t>
                      </a:r>
                    </a:p>
                  </a:txBody>
                  <a:tcPr/>
                </a:tc>
                <a:tc>
                  <a:txBody>
                    <a:bodyPr/>
                    <a:lstStyle/>
                    <a:p>
                      <a:pPr lvl="0" algn="ctr">
                        <a:buNone/>
                      </a:pPr>
                      <a:r>
                        <a:rPr lang="en-US"/>
                        <a:t>Train Accuracy</a:t>
                      </a:r>
                    </a:p>
                  </a:txBody>
                  <a:tcPr/>
                </a:tc>
                <a:extLst>
                  <a:ext uri="{0D108BD9-81ED-4DB2-BD59-A6C34878D82A}">
                    <a16:rowId xmlns:a16="http://schemas.microsoft.com/office/drawing/2014/main" val="4165700446"/>
                  </a:ext>
                </a:extLst>
              </a:tr>
              <a:tr h="370840">
                <a:tc>
                  <a:txBody>
                    <a:bodyPr/>
                    <a:lstStyle/>
                    <a:p>
                      <a:r>
                        <a:rPr lang="en-US"/>
                        <a:t>Resnet 50</a:t>
                      </a:r>
                    </a:p>
                  </a:txBody>
                  <a:tcPr/>
                </a:tc>
                <a:tc>
                  <a:txBody>
                    <a:bodyPr/>
                    <a:lstStyle/>
                    <a:p>
                      <a:r>
                        <a:rPr lang="en-US"/>
                        <a:t>70%</a:t>
                      </a:r>
                    </a:p>
                  </a:txBody>
                  <a:tcPr/>
                </a:tc>
                <a:tc>
                  <a:txBody>
                    <a:bodyPr/>
                    <a:lstStyle/>
                    <a:p>
                      <a:pPr lvl="0">
                        <a:buNone/>
                      </a:pPr>
                      <a:r>
                        <a:rPr lang="en-US"/>
                        <a:t>90%</a:t>
                      </a:r>
                    </a:p>
                  </a:txBody>
                  <a:tcPr/>
                </a:tc>
                <a:extLst>
                  <a:ext uri="{0D108BD9-81ED-4DB2-BD59-A6C34878D82A}">
                    <a16:rowId xmlns:a16="http://schemas.microsoft.com/office/drawing/2014/main" val="3999188738"/>
                  </a:ext>
                </a:extLst>
              </a:tr>
              <a:tr h="370840">
                <a:tc>
                  <a:txBody>
                    <a:bodyPr/>
                    <a:lstStyle/>
                    <a:p>
                      <a:r>
                        <a:rPr lang="en-US"/>
                        <a:t>VGG 16</a:t>
                      </a:r>
                    </a:p>
                  </a:txBody>
                  <a:tcPr/>
                </a:tc>
                <a:tc>
                  <a:txBody>
                    <a:bodyPr/>
                    <a:lstStyle/>
                    <a:p>
                      <a:r>
                        <a:rPr lang="en-US"/>
                        <a:t>65%</a:t>
                      </a:r>
                    </a:p>
                  </a:txBody>
                  <a:tcPr/>
                </a:tc>
                <a:tc>
                  <a:txBody>
                    <a:bodyPr/>
                    <a:lstStyle/>
                    <a:p>
                      <a:pPr lvl="0">
                        <a:buNone/>
                      </a:pPr>
                      <a:r>
                        <a:rPr lang="en-US"/>
                        <a:t>77%</a:t>
                      </a:r>
                    </a:p>
                  </a:txBody>
                  <a:tcPr/>
                </a:tc>
                <a:extLst>
                  <a:ext uri="{0D108BD9-81ED-4DB2-BD59-A6C34878D82A}">
                    <a16:rowId xmlns:a16="http://schemas.microsoft.com/office/drawing/2014/main" val="1894064221"/>
                  </a:ext>
                </a:extLst>
              </a:tr>
              <a:tr h="370840">
                <a:tc>
                  <a:txBody>
                    <a:bodyPr/>
                    <a:lstStyle/>
                    <a:p>
                      <a:r>
                        <a:rPr lang="en-US"/>
                        <a:t>Inception V3</a:t>
                      </a:r>
                    </a:p>
                  </a:txBody>
                  <a:tcPr/>
                </a:tc>
                <a:tc>
                  <a:txBody>
                    <a:bodyPr/>
                    <a:lstStyle/>
                    <a:p>
                      <a:r>
                        <a:rPr lang="en-US"/>
                        <a:t>64%</a:t>
                      </a:r>
                    </a:p>
                  </a:txBody>
                  <a:tcPr/>
                </a:tc>
                <a:tc>
                  <a:txBody>
                    <a:bodyPr/>
                    <a:lstStyle/>
                    <a:p>
                      <a:pPr lvl="0">
                        <a:buNone/>
                      </a:pPr>
                      <a:r>
                        <a:rPr lang="en-US"/>
                        <a:t>89%</a:t>
                      </a:r>
                    </a:p>
                  </a:txBody>
                  <a:tcPr/>
                </a:tc>
                <a:extLst>
                  <a:ext uri="{0D108BD9-81ED-4DB2-BD59-A6C34878D82A}">
                    <a16:rowId xmlns:a16="http://schemas.microsoft.com/office/drawing/2014/main" val="1613065478"/>
                  </a:ext>
                </a:extLst>
              </a:tr>
            </a:tbl>
          </a:graphicData>
        </a:graphic>
      </p:graphicFrame>
    </p:spTree>
    <p:extLst>
      <p:ext uri="{BB962C8B-B14F-4D97-AF65-F5344CB8AC3E}">
        <p14:creationId xmlns:p14="http://schemas.microsoft.com/office/powerpoint/2010/main" val="119776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011DC9-A6A8-477B-B103-3839487BAE8F}"/>
              </a:ext>
            </a:extLst>
          </p:cNvPr>
          <p:cNvSpPr>
            <a:spLocks noGrp="1"/>
          </p:cNvSpPr>
          <p:nvPr>
            <p:ph type="title"/>
          </p:nvPr>
        </p:nvSpPr>
        <p:spPr>
          <a:xfrm>
            <a:off x="841246" y="978619"/>
            <a:ext cx="5991244" cy="1106424"/>
          </a:xfrm>
        </p:spPr>
        <p:txBody>
          <a:bodyPr>
            <a:normAutofit/>
          </a:bodyPr>
          <a:lstStyle/>
          <a:p>
            <a:r>
              <a:rPr lang="en-US" sz="3200">
                <a:ea typeface="+mj-lt"/>
                <a:cs typeface="+mj-lt"/>
              </a:rPr>
              <a:t>Probabilistic Machine Learning</a:t>
            </a:r>
            <a:endParaRPr lang="en-US" sz="3200"/>
          </a:p>
        </p:txBody>
      </p:sp>
      <p:sp>
        <p:nvSpPr>
          <p:cNvPr id="16"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2CE940-EF00-4034-B00A-B27ED348748D}"/>
              </a:ext>
            </a:extLst>
          </p:cNvPr>
          <p:cNvSpPr>
            <a:spLocks noGrp="1"/>
          </p:cNvSpPr>
          <p:nvPr>
            <p:ph idx="1"/>
          </p:nvPr>
        </p:nvSpPr>
        <p:spPr>
          <a:xfrm>
            <a:off x="841248" y="2252870"/>
            <a:ext cx="5993892" cy="3560251"/>
          </a:xfrm>
        </p:spPr>
        <p:txBody>
          <a:bodyPr vert="horz" lIns="91440" tIns="45720" rIns="91440" bIns="45720" rtlCol="0">
            <a:normAutofit/>
          </a:bodyPr>
          <a:lstStyle/>
          <a:p>
            <a:pPr>
              <a:lnSpc>
                <a:spcPct val="100000"/>
              </a:lnSpc>
            </a:pPr>
            <a:r>
              <a:rPr lang="en-US" sz="1800">
                <a:ea typeface="+mn-lt"/>
                <a:cs typeface="+mn-lt"/>
              </a:rPr>
              <a:t>Variational Inference : We define a function y = f(x) that estimates the given inputs {x1, . . . , xN } and their corresponding outputs {y1, . . . , yN } and produces an predictive output. Using Bayesian inference, a prior distribution is used over the space of functions p(f). This distribution represents our prior belief as to which functions are likely to have generated our data.</a:t>
            </a:r>
          </a:p>
          <a:p>
            <a:pPr>
              <a:lnSpc>
                <a:spcPct val="100000"/>
              </a:lnSpc>
            </a:pPr>
            <a:r>
              <a:rPr lang="en-US" sz="1800">
                <a:ea typeface="+mn-lt"/>
                <a:cs typeface="+mn-lt"/>
              </a:rPr>
              <a:t>Uncertainties in Bayesian Learning : Uncertainties in a network is a measure of how certain the model is with its prediction. In Bayesian modelling, there are two main types of uncertainty one can model : Aleatoric uncertainty and Epistemic uncertainty.</a:t>
            </a:r>
          </a:p>
          <a:p>
            <a:pPr>
              <a:lnSpc>
                <a:spcPct val="100000"/>
              </a:lnSpc>
            </a:pPr>
            <a:endParaRPr lang="en-US" sz="1800"/>
          </a:p>
        </p:txBody>
      </p:sp>
      <p:pic>
        <p:nvPicPr>
          <p:cNvPr id="4" name="Picture 4" descr="A picture containing clock&#10;&#10;Description generated with very high confidence">
            <a:extLst>
              <a:ext uri="{FF2B5EF4-FFF2-40B4-BE49-F238E27FC236}">
                <a16:creationId xmlns:a16="http://schemas.microsoft.com/office/drawing/2014/main" id="{3201DD47-DEF5-4CE8-B0BF-EFC345A7CCEE}"/>
              </a:ext>
            </a:extLst>
          </p:cNvPr>
          <p:cNvPicPr>
            <a:picLocks noChangeAspect="1"/>
          </p:cNvPicPr>
          <p:nvPr/>
        </p:nvPicPr>
        <p:blipFill>
          <a:blip r:embed="rId2"/>
          <a:stretch>
            <a:fillRect/>
          </a:stretch>
        </p:blipFill>
        <p:spPr>
          <a:xfrm>
            <a:off x="7679814" y="2641130"/>
            <a:ext cx="4097657" cy="1475156"/>
          </a:xfrm>
          <a:prstGeom prst="rect">
            <a:avLst/>
          </a:prstGeom>
        </p:spPr>
      </p:pic>
    </p:spTree>
    <p:extLst>
      <p:ext uri="{BB962C8B-B14F-4D97-AF65-F5344CB8AC3E}">
        <p14:creationId xmlns:p14="http://schemas.microsoft.com/office/powerpoint/2010/main" val="336560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525FB-3401-4F0F-AF04-86023CFBD933}"/>
              </a:ext>
            </a:extLst>
          </p:cNvPr>
          <p:cNvSpPr>
            <a:spLocks noGrp="1"/>
          </p:cNvSpPr>
          <p:nvPr>
            <p:ph type="title"/>
          </p:nvPr>
        </p:nvSpPr>
        <p:spPr>
          <a:xfrm>
            <a:off x="5080216" y="1076324"/>
            <a:ext cx="6272784" cy="1535051"/>
          </a:xfrm>
        </p:spPr>
        <p:txBody>
          <a:bodyPr anchor="b">
            <a:normAutofit/>
          </a:bodyPr>
          <a:lstStyle/>
          <a:p>
            <a:r>
              <a:rPr lang="en-US" sz="5200"/>
              <a:t>Bayesian Model</a:t>
            </a:r>
          </a:p>
        </p:txBody>
      </p:sp>
      <p:pic>
        <p:nvPicPr>
          <p:cNvPr id="5" name="Picture 5">
            <a:extLst>
              <a:ext uri="{FF2B5EF4-FFF2-40B4-BE49-F238E27FC236}">
                <a16:creationId xmlns:a16="http://schemas.microsoft.com/office/drawing/2014/main" id="{F52C396D-2B27-4937-8D83-D14B20F48930}"/>
              </a:ext>
            </a:extLst>
          </p:cNvPr>
          <p:cNvPicPr>
            <a:picLocks noChangeAspect="1"/>
          </p:cNvPicPr>
          <p:nvPr/>
        </p:nvPicPr>
        <p:blipFill rotWithShape="1">
          <a:blip r:embed="rId2"/>
          <a:srcRect t="28987" r="-1" b="25347"/>
          <a:stretch/>
        </p:blipFill>
        <p:spPr>
          <a:xfrm>
            <a:off x="20" y="10"/>
            <a:ext cx="4505305" cy="6857990"/>
          </a:xfrm>
          <a:prstGeom prst="rect">
            <a:avLst/>
          </a:prstGeom>
        </p:spPr>
      </p:pic>
      <p:sp>
        <p:nvSpPr>
          <p:cNvPr id="8" name="Rectangle 1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8">
            <a:extLst>
              <a:ext uri="{FF2B5EF4-FFF2-40B4-BE49-F238E27FC236}">
                <a16:creationId xmlns:a16="http://schemas.microsoft.com/office/drawing/2014/main" id="{ABAB0BCB-2AFB-4C86-8FA5-E5F37D4E5D34}"/>
              </a:ext>
            </a:extLst>
          </p:cNvPr>
          <p:cNvSpPr>
            <a:spLocks noGrp="1"/>
          </p:cNvSpPr>
          <p:nvPr>
            <p:ph idx="1"/>
          </p:nvPr>
        </p:nvSpPr>
        <p:spPr>
          <a:xfrm>
            <a:off x="5080216" y="3351276"/>
            <a:ext cx="6272784" cy="2825686"/>
          </a:xfrm>
        </p:spPr>
        <p:txBody>
          <a:bodyPr vert="horz" lIns="91440" tIns="45720" rIns="91440" bIns="45720" rtlCol="0" anchor="t">
            <a:normAutofit/>
          </a:bodyPr>
          <a:lstStyle/>
          <a:p>
            <a:r>
              <a:rPr lang="en-US" sz="1800"/>
              <a:t>Bayesian Model</a:t>
            </a:r>
          </a:p>
          <a:p>
            <a:r>
              <a:rPr lang="en-US" sz="1800"/>
              <a:t>Accuracy – 70%</a:t>
            </a:r>
          </a:p>
        </p:txBody>
      </p:sp>
    </p:spTree>
    <p:extLst>
      <p:ext uri="{BB962C8B-B14F-4D97-AF65-F5344CB8AC3E}">
        <p14:creationId xmlns:p14="http://schemas.microsoft.com/office/powerpoint/2010/main" val="127242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E0C6A-0BD4-4830-88ED-40CE742EE1BE}"/>
              </a:ext>
            </a:extLst>
          </p:cNvPr>
          <p:cNvSpPr>
            <a:spLocks noGrp="1"/>
          </p:cNvSpPr>
          <p:nvPr>
            <p:ph type="title"/>
          </p:nvPr>
        </p:nvSpPr>
        <p:spPr>
          <a:xfrm>
            <a:off x="841248" y="426720"/>
            <a:ext cx="10506456" cy="1919141"/>
          </a:xfrm>
        </p:spPr>
        <p:txBody>
          <a:bodyPr anchor="b">
            <a:normAutofit/>
          </a:bodyPr>
          <a:lstStyle/>
          <a:p>
            <a:r>
              <a:rPr lang="en-US" sz="6000"/>
              <a:t>Reference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DE2BBF-271A-4694-AE5F-14934C1F9A38}"/>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1400">
                <a:ea typeface="+mn-lt"/>
                <a:cs typeface="+mn-lt"/>
                <a:hlinkClick r:id="rId2"/>
              </a:rPr>
              <a:t>https://www.eyeops.com/contents/our-services/eye-diseases/diabetic-retinopathy</a:t>
            </a:r>
          </a:p>
          <a:p>
            <a:r>
              <a:rPr lang="en-US" sz="1400">
                <a:ea typeface="+mn-lt"/>
                <a:cs typeface="+mn-lt"/>
                <a:hlinkClick r:id="rId3"/>
              </a:rPr>
              <a:t>https://www.kaggle.com/c/aptos2019-blindness-detection/data</a:t>
            </a:r>
          </a:p>
          <a:p>
            <a:r>
              <a:rPr lang="en-US" sz="1400">
                <a:ea typeface="+mn-lt"/>
                <a:cs typeface="+mn-lt"/>
                <a:hlinkClick r:id="rId4"/>
              </a:rPr>
              <a:t>https://ieeexplore.ieee.org/stamp/stamp.jsp?tp=&amp;arnumber=8581492</a:t>
            </a:r>
            <a:endParaRPr lang="en-US" sz="1400">
              <a:ea typeface="+mn-lt"/>
              <a:cs typeface="+mn-lt"/>
            </a:endParaRPr>
          </a:p>
          <a:p>
            <a:r>
              <a:rPr lang="en-US" sz="1400">
                <a:ea typeface="+mn-lt"/>
                <a:cs typeface="+mn-lt"/>
                <a:hlinkClick r:id="rId5"/>
              </a:rPr>
              <a:t>https://docs.opencv.org/2.4/modules/imgproc/doc/filtering.html#</a:t>
            </a:r>
            <a:endParaRPr lang="en-US" sz="1400"/>
          </a:p>
          <a:p>
            <a:r>
              <a:rPr lang="en-US" sz="1400">
                <a:ea typeface="+mn-lt"/>
                <a:cs typeface="+mn-lt"/>
                <a:hlinkClick r:id="rId6"/>
              </a:rPr>
              <a:t>https://arxiv.org/pdf/1901.02731.pdf</a:t>
            </a:r>
            <a:endParaRPr lang="en-US" sz="1400"/>
          </a:p>
          <a:p>
            <a:endParaRPr lang="en-US" sz="1400"/>
          </a:p>
        </p:txBody>
      </p:sp>
    </p:spTree>
    <p:extLst>
      <p:ext uri="{BB962C8B-B14F-4D97-AF65-F5344CB8AC3E}">
        <p14:creationId xmlns:p14="http://schemas.microsoft.com/office/powerpoint/2010/main" val="128869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39800-961E-45F9-B57C-BEC07ED165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9"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6" descr="Smiling Face with No Fill">
            <a:extLst>
              <a:ext uri="{FF2B5EF4-FFF2-40B4-BE49-F238E27FC236}">
                <a16:creationId xmlns:a16="http://schemas.microsoft.com/office/drawing/2014/main" id="{04E91CE6-59A2-4820-A454-F137B08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185577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62FA0-D7C4-4580-8C47-EAFAB074850A}"/>
              </a:ext>
            </a:extLst>
          </p:cNvPr>
          <p:cNvSpPr>
            <a:spLocks noGrp="1"/>
          </p:cNvSpPr>
          <p:nvPr>
            <p:ph type="title"/>
          </p:nvPr>
        </p:nvSpPr>
        <p:spPr>
          <a:xfrm>
            <a:off x="841248" y="426720"/>
            <a:ext cx="10506456" cy="1919141"/>
          </a:xfrm>
        </p:spPr>
        <p:txBody>
          <a:bodyPr anchor="b">
            <a:normAutofit/>
          </a:bodyPr>
          <a:lstStyle/>
          <a:p>
            <a:r>
              <a:rPr lang="en-US" sz="6000"/>
              <a:t>Team Members</a:t>
            </a:r>
          </a:p>
        </p:txBody>
      </p:sp>
      <p:sp>
        <p:nvSpPr>
          <p:cNvPr id="29" name="Rectangle 3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3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A2A76F-45E3-4D6F-A6A1-E170287260A2}"/>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a:t>Vignesh Kumar </a:t>
            </a:r>
            <a:r>
              <a:rPr lang="en-US" err="1"/>
              <a:t>Thangarajan</a:t>
            </a:r>
            <a:endParaRPr lang="en-US"/>
          </a:p>
          <a:p>
            <a:r>
              <a:rPr lang="en-US" err="1"/>
              <a:t>Sivaranjani</a:t>
            </a:r>
            <a:r>
              <a:rPr lang="en-US"/>
              <a:t> Kumar</a:t>
            </a:r>
          </a:p>
          <a:p>
            <a:r>
              <a:rPr lang="en-US"/>
              <a:t>Pooja Patil</a:t>
            </a:r>
          </a:p>
        </p:txBody>
      </p:sp>
    </p:spTree>
    <p:extLst>
      <p:ext uri="{BB962C8B-B14F-4D97-AF65-F5344CB8AC3E}">
        <p14:creationId xmlns:p14="http://schemas.microsoft.com/office/powerpoint/2010/main" val="42822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950B9-0BCE-4566-BDBF-E30D3BD8751F}"/>
              </a:ext>
            </a:extLst>
          </p:cNvPr>
          <p:cNvSpPr>
            <a:spLocks noGrp="1"/>
          </p:cNvSpPr>
          <p:nvPr>
            <p:ph type="title"/>
          </p:nvPr>
        </p:nvSpPr>
        <p:spPr>
          <a:xfrm>
            <a:off x="841248" y="426720"/>
            <a:ext cx="10506456" cy="1919141"/>
          </a:xfrm>
        </p:spPr>
        <p:txBody>
          <a:bodyPr anchor="b">
            <a:normAutofit/>
          </a:bodyPr>
          <a:lstStyle/>
          <a:p>
            <a:r>
              <a:rPr lang="en-US" sz="6000"/>
              <a:t>Abstract</a:t>
            </a:r>
          </a:p>
        </p:txBody>
      </p:sp>
      <p:sp>
        <p:nvSpPr>
          <p:cNvPr id="30" name="Rectangle 2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F8A590-68C4-4AFC-81BE-F158E1FF621D}"/>
              </a:ext>
            </a:extLst>
          </p:cNvPr>
          <p:cNvSpPr>
            <a:spLocks noGrp="1"/>
          </p:cNvSpPr>
          <p:nvPr>
            <p:ph idx="1"/>
          </p:nvPr>
        </p:nvSpPr>
        <p:spPr>
          <a:xfrm>
            <a:off x="854616" y="3337269"/>
            <a:ext cx="10773226" cy="2116950"/>
          </a:xfrm>
        </p:spPr>
        <p:txBody>
          <a:bodyPr vert="horz" lIns="91440" tIns="45720" rIns="91440" bIns="45720" rtlCol="0" anchor="t">
            <a:normAutofit/>
          </a:bodyPr>
          <a:lstStyle/>
          <a:p>
            <a:pPr marL="0" indent="0" algn="just">
              <a:buNone/>
            </a:pPr>
            <a:r>
              <a:rPr lang="en-US" sz="1400">
                <a:ea typeface="+mn-lt"/>
                <a:cs typeface="+mn-lt"/>
              </a:rPr>
              <a:t>Diabetic Retinopathy is one of the major risks of losing vision among the people who have diabetes. If found early, there is a higher chance of treating the disease otherwise it might cause irrecoverable blindness in people. Although we have many deep learning models to identify the risk of DR from eye images, we do lack the uncertainty of prediction in those models. In other words, in connectionist models, the network uses point estimates as weights and it performs well with large datasets, but they fail to express uncertainty in regions with little or no data. The proposed model will try to achieve the accuracy rate as high as the frequentist inference models. In addition to that, it handles uncertainty and avoids overfitting the data. Research has shown that it also eliminates the use of dropouts in the model. </a:t>
            </a:r>
            <a:endParaRPr lang="en-US" sz="1400"/>
          </a:p>
        </p:txBody>
      </p:sp>
    </p:spTree>
    <p:extLst>
      <p:ext uri="{BB962C8B-B14F-4D97-AF65-F5344CB8AC3E}">
        <p14:creationId xmlns:p14="http://schemas.microsoft.com/office/powerpoint/2010/main" val="3331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9DE068-5E34-4006-9B3C-E1CD8F0E788B}"/>
              </a:ext>
            </a:extLst>
          </p:cNvPr>
          <p:cNvSpPr>
            <a:spLocks noGrp="1"/>
          </p:cNvSpPr>
          <p:nvPr>
            <p:ph type="title"/>
          </p:nvPr>
        </p:nvSpPr>
        <p:spPr>
          <a:xfrm>
            <a:off x="841246" y="978619"/>
            <a:ext cx="5991244" cy="1106424"/>
          </a:xfrm>
        </p:spPr>
        <p:txBody>
          <a:bodyPr>
            <a:normAutofit/>
          </a:bodyPr>
          <a:lstStyle/>
          <a:p>
            <a:r>
              <a:rPr lang="en-US" sz="3200"/>
              <a:t>Introduction</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7F2C5D-891F-41ED-92E1-C3285A09A2E1}"/>
              </a:ext>
            </a:extLst>
          </p:cNvPr>
          <p:cNvSpPr>
            <a:spLocks noGrp="1"/>
          </p:cNvSpPr>
          <p:nvPr>
            <p:ph idx="1"/>
          </p:nvPr>
        </p:nvSpPr>
        <p:spPr>
          <a:xfrm>
            <a:off x="841248" y="2252870"/>
            <a:ext cx="5993892" cy="3560251"/>
          </a:xfrm>
        </p:spPr>
        <p:txBody>
          <a:bodyPr vert="horz" lIns="91440" tIns="45720" rIns="91440" bIns="45720" rtlCol="0" anchor="t">
            <a:normAutofit lnSpcReduction="10000"/>
          </a:bodyPr>
          <a:lstStyle/>
          <a:p>
            <a:pPr marL="0" indent="0" algn="just">
              <a:buNone/>
            </a:pPr>
            <a:r>
              <a:rPr lang="en-US" sz="1400" b="1">
                <a:ea typeface="+mn-lt"/>
                <a:cs typeface="+mn-lt"/>
              </a:rPr>
              <a:t>What is Diabetic Retinopathy?</a:t>
            </a:r>
            <a:endParaRPr lang="en-US" sz="1400" b="1"/>
          </a:p>
          <a:p>
            <a:pPr marL="0" indent="0" algn="just">
              <a:buNone/>
            </a:pPr>
            <a:r>
              <a:rPr lang="en-US" sz="1400">
                <a:ea typeface="+mn-lt"/>
                <a:cs typeface="+mn-lt"/>
              </a:rPr>
              <a:t>Diabetic retinopathy (DR), also known as diabetic eye disease, is a medical condition in which damage occurs to the retina due to diabetes mellitus. It occurs when the damaged blood vessels leak blood and other fluids into your retina, causing swelling and blurry vision. The blood vessels can become blocked, scar tissue can develop, and retinal detachment can eventually occur. The condition is easiest to treat in the early stages, which is why it is important to undergo routine eye exams.</a:t>
            </a:r>
          </a:p>
          <a:p>
            <a:pPr marL="0" indent="0" algn="just">
              <a:buNone/>
            </a:pPr>
            <a:r>
              <a:rPr lang="en-US" sz="1400">
                <a:ea typeface="+mn-lt"/>
                <a:cs typeface="+mn-lt"/>
              </a:rPr>
              <a:t>Retinal (fundus) photography with manual interpretation is a widely accepted screening tool for diabetic retinopathy. Millions of people are suffering from DR around the world. Detecting DR is time consuming and the process is quite long. Instead we train our deep learning neural networks model to identify the early signs of </a:t>
            </a:r>
            <a:r>
              <a:rPr lang="en-US" sz="1400" err="1">
                <a:ea typeface="+mn-lt"/>
                <a:cs typeface="+mn-lt"/>
              </a:rPr>
              <a:t>blindess</a:t>
            </a:r>
            <a:r>
              <a:rPr lang="en-US" sz="1400">
                <a:ea typeface="+mn-lt"/>
                <a:cs typeface="+mn-lt"/>
              </a:rPr>
              <a:t> given an eye image of a person and rate it among 5 different class.</a:t>
            </a:r>
            <a:endParaRPr lang="en-US"/>
          </a:p>
          <a:p>
            <a:pPr algn="just">
              <a:buNone/>
            </a:pPr>
            <a:endParaRPr lang="en-US" sz="1400">
              <a:ea typeface="+mn-lt"/>
              <a:cs typeface="+mn-lt"/>
            </a:endParaRPr>
          </a:p>
          <a:p>
            <a:pPr algn="just">
              <a:buNone/>
            </a:pPr>
            <a:endParaRPr lang="en-US" sz="1400"/>
          </a:p>
          <a:p>
            <a:pPr marL="0" indent="0" algn="just">
              <a:buNone/>
            </a:pPr>
            <a:endParaRPr lang="en-US" sz="1400"/>
          </a:p>
          <a:p>
            <a:pPr marL="0" indent="0" algn="just">
              <a:buNone/>
            </a:pPr>
            <a:endParaRPr lang="en-US" sz="1400"/>
          </a:p>
        </p:txBody>
      </p:sp>
      <p:pic>
        <p:nvPicPr>
          <p:cNvPr id="4" name="Picture 7" descr="A picture containing lamp, game&#10;&#10;Description generated with very high confidence">
            <a:extLst>
              <a:ext uri="{FF2B5EF4-FFF2-40B4-BE49-F238E27FC236}">
                <a16:creationId xmlns:a16="http://schemas.microsoft.com/office/drawing/2014/main" id="{D6114526-B3F9-4213-A6B4-119F6FE4202C}"/>
              </a:ext>
            </a:extLst>
          </p:cNvPr>
          <p:cNvPicPr>
            <a:picLocks noChangeAspect="1"/>
          </p:cNvPicPr>
          <p:nvPr/>
        </p:nvPicPr>
        <p:blipFill>
          <a:blip r:embed="rId2"/>
          <a:stretch>
            <a:fillRect/>
          </a:stretch>
        </p:blipFill>
        <p:spPr>
          <a:xfrm>
            <a:off x="7679814" y="2292210"/>
            <a:ext cx="4097657" cy="2869715"/>
          </a:xfrm>
          <a:prstGeom prst="rect">
            <a:avLst/>
          </a:prstGeom>
        </p:spPr>
      </p:pic>
    </p:spTree>
    <p:extLst>
      <p:ext uri="{BB962C8B-B14F-4D97-AF65-F5344CB8AC3E}">
        <p14:creationId xmlns:p14="http://schemas.microsoft.com/office/powerpoint/2010/main" val="328994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B6894-A438-49DF-A6C3-2349B577A73A}"/>
              </a:ext>
            </a:extLst>
          </p:cNvPr>
          <p:cNvSpPr>
            <a:spLocks noGrp="1"/>
          </p:cNvSpPr>
          <p:nvPr>
            <p:ph type="title"/>
          </p:nvPr>
        </p:nvSpPr>
        <p:spPr>
          <a:xfrm>
            <a:off x="841248" y="426720"/>
            <a:ext cx="10506456" cy="1919141"/>
          </a:xfrm>
        </p:spPr>
        <p:txBody>
          <a:bodyPr anchor="b">
            <a:normAutofit/>
          </a:bodyPr>
          <a:lstStyle/>
          <a:p>
            <a:r>
              <a:rPr lang="en-US" sz="6000"/>
              <a:t>Approach</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7AB9CA-B653-4ED9-AB0A-A2ECF4C27846}"/>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000"/>
              <a:t>Transfer Learning</a:t>
            </a:r>
            <a:endParaRPr lang="en-US"/>
          </a:p>
          <a:p>
            <a:pPr marL="0" indent="0">
              <a:buNone/>
            </a:pPr>
            <a:r>
              <a:rPr lang="en-US" sz="1600"/>
              <a:t>The Eye Image data is trained using the concept of 'Transfer Learning', to make training faster comparatively as well to improve accuracy.</a:t>
            </a:r>
            <a:endParaRPr lang="en-US"/>
          </a:p>
          <a:p>
            <a:r>
              <a:rPr lang="en-US" sz="2000"/>
              <a:t>Models Used</a:t>
            </a:r>
          </a:p>
          <a:p>
            <a:pPr lvl="1"/>
            <a:r>
              <a:rPr lang="en-US" sz="1600"/>
              <a:t>Resnet 50</a:t>
            </a:r>
          </a:p>
          <a:p>
            <a:pPr lvl="1"/>
            <a:r>
              <a:rPr lang="en-US" sz="1600"/>
              <a:t>VGG 16</a:t>
            </a:r>
          </a:p>
          <a:p>
            <a:pPr lvl="1"/>
            <a:r>
              <a:rPr lang="en-US" sz="1600"/>
              <a:t>Inception v3</a:t>
            </a:r>
          </a:p>
          <a:p>
            <a:pPr lvl="1"/>
            <a:endParaRPr lang="en-US" sz="1600"/>
          </a:p>
          <a:p>
            <a:pPr lvl="1"/>
            <a:endParaRPr lang="en-US" sz="1600"/>
          </a:p>
          <a:p>
            <a:pPr marL="0" indent="0">
              <a:buNone/>
            </a:pPr>
            <a:endParaRPr lang="en-US" sz="2000"/>
          </a:p>
          <a:p>
            <a:pPr marL="0" indent="0">
              <a:buNone/>
            </a:pPr>
            <a:endParaRPr lang="en-US" sz="2000"/>
          </a:p>
          <a:p>
            <a:pPr marL="0" indent="0">
              <a:buNone/>
            </a:pPr>
            <a:endParaRPr lang="en-US" sz="2000"/>
          </a:p>
          <a:p>
            <a:pPr marL="0" indent="0">
              <a:buNone/>
            </a:pPr>
            <a:endParaRPr lang="en-US" sz="2000"/>
          </a:p>
          <a:p>
            <a:pPr lvl="1"/>
            <a:endParaRPr lang="en-US" sz="1600"/>
          </a:p>
        </p:txBody>
      </p:sp>
    </p:spTree>
    <p:extLst>
      <p:ext uri="{BB962C8B-B14F-4D97-AF65-F5344CB8AC3E}">
        <p14:creationId xmlns:p14="http://schemas.microsoft.com/office/powerpoint/2010/main" val="296384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A3530E-264E-448F-8FA2-07C4298B9E06}"/>
              </a:ext>
            </a:extLst>
          </p:cNvPr>
          <p:cNvSpPr>
            <a:spLocks noGrp="1"/>
          </p:cNvSpPr>
          <p:nvPr>
            <p:ph type="title"/>
          </p:nvPr>
        </p:nvSpPr>
        <p:spPr>
          <a:xfrm>
            <a:off x="841246" y="978619"/>
            <a:ext cx="5991244" cy="1106424"/>
          </a:xfrm>
        </p:spPr>
        <p:txBody>
          <a:bodyPr>
            <a:normAutofit/>
          </a:bodyPr>
          <a:lstStyle/>
          <a:p>
            <a:r>
              <a:rPr lang="en-US" sz="3200"/>
              <a:t>Eye Image Data Collection</a:t>
            </a:r>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5343FB-0FA6-4F51-BD38-E5B5C1BD52D0}"/>
              </a:ext>
            </a:extLst>
          </p:cNvPr>
          <p:cNvSpPr>
            <a:spLocks noGrp="1"/>
          </p:cNvSpPr>
          <p:nvPr>
            <p:ph idx="1"/>
          </p:nvPr>
        </p:nvSpPr>
        <p:spPr>
          <a:xfrm>
            <a:off x="841248" y="2252870"/>
            <a:ext cx="5993892" cy="3560251"/>
          </a:xfrm>
        </p:spPr>
        <p:txBody>
          <a:bodyPr vert="horz" lIns="91440" tIns="45720" rIns="91440" bIns="45720" rtlCol="0" anchor="t">
            <a:normAutofit fontScale="92500"/>
          </a:bodyPr>
          <a:lstStyle/>
          <a:p>
            <a:r>
              <a:rPr lang="en-US" sz="1800"/>
              <a:t>We collected the data from Kaggle APTOS 2019 Blindness Detection. It is a large set of retina images taken using </a:t>
            </a:r>
            <a:r>
              <a:rPr lang="en-US" sz="1800">
                <a:hlinkClick r:id="rId2"/>
              </a:rPr>
              <a:t>fundus photography</a:t>
            </a:r>
            <a:r>
              <a:rPr lang="en-US" sz="1800"/>
              <a:t> under a variety of imaging conditions. </a:t>
            </a:r>
            <a:endParaRPr lang="en-US"/>
          </a:p>
          <a:p>
            <a:r>
              <a:rPr lang="en-US" sz="1800"/>
              <a:t>We encountered lot of noise in both images and labels. </a:t>
            </a:r>
            <a:endParaRPr lang="en-US"/>
          </a:p>
          <a:p>
            <a:r>
              <a:rPr lang="en-US" sz="1800"/>
              <a:t>Many images are out of focus, underexposed, or overexposed. The images were gathered from multiple clinics using a variety of cameras over an extended period, which will introduce further variation.</a:t>
            </a:r>
            <a:endParaRPr lang="en-US"/>
          </a:p>
          <a:p>
            <a:r>
              <a:rPr lang="en-US" sz="1800"/>
              <a:t> The size of the image data is over 10 GB.  </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E1B7808-9A01-4A99-827C-5628B3595817}"/>
              </a:ext>
            </a:extLst>
          </p:cNvPr>
          <p:cNvPicPr>
            <a:picLocks noChangeAspect="1"/>
          </p:cNvPicPr>
          <p:nvPr/>
        </p:nvPicPr>
        <p:blipFill>
          <a:blip r:embed="rId3"/>
          <a:stretch>
            <a:fillRect/>
          </a:stretch>
        </p:blipFill>
        <p:spPr>
          <a:xfrm>
            <a:off x="7679814" y="2472101"/>
            <a:ext cx="4097657" cy="1813213"/>
          </a:xfrm>
          <a:prstGeom prst="rect">
            <a:avLst/>
          </a:prstGeom>
        </p:spPr>
      </p:pic>
    </p:spTree>
    <p:extLst>
      <p:ext uri="{BB962C8B-B14F-4D97-AF65-F5344CB8AC3E}">
        <p14:creationId xmlns:p14="http://schemas.microsoft.com/office/powerpoint/2010/main" val="423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E85ED-E8B3-4193-8E80-6F924D5E3899}"/>
              </a:ext>
            </a:extLst>
          </p:cNvPr>
          <p:cNvSpPr>
            <a:spLocks noGrp="1"/>
          </p:cNvSpPr>
          <p:nvPr>
            <p:ph type="title"/>
          </p:nvPr>
        </p:nvSpPr>
        <p:spPr>
          <a:xfrm>
            <a:off x="841248" y="426720"/>
            <a:ext cx="10506456" cy="1919141"/>
          </a:xfrm>
        </p:spPr>
        <p:txBody>
          <a:bodyPr anchor="b">
            <a:normAutofit/>
          </a:bodyPr>
          <a:lstStyle/>
          <a:p>
            <a:r>
              <a:rPr lang="en-US" sz="6000"/>
              <a:t>Data Labels</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7B4AA2-D980-4ACA-BBEC-9DE50F6E05E6}"/>
              </a:ext>
            </a:extLst>
          </p:cNvPr>
          <p:cNvSpPr>
            <a:spLocks noGrp="1"/>
          </p:cNvSpPr>
          <p:nvPr>
            <p:ph idx="1"/>
          </p:nvPr>
        </p:nvSpPr>
        <p:spPr>
          <a:xfrm>
            <a:off x="841248" y="3337269"/>
            <a:ext cx="10509504" cy="2905686"/>
          </a:xfrm>
        </p:spPr>
        <p:txBody>
          <a:bodyPr vert="horz" lIns="91440" tIns="45720" rIns="91440" bIns="45720" rtlCol="0" anchor="t">
            <a:normAutofit lnSpcReduction="10000"/>
          </a:bodyPr>
          <a:lstStyle/>
          <a:p>
            <a:pPr algn="just">
              <a:buNone/>
            </a:pPr>
            <a:r>
              <a:rPr lang="en-US" sz="2000">
                <a:ea typeface="+mn-lt"/>
                <a:cs typeface="+mn-lt"/>
              </a:rPr>
              <a:t>A clinician has rated the presence of diabetic retinopathy in each image on   a scale of 0 to 4, according to the following scale:</a:t>
            </a:r>
            <a:endParaRPr lang="en-US">
              <a:ea typeface="+mn-lt"/>
              <a:cs typeface="+mn-lt"/>
            </a:endParaRPr>
          </a:p>
          <a:p>
            <a:pPr algn="just">
              <a:buNone/>
            </a:pPr>
            <a:r>
              <a:rPr lang="en-US" sz="2000">
                <a:ea typeface="+mn-lt"/>
                <a:cs typeface="+mn-lt"/>
              </a:rPr>
              <a:t>0 - No DR, </a:t>
            </a:r>
            <a:endParaRPr lang="en-US"/>
          </a:p>
          <a:p>
            <a:pPr marL="0" indent="0">
              <a:buNone/>
            </a:pPr>
            <a:r>
              <a:rPr lang="en-US" sz="2000">
                <a:ea typeface="+mn-lt"/>
                <a:cs typeface="+mn-lt"/>
              </a:rPr>
              <a:t>1 – Mild, </a:t>
            </a:r>
          </a:p>
          <a:p>
            <a:pPr marL="0" indent="0">
              <a:buNone/>
            </a:pPr>
            <a:r>
              <a:rPr lang="en-US" sz="2000">
                <a:ea typeface="+mn-lt"/>
                <a:cs typeface="+mn-lt"/>
              </a:rPr>
              <a:t>2 – Moderate, </a:t>
            </a:r>
          </a:p>
          <a:p>
            <a:pPr marL="0" indent="0">
              <a:buNone/>
            </a:pPr>
            <a:r>
              <a:rPr lang="en-US" sz="2000">
                <a:ea typeface="+mn-lt"/>
                <a:cs typeface="+mn-lt"/>
              </a:rPr>
              <a:t>3 – Severe, </a:t>
            </a:r>
          </a:p>
          <a:p>
            <a:pPr marL="0" indent="0">
              <a:buNone/>
            </a:pPr>
            <a:r>
              <a:rPr lang="en-US" sz="2000">
                <a:ea typeface="+mn-lt"/>
                <a:cs typeface="+mn-lt"/>
              </a:rPr>
              <a:t>4 - Proliferative DR</a:t>
            </a:r>
            <a:endParaRPr lang="en-US" sz="2000"/>
          </a:p>
          <a:p>
            <a:pPr lvl="1"/>
            <a:endParaRPr lang="en-US" sz="2000"/>
          </a:p>
        </p:txBody>
      </p:sp>
    </p:spTree>
    <p:extLst>
      <p:ext uri="{BB962C8B-B14F-4D97-AF65-F5344CB8AC3E}">
        <p14:creationId xmlns:p14="http://schemas.microsoft.com/office/powerpoint/2010/main" val="179378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950B9-0BCE-4566-BDBF-E30D3BD8751F}"/>
              </a:ext>
            </a:extLst>
          </p:cNvPr>
          <p:cNvSpPr>
            <a:spLocks noGrp="1"/>
          </p:cNvSpPr>
          <p:nvPr>
            <p:ph type="title"/>
          </p:nvPr>
        </p:nvSpPr>
        <p:spPr>
          <a:xfrm>
            <a:off x="841248" y="426720"/>
            <a:ext cx="10506456" cy="1919141"/>
          </a:xfrm>
        </p:spPr>
        <p:txBody>
          <a:bodyPr anchor="b">
            <a:normAutofit/>
          </a:bodyPr>
          <a:lstStyle/>
          <a:p>
            <a:r>
              <a:rPr lang="en-US" sz="6000"/>
              <a:t>Technology Stack</a:t>
            </a:r>
          </a:p>
        </p:txBody>
      </p:sp>
      <p:sp>
        <p:nvSpPr>
          <p:cNvPr id="30" name="Rectangle 2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F8A590-68C4-4AFC-81BE-F158E1FF621D}"/>
              </a:ext>
            </a:extLst>
          </p:cNvPr>
          <p:cNvSpPr>
            <a:spLocks noGrp="1"/>
          </p:cNvSpPr>
          <p:nvPr>
            <p:ph idx="1"/>
          </p:nvPr>
        </p:nvSpPr>
        <p:spPr>
          <a:xfrm>
            <a:off x="854616" y="3337269"/>
            <a:ext cx="10773226" cy="2116950"/>
          </a:xfrm>
        </p:spPr>
        <p:txBody>
          <a:bodyPr vert="horz" lIns="91440" tIns="45720" rIns="91440" bIns="45720" rtlCol="0" anchor="t">
            <a:normAutofit fontScale="92500" lnSpcReduction="20000"/>
          </a:bodyPr>
          <a:lstStyle/>
          <a:p>
            <a:pPr marL="285750" indent="-285750" algn="just"/>
            <a:r>
              <a:rPr lang="en-US" sz="1600" err="1"/>
              <a:t>Colab</a:t>
            </a:r>
            <a:r>
              <a:rPr lang="en-US" sz="1600"/>
              <a:t>- For Development</a:t>
            </a:r>
          </a:p>
          <a:p>
            <a:pPr marL="285750" indent="-285750" algn="just"/>
            <a:r>
              <a:rPr lang="en-US" sz="1600"/>
              <a:t>Deployment – </a:t>
            </a:r>
            <a:r>
              <a:rPr lang="en-US" sz="1600" err="1"/>
              <a:t>Webapp</a:t>
            </a:r>
          </a:p>
          <a:p>
            <a:pPr marL="285750" indent="-285750" algn="just"/>
            <a:r>
              <a:rPr lang="en-US" sz="1600" err="1"/>
              <a:t>Tensorboard</a:t>
            </a:r>
            <a:r>
              <a:rPr lang="en-US" sz="1600"/>
              <a:t> Integration</a:t>
            </a:r>
          </a:p>
          <a:p>
            <a:pPr marL="285750" indent="-285750" algn="just"/>
            <a:r>
              <a:rPr lang="en-US" sz="1600"/>
              <a:t>Libraries used</a:t>
            </a:r>
          </a:p>
          <a:p>
            <a:pPr marL="742950" lvl="1" indent="-285750" algn="just"/>
            <a:r>
              <a:rPr lang="en-US" sz="1600" err="1"/>
              <a:t>Keras</a:t>
            </a:r>
            <a:endParaRPr lang="en-US" sz="1600"/>
          </a:p>
          <a:p>
            <a:pPr marL="742950" lvl="1" indent="-285750" algn="just"/>
            <a:r>
              <a:rPr lang="en-US" sz="1600"/>
              <a:t>OpenCV</a:t>
            </a:r>
            <a:endParaRPr lang="en-US"/>
          </a:p>
          <a:p>
            <a:pPr marL="742950" lvl="1" indent="-285750" algn="just"/>
            <a:r>
              <a:rPr lang="en-US" sz="1600" err="1">
                <a:latin typeface="Consolas"/>
              </a:rPr>
              <a:t>Tensorflow_probability</a:t>
            </a:r>
            <a:endParaRPr lang="en-US" sz="1600">
              <a:latin typeface="Consolas"/>
            </a:endParaRPr>
          </a:p>
          <a:p>
            <a:pPr marL="742950" lvl="1" indent="-285750" algn="just"/>
            <a:endParaRPr lang="en-US" sz="1600">
              <a:latin typeface="Consolas"/>
            </a:endParaRPr>
          </a:p>
          <a:p>
            <a:pPr marL="457200" lvl="1" indent="0" algn="just">
              <a:buNone/>
            </a:pPr>
            <a:endParaRPr lang="en-US" sz="1600">
              <a:latin typeface="Consolas"/>
            </a:endParaRPr>
          </a:p>
        </p:txBody>
      </p:sp>
    </p:spTree>
    <p:extLst>
      <p:ext uri="{BB962C8B-B14F-4D97-AF65-F5344CB8AC3E}">
        <p14:creationId xmlns:p14="http://schemas.microsoft.com/office/powerpoint/2010/main" val="268110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3CBFC9-1205-4AD1-9CF3-13D1113CA412}"/>
              </a:ext>
            </a:extLst>
          </p:cNvPr>
          <p:cNvSpPr>
            <a:spLocks noGrp="1"/>
          </p:cNvSpPr>
          <p:nvPr>
            <p:ph type="title"/>
          </p:nvPr>
        </p:nvSpPr>
        <p:spPr>
          <a:xfrm>
            <a:off x="841246" y="978619"/>
            <a:ext cx="5991244" cy="1106424"/>
          </a:xfrm>
        </p:spPr>
        <p:txBody>
          <a:bodyPr>
            <a:normAutofit/>
          </a:bodyPr>
          <a:lstStyle/>
          <a:p>
            <a:r>
              <a:rPr lang="en-US" sz="3200"/>
              <a:t>Image Transformation</a:t>
            </a:r>
          </a:p>
        </p:txBody>
      </p:sp>
      <p:sp>
        <p:nvSpPr>
          <p:cNvPr id="23"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ontent Placeholder 15">
            <a:extLst>
              <a:ext uri="{FF2B5EF4-FFF2-40B4-BE49-F238E27FC236}">
                <a16:creationId xmlns:a16="http://schemas.microsoft.com/office/drawing/2014/main" id="{619C7361-23B7-4F89-906F-B1C5FDF7A17E}"/>
              </a:ext>
            </a:extLst>
          </p:cNvPr>
          <p:cNvSpPr>
            <a:spLocks noGrp="1"/>
          </p:cNvSpPr>
          <p:nvPr>
            <p:ph idx="1"/>
          </p:nvPr>
        </p:nvSpPr>
        <p:spPr>
          <a:xfrm>
            <a:off x="841248" y="2252870"/>
            <a:ext cx="5993892" cy="3560251"/>
          </a:xfrm>
        </p:spPr>
        <p:txBody>
          <a:bodyPr vert="horz" lIns="91440" tIns="45720" rIns="91440" bIns="45720" rtlCol="0" anchor="t">
            <a:normAutofit/>
          </a:bodyPr>
          <a:lstStyle/>
          <a:p>
            <a:r>
              <a:rPr lang="en-US" sz="1400"/>
              <a:t>The original image is improper in shape and has lot of noise. Few of them have high resolution images and some have poorly oriented images. </a:t>
            </a:r>
          </a:p>
          <a:p>
            <a:r>
              <a:rPr lang="en-US" sz="1400"/>
              <a:t>We used a library named </a:t>
            </a:r>
            <a:r>
              <a:rPr lang="en-US" sz="1400" err="1"/>
              <a:t>OpenCv</a:t>
            </a:r>
            <a:r>
              <a:rPr lang="en-US" sz="1400"/>
              <a:t> to read images and applied some transformation on top of the images. So our model will be able to learn precisely from the data and the accuracy is increased.</a:t>
            </a:r>
          </a:p>
          <a:p>
            <a:r>
              <a:rPr lang="en-US" sz="1400"/>
              <a:t>For our model, We have converted image from BGR2RGB and removed noise by cropping the image, then we resized every image to same pixel size (224*224*3) and at last we applied a technique called Gaussian Blur, in order to highlight the places in eye image that are affected.</a:t>
            </a:r>
          </a:p>
        </p:txBody>
      </p:sp>
      <p:pic>
        <p:nvPicPr>
          <p:cNvPr id="3" name="Picture 3" descr="A picture containing monitor, black, screen, computer&#10;&#10;Description generated with very high confidence">
            <a:extLst>
              <a:ext uri="{FF2B5EF4-FFF2-40B4-BE49-F238E27FC236}">
                <a16:creationId xmlns:a16="http://schemas.microsoft.com/office/drawing/2014/main" id="{5E6E095B-9657-4E0C-8F33-EDAE2AC73EC5}"/>
              </a:ext>
            </a:extLst>
          </p:cNvPr>
          <p:cNvPicPr>
            <a:picLocks noChangeAspect="1"/>
          </p:cNvPicPr>
          <p:nvPr/>
        </p:nvPicPr>
        <p:blipFill>
          <a:blip r:embed="rId2"/>
          <a:stretch>
            <a:fillRect/>
          </a:stretch>
        </p:blipFill>
        <p:spPr>
          <a:xfrm>
            <a:off x="7794326" y="425750"/>
            <a:ext cx="1462897" cy="1448879"/>
          </a:xfrm>
          <a:prstGeom prst="rect">
            <a:avLst/>
          </a:prstGeom>
        </p:spPr>
      </p:pic>
      <p:pic>
        <p:nvPicPr>
          <p:cNvPr id="4" name="Picture 4" descr="A picture containing indoor, photo, plane, large&#10;&#10;Description generated with very high confidence">
            <a:extLst>
              <a:ext uri="{FF2B5EF4-FFF2-40B4-BE49-F238E27FC236}">
                <a16:creationId xmlns:a16="http://schemas.microsoft.com/office/drawing/2014/main" id="{EA3CAF15-ACFD-4AC8-98DC-922A5E6F03AD}"/>
              </a:ext>
            </a:extLst>
          </p:cNvPr>
          <p:cNvPicPr>
            <a:picLocks noChangeAspect="1"/>
          </p:cNvPicPr>
          <p:nvPr/>
        </p:nvPicPr>
        <p:blipFill>
          <a:blip r:embed="rId3"/>
          <a:stretch>
            <a:fillRect/>
          </a:stretch>
        </p:blipFill>
        <p:spPr>
          <a:xfrm>
            <a:off x="8570164" y="2112573"/>
            <a:ext cx="1377711" cy="1396402"/>
          </a:xfrm>
          <a:prstGeom prst="rect">
            <a:avLst/>
          </a:prstGeom>
        </p:spPr>
      </p:pic>
      <p:pic>
        <p:nvPicPr>
          <p:cNvPr id="5" name="Picture 5" descr="A picture containing photo, animal, black, white&#10;&#10;Description generated with very high confidence">
            <a:extLst>
              <a:ext uri="{FF2B5EF4-FFF2-40B4-BE49-F238E27FC236}">
                <a16:creationId xmlns:a16="http://schemas.microsoft.com/office/drawing/2014/main" id="{E8D75D0C-0CC6-4C50-B753-6074D39DFE60}"/>
              </a:ext>
            </a:extLst>
          </p:cNvPr>
          <p:cNvPicPr>
            <a:picLocks noChangeAspect="1"/>
          </p:cNvPicPr>
          <p:nvPr/>
        </p:nvPicPr>
        <p:blipFill>
          <a:blip r:embed="rId4"/>
          <a:stretch>
            <a:fillRect/>
          </a:stretch>
        </p:blipFill>
        <p:spPr>
          <a:xfrm>
            <a:off x="9418698" y="3603056"/>
            <a:ext cx="1348417" cy="1334040"/>
          </a:xfrm>
          <a:prstGeom prst="rect">
            <a:avLst/>
          </a:prstGeom>
        </p:spPr>
      </p:pic>
      <p:pic>
        <p:nvPicPr>
          <p:cNvPr id="6" name="Picture 6" descr="A picture containing animal, star, photo, sitting&#10;&#10;Description generated with very high confidence">
            <a:extLst>
              <a:ext uri="{FF2B5EF4-FFF2-40B4-BE49-F238E27FC236}">
                <a16:creationId xmlns:a16="http://schemas.microsoft.com/office/drawing/2014/main" id="{376D368D-4083-4F76-B3A1-10A642E9D3CE}"/>
              </a:ext>
            </a:extLst>
          </p:cNvPr>
          <p:cNvPicPr>
            <a:picLocks noChangeAspect="1"/>
          </p:cNvPicPr>
          <p:nvPr/>
        </p:nvPicPr>
        <p:blipFill>
          <a:blip r:embed="rId5"/>
          <a:stretch>
            <a:fillRect/>
          </a:stretch>
        </p:blipFill>
        <p:spPr>
          <a:xfrm>
            <a:off x="10309644" y="4930625"/>
            <a:ext cx="1363693" cy="1525618"/>
          </a:xfrm>
          <a:prstGeom prst="rect">
            <a:avLst/>
          </a:prstGeom>
        </p:spPr>
      </p:pic>
    </p:spTree>
    <p:extLst>
      <p:ext uri="{BB962C8B-B14F-4D97-AF65-F5344CB8AC3E}">
        <p14:creationId xmlns:p14="http://schemas.microsoft.com/office/powerpoint/2010/main" val="2266520000"/>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AccentBoxVTI</vt:lpstr>
      <vt:lpstr>A Bayesian Convolutional Neural Network To Predict The Intensity Of Diabetic Retinopathy </vt:lpstr>
      <vt:lpstr>Team Members</vt:lpstr>
      <vt:lpstr>Abstract</vt:lpstr>
      <vt:lpstr>Introduction</vt:lpstr>
      <vt:lpstr>Approach</vt:lpstr>
      <vt:lpstr>Eye Image Data Collection</vt:lpstr>
      <vt:lpstr>Data Labels</vt:lpstr>
      <vt:lpstr>Technology Stack</vt:lpstr>
      <vt:lpstr>Image Transformation</vt:lpstr>
      <vt:lpstr>State-of-the-art Models</vt:lpstr>
      <vt:lpstr>Key points</vt:lpstr>
      <vt:lpstr>Model Comparison</vt:lpstr>
      <vt:lpstr>Probabilistic Machine Learning</vt:lpstr>
      <vt:lpstr>Bayesian Model</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2020-05-17T01:10:59Z</dcterms:created>
  <dcterms:modified xsi:type="dcterms:W3CDTF">2020-05-19T03:18:46Z</dcterms:modified>
</cp:coreProperties>
</file>