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6559ED-C680-3B4E-48A4-1C06C46D578D}" v="467" dt="2020-10-31T00:28:47.760"/>
    <p1510:client id="{B4D9E8E3-70FB-48CA-814B-3B23D270A34C}" v="6" dt="2020-10-28T23:51:46.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11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9001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10/30/2020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9617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10/30/2020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1876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10/30/2020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123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86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849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382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10/30/2020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1588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141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ED291B17-9318-49DB-B28B-6E5994AE9581}" type="datetime1">
              <a:rPr lang="en-US" smtClean="0"/>
              <a:t>10/30/2020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5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5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014062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84" r:id="rId5"/>
    <p:sldLayoutId id="2147483678" r:id="rId6"/>
    <p:sldLayoutId id="2147483679" r:id="rId7"/>
    <p:sldLayoutId id="2147483680" r:id="rId8"/>
    <p:sldLayoutId id="2147483683" r:id="rId9"/>
    <p:sldLayoutId id="2147483681" r:id="rId10"/>
    <p:sldLayoutId id="2147483682"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1602.02697" TargetMode="External"/><Relationship Id="rId2" Type="http://schemas.openxmlformats.org/officeDocument/2006/relationships/hyperlink" Target="https://arxiv.org/pdf/1609.02943.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yu.edu/projects/bowman/multinli/paper.pdf" TargetMode="External"/><Relationship Id="rId2" Type="http://schemas.openxmlformats.org/officeDocument/2006/relationships/hyperlink" Target="https://www.aclweb.org/anthology/D13-1170.pdf" TargetMode="External"/><Relationship Id="rId1" Type="http://schemas.openxmlformats.org/officeDocument/2006/relationships/slideLayout" Target="../slideLayouts/slideLayout2.xml"/><Relationship Id="rId4" Type="http://schemas.openxmlformats.org/officeDocument/2006/relationships/hyperlink" Target="https://arxiv.org/abs/1606.05250"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salesforce.com/products/einstein/ai-research/the-wikitext-dependency-language-modeling-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90D4CC60-ED4A-48F1-92A5-79F57F6788CD}"/>
              </a:ext>
            </a:extLst>
          </p:cNvPr>
          <p:cNvPicPr>
            <a:picLocks noChangeAspect="1"/>
          </p:cNvPicPr>
          <p:nvPr/>
        </p:nvPicPr>
        <p:blipFill rotWithShape="1">
          <a:blip r:embed="rId2"/>
          <a:srcRect t="7123" r="-2" b="8480"/>
          <a:stretch/>
        </p:blipFill>
        <p:spPr>
          <a:xfrm>
            <a:off x="20" y="10"/>
            <a:ext cx="12191980" cy="6857990"/>
          </a:xfrm>
          <a:prstGeom prst="rect">
            <a:avLst/>
          </a:prstGeom>
        </p:spPr>
      </p:pic>
      <p:sp>
        <p:nvSpPr>
          <p:cNvPr id="15" name="Rectangle 9">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1">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9599" y="4572000"/>
            <a:ext cx="10965141" cy="895244"/>
          </a:xfrm>
        </p:spPr>
        <p:txBody>
          <a:bodyPr>
            <a:normAutofit/>
          </a:bodyPr>
          <a:lstStyle/>
          <a:p>
            <a:r>
              <a:rPr lang="en-US" sz="3100" b="1">
                <a:solidFill>
                  <a:schemeClr val="tx1"/>
                </a:solidFill>
                <a:ea typeface="+mj-lt"/>
                <a:cs typeface="+mj-lt"/>
              </a:rPr>
              <a:t>Attacks on Victim Model! A defense strategy</a:t>
            </a:r>
            <a:endParaRPr lang="en-US" sz="3100">
              <a:solidFill>
                <a:schemeClr val="tx1"/>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0D8D-637A-4312-AD39-133691A73ADC}"/>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6AC9214C-710B-42F0-98A2-BC449D980BAE}"/>
              </a:ext>
            </a:extLst>
          </p:cNvPr>
          <p:cNvSpPr>
            <a:spLocks noGrp="1"/>
          </p:cNvSpPr>
          <p:nvPr>
            <p:ph idx="1"/>
          </p:nvPr>
        </p:nvSpPr>
        <p:spPr/>
        <p:txBody>
          <a:bodyPr/>
          <a:lstStyle/>
          <a:p>
            <a:pPr marL="0" indent="0">
              <a:buNone/>
            </a:pPr>
            <a:r>
              <a:rPr lang="en-US">
                <a:ea typeface="+mn-lt"/>
                <a:cs typeface="+mn-lt"/>
              </a:rPr>
              <a:t>The strategies discussed above can only work against naïve attacks. Where advanced attacks can outperform these strategies. This paper provides a starting point for research into model extraction attacks and there is also evidence for this could possibly be a potential risk in future and more research needs to be done in order to protect the data and model from these kinds of attacks.</a:t>
            </a:r>
            <a:endParaRPr lang="en-US"/>
          </a:p>
          <a:p>
            <a:pPr marL="0" indent="0">
              <a:buNone/>
            </a:pPr>
            <a:br>
              <a:rPr lang="en-US" dirty="0"/>
            </a:br>
            <a:endParaRPr lang="en-US" dirty="0"/>
          </a:p>
          <a:p>
            <a:pPr marL="0" indent="0">
              <a:buNone/>
            </a:pPr>
            <a:endParaRPr lang="en-US" dirty="0"/>
          </a:p>
        </p:txBody>
      </p:sp>
    </p:spTree>
    <p:extLst>
      <p:ext uri="{BB962C8B-B14F-4D97-AF65-F5344CB8AC3E}">
        <p14:creationId xmlns:p14="http://schemas.microsoft.com/office/powerpoint/2010/main" val="12890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E347581-0D61-4B48-9741-E574EB098058}"/>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Thank you</a:t>
            </a:r>
          </a:p>
        </p:txBody>
      </p:sp>
      <p:pic>
        <p:nvPicPr>
          <p:cNvPr id="7" name="Graphic 6" descr="Handshake">
            <a:extLst>
              <a:ext uri="{FF2B5EF4-FFF2-40B4-BE49-F238E27FC236}">
                <a16:creationId xmlns:a16="http://schemas.microsoft.com/office/drawing/2014/main" id="{60533708-3C69-4626-8616-B1E3E3104A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48406" y="618067"/>
            <a:ext cx="5598157" cy="5598157"/>
          </a:xfrm>
          <a:prstGeom prst="rect">
            <a:avLst/>
          </a:prstGeom>
        </p:spPr>
      </p:pic>
    </p:spTree>
    <p:extLst>
      <p:ext uri="{BB962C8B-B14F-4D97-AF65-F5344CB8AC3E}">
        <p14:creationId xmlns:p14="http://schemas.microsoft.com/office/powerpoint/2010/main" val="275354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6176-4466-4560-B079-35F1E596F64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27488FD-6C9C-4CD8-8C1B-4D062C0E417F}"/>
              </a:ext>
            </a:extLst>
          </p:cNvPr>
          <p:cNvSpPr>
            <a:spLocks noGrp="1"/>
          </p:cNvSpPr>
          <p:nvPr>
            <p:ph idx="1"/>
          </p:nvPr>
        </p:nvSpPr>
        <p:spPr/>
        <p:txBody>
          <a:bodyPr/>
          <a:lstStyle/>
          <a:p>
            <a:pPr marL="305435" indent="-305435"/>
            <a:r>
              <a:rPr lang="en-US"/>
              <a:t>Model extraction attacks on the Bert based NLP models which could potentially lead to stealing sensitive information about the training data. </a:t>
            </a:r>
          </a:p>
          <a:p>
            <a:pPr marL="305435" indent="-305435"/>
            <a:r>
              <a:rPr lang="en-US">
                <a:ea typeface="+mn-lt"/>
                <a:cs typeface="+mn-lt"/>
              </a:rPr>
              <a:t>This paper talks about two defense strategies which could be implemented in the victim model in order to </a:t>
            </a:r>
            <a:r>
              <a:rPr lang="en-US" dirty="0">
                <a:ea typeface="+mn-lt"/>
                <a:cs typeface="+mn-lt"/>
              </a:rPr>
              <a:t>avoid the model being extracted by the adversary. </a:t>
            </a:r>
            <a:endParaRPr lang="en-US" dirty="0"/>
          </a:p>
          <a:p>
            <a:pPr marL="305435" indent="-305435"/>
            <a:r>
              <a:rPr lang="en-US">
                <a:ea typeface="+mn-lt"/>
                <a:cs typeface="+mn-lt"/>
              </a:rPr>
              <a:t>The whole process is explained using the pre trained NLP model which is a BERT model. </a:t>
            </a:r>
            <a:endParaRPr lang="en-US" dirty="0"/>
          </a:p>
          <a:p>
            <a:pPr marL="0" indent="0">
              <a:buNone/>
            </a:pPr>
            <a:endParaRPr lang="en-US" dirty="0"/>
          </a:p>
          <a:p>
            <a:pPr marL="305435" indent="-305435"/>
            <a:endParaRPr lang="en-US" dirty="0"/>
          </a:p>
          <a:p>
            <a:pPr marL="305435" indent="-305435"/>
            <a:endParaRPr lang="en-US" dirty="0"/>
          </a:p>
          <a:p>
            <a:pPr marL="0" indent="0">
              <a:buNone/>
            </a:pPr>
            <a:endParaRPr lang="en-US" dirty="0"/>
          </a:p>
        </p:txBody>
      </p:sp>
    </p:spTree>
    <p:extLst>
      <p:ext uri="{BB962C8B-B14F-4D97-AF65-F5344CB8AC3E}">
        <p14:creationId xmlns:p14="http://schemas.microsoft.com/office/powerpoint/2010/main" val="287402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3FE-0293-4F87-A68F-1CBE81F61E8D}"/>
              </a:ext>
            </a:extLst>
          </p:cNvPr>
          <p:cNvSpPr>
            <a:spLocks noGrp="1"/>
          </p:cNvSpPr>
          <p:nvPr>
            <p:ph type="title"/>
          </p:nvPr>
        </p:nvSpPr>
        <p:spPr/>
        <p:txBody>
          <a:bodyPr/>
          <a:lstStyle/>
          <a:p>
            <a:r>
              <a:rPr lang="en-US"/>
              <a:t>BERT based NAtural Language processing</a:t>
            </a:r>
          </a:p>
        </p:txBody>
      </p:sp>
      <p:sp>
        <p:nvSpPr>
          <p:cNvPr id="3" name="Content Placeholder 2">
            <a:extLst>
              <a:ext uri="{FF2B5EF4-FFF2-40B4-BE49-F238E27FC236}">
                <a16:creationId xmlns:a16="http://schemas.microsoft.com/office/drawing/2014/main" id="{E323C860-E8F9-422E-AA7E-9A1B867D13D9}"/>
              </a:ext>
            </a:extLst>
          </p:cNvPr>
          <p:cNvSpPr>
            <a:spLocks noGrp="1"/>
          </p:cNvSpPr>
          <p:nvPr>
            <p:ph idx="1"/>
          </p:nvPr>
        </p:nvSpPr>
        <p:spPr>
          <a:xfrm>
            <a:off x="581192" y="1058073"/>
            <a:ext cx="11029615" cy="4917277"/>
          </a:xfrm>
        </p:spPr>
        <p:txBody>
          <a:bodyPr/>
          <a:lstStyle/>
          <a:p>
            <a:pPr marL="305435" indent="-305435"/>
            <a:r>
              <a:rPr lang="en-US">
                <a:ea typeface="+mn-lt"/>
                <a:cs typeface="+mn-lt"/>
              </a:rPr>
              <a:t>Natural Language processing has emerged as one of the astounding evolutions in the field of Artificial Intelligence. In particular, BERT is the state-of-the-art language model for the NLP.</a:t>
            </a:r>
            <a:endParaRPr lang="en-US"/>
          </a:p>
          <a:p>
            <a:pPr marL="305435" indent="-305435"/>
            <a:r>
              <a:rPr lang="en-US">
                <a:ea typeface="+mn-lt"/>
                <a:cs typeface="+mn-lt"/>
              </a:rPr>
              <a:t>BERT (Bidirectional Encoder Representations from Transformers) performs many NLP tasks which are question answering, natural language inference and so on.</a:t>
            </a:r>
          </a:p>
          <a:p>
            <a:pPr marL="305435" indent="-305435"/>
            <a:r>
              <a:rPr lang="en-US">
                <a:ea typeface="+mn-lt"/>
                <a:cs typeface="+mn-lt"/>
              </a:rPr>
              <a:t>Transfer learning plays an important role in the field of computer vision where one can make use of the model parameters which are already trained on similar task without having to train a model from scratch.</a:t>
            </a:r>
            <a:endParaRPr lang="en-US" dirty="0">
              <a:ea typeface="+mn-lt"/>
              <a:cs typeface="+mn-lt"/>
            </a:endParaRPr>
          </a:p>
        </p:txBody>
      </p:sp>
    </p:spTree>
    <p:extLst>
      <p:ext uri="{BB962C8B-B14F-4D97-AF65-F5344CB8AC3E}">
        <p14:creationId xmlns:p14="http://schemas.microsoft.com/office/powerpoint/2010/main" val="424548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2FC0-1DB7-4F67-9A7E-A7B836787047}"/>
              </a:ext>
            </a:extLst>
          </p:cNvPr>
          <p:cNvSpPr>
            <a:spLocks noGrp="1"/>
          </p:cNvSpPr>
          <p:nvPr>
            <p:ph type="title"/>
          </p:nvPr>
        </p:nvSpPr>
        <p:spPr/>
        <p:txBody>
          <a:bodyPr/>
          <a:lstStyle/>
          <a:p>
            <a:r>
              <a:rPr lang="en-US"/>
              <a:t>Model extraction</a:t>
            </a:r>
          </a:p>
        </p:txBody>
      </p:sp>
      <p:sp>
        <p:nvSpPr>
          <p:cNvPr id="3" name="Content Placeholder 2">
            <a:extLst>
              <a:ext uri="{FF2B5EF4-FFF2-40B4-BE49-F238E27FC236}">
                <a16:creationId xmlns:a16="http://schemas.microsoft.com/office/drawing/2014/main" id="{BD9472D8-6544-45D4-B1F5-6456399DC020}"/>
              </a:ext>
            </a:extLst>
          </p:cNvPr>
          <p:cNvSpPr>
            <a:spLocks noGrp="1"/>
          </p:cNvSpPr>
          <p:nvPr>
            <p:ph idx="1"/>
          </p:nvPr>
        </p:nvSpPr>
        <p:spPr/>
        <p:txBody>
          <a:bodyPr/>
          <a:lstStyle/>
          <a:p>
            <a:pPr marL="305435" indent="-305435"/>
            <a:r>
              <a:rPr lang="en-US">
                <a:ea typeface="+mn-lt"/>
                <a:cs typeface="+mn-lt"/>
              </a:rPr>
              <a:t>A model extraction attack happens when a malicious user tries to “reverse-engineer” this black-box victim model by attempting to create a local copy of it. </a:t>
            </a:r>
          </a:p>
          <a:p>
            <a:pPr marL="305435" indent="-305435"/>
            <a:r>
              <a:rPr lang="en-US">
                <a:ea typeface="+mn-lt"/>
                <a:cs typeface="+mn-lt"/>
              </a:rPr>
              <a:t>That is, a model that replicates the performance of the victim model as closely as possible.</a:t>
            </a:r>
            <a:endParaRPr lang="en-US" dirty="0">
              <a:ea typeface="+mn-lt"/>
              <a:cs typeface="+mn-lt"/>
            </a:endParaRPr>
          </a:p>
          <a:p>
            <a:pPr marL="305435" indent="-305435"/>
            <a:r>
              <a:rPr lang="en-US">
                <a:ea typeface="+mn-lt"/>
                <a:cs typeface="+mn-lt"/>
              </a:rPr>
              <a:t>If reconstruction is successful, the attacker has effectively stolen intellectual property. It does not have to pay the provider of the original API anymore to have the model predict on new data points.</a:t>
            </a:r>
          </a:p>
          <a:p>
            <a:pPr marL="305435" indent="-305435"/>
            <a:r>
              <a:rPr lang="en-US">
                <a:ea typeface="+mn-lt"/>
                <a:cs typeface="+mn-lt"/>
              </a:rPr>
              <a:t>For instance, the adversary could use the stolen model to </a:t>
            </a:r>
            <a:r>
              <a:rPr lang="en-US" dirty="0">
                <a:ea typeface="+mn-lt"/>
                <a:cs typeface="+mn-lt"/>
                <a:hlinkClick r:id="rId2"/>
              </a:rPr>
              <a:t>extract private information</a:t>
            </a:r>
            <a:r>
              <a:rPr lang="en-US">
                <a:ea typeface="+mn-lt"/>
                <a:cs typeface="+mn-lt"/>
              </a:rPr>
              <a:t> contained in the training data of the original model, or to </a:t>
            </a:r>
            <a:r>
              <a:rPr lang="en-US" dirty="0">
                <a:ea typeface="+mn-lt"/>
                <a:cs typeface="+mn-lt"/>
                <a:hlinkClick r:id="rId3"/>
              </a:rPr>
              <a:t>construct adversarial examples</a:t>
            </a:r>
            <a:r>
              <a:rPr lang="en-US" dirty="0">
                <a:ea typeface="+mn-lt"/>
                <a:cs typeface="+mn-lt"/>
              </a:rPr>
              <a:t> </a:t>
            </a:r>
            <a:r>
              <a:rPr lang="en-US">
                <a:ea typeface="+mn-lt"/>
                <a:cs typeface="+mn-lt"/>
              </a:rPr>
              <a:t>that will force the victim model to make incorrect predictions.</a:t>
            </a:r>
            <a:endParaRPr lang="en-US" dirty="0">
              <a:ea typeface="+mn-lt"/>
              <a:cs typeface="+mn-lt"/>
            </a:endParaRPr>
          </a:p>
        </p:txBody>
      </p:sp>
    </p:spTree>
    <p:extLst>
      <p:ext uri="{BB962C8B-B14F-4D97-AF65-F5344CB8AC3E}">
        <p14:creationId xmlns:p14="http://schemas.microsoft.com/office/powerpoint/2010/main" val="101042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E87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diagram&#10;&#10;Description automatically generated">
            <a:extLst>
              <a:ext uri="{FF2B5EF4-FFF2-40B4-BE49-F238E27FC236}">
                <a16:creationId xmlns:a16="http://schemas.microsoft.com/office/drawing/2014/main" id="{799C2EA1-0A9F-4108-B846-75E135707A31}"/>
              </a:ext>
            </a:extLst>
          </p:cNvPr>
          <p:cNvPicPr>
            <a:picLocks noGrp="1" noChangeAspect="1"/>
          </p:cNvPicPr>
          <p:nvPr>
            <p:ph idx="1"/>
          </p:nvPr>
        </p:nvPicPr>
        <p:blipFill>
          <a:blip r:embed="rId2"/>
          <a:stretch>
            <a:fillRect/>
          </a:stretch>
        </p:blipFill>
        <p:spPr>
          <a:xfrm>
            <a:off x="1120477" y="1236698"/>
            <a:ext cx="9951041" cy="4378457"/>
          </a:xfrm>
          <a:prstGeom prst="rect">
            <a:avLst/>
          </a:prstGeom>
        </p:spPr>
      </p:pic>
    </p:spTree>
    <p:extLst>
      <p:ext uri="{BB962C8B-B14F-4D97-AF65-F5344CB8AC3E}">
        <p14:creationId xmlns:p14="http://schemas.microsoft.com/office/powerpoint/2010/main" val="346110313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A563-0647-4838-BCA4-17674E7FDCC6}"/>
              </a:ext>
            </a:extLst>
          </p:cNvPr>
          <p:cNvSpPr>
            <a:spLocks noGrp="1"/>
          </p:cNvSpPr>
          <p:nvPr>
            <p:ph type="title"/>
          </p:nvPr>
        </p:nvSpPr>
        <p:spPr/>
        <p:txBody>
          <a:bodyPr/>
          <a:lstStyle/>
          <a:p>
            <a:r>
              <a:rPr lang="en-US"/>
              <a:t>Distillation</a:t>
            </a:r>
          </a:p>
        </p:txBody>
      </p:sp>
      <p:sp>
        <p:nvSpPr>
          <p:cNvPr id="3" name="Content Placeholder 2">
            <a:extLst>
              <a:ext uri="{FF2B5EF4-FFF2-40B4-BE49-F238E27FC236}">
                <a16:creationId xmlns:a16="http://schemas.microsoft.com/office/drawing/2014/main" id="{E88B0D58-128B-4BD7-8143-C2866B9A9F84}"/>
              </a:ext>
            </a:extLst>
          </p:cNvPr>
          <p:cNvSpPr>
            <a:spLocks noGrp="1"/>
          </p:cNvSpPr>
          <p:nvPr>
            <p:ph idx="1"/>
          </p:nvPr>
        </p:nvSpPr>
        <p:spPr>
          <a:xfrm>
            <a:off x="581192" y="2384720"/>
            <a:ext cx="11029615" cy="3590630"/>
          </a:xfrm>
        </p:spPr>
        <p:txBody>
          <a:bodyPr/>
          <a:lstStyle/>
          <a:p>
            <a:pPr marL="305435" indent="-305435"/>
            <a:r>
              <a:rPr lang="en-US">
                <a:ea typeface="+mn-lt"/>
                <a:cs typeface="+mn-lt"/>
              </a:rPr>
              <a:t>Model extraction is done by the process called resembling distillation.</a:t>
            </a:r>
          </a:p>
          <a:p>
            <a:pPr marL="305435" indent="-305435"/>
            <a:r>
              <a:rPr lang="en-US">
                <a:ea typeface="+mn-lt"/>
                <a:cs typeface="+mn-lt"/>
              </a:rPr>
              <a:t>Adversaries pass a wide range of unlabeled input queries to the victim model to get it label from the prediction. These outputs are then used by the adversary to train their model which will reconstruct the victim model. </a:t>
            </a:r>
          </a:p>
          <a:p>
            <a:pPr marL="305435" indent="-305435"/>
            <a:r>
              <a:rPr lang="en-US">
                <a:ea typeface="+mn-lt"/>
                <a:cs typeface="+mn-lt"/>
              </a:rPr>
              <a:t>Distillation aims to transfer knowledge from a big model to a small model. That is, distillation is used to decrease the number of parameters needed to store the model. </a:t>
            </a:r>
            <a:endParaRPr lang="en-US" dirty="0">
              <a:ea typeface="+mn-lt"/>
              <a:cs typeface="+mn-lt"/>
            </a:endParaRPr>
          </a:p>
          <a:p>
            <a:pPr marL="305435" indent="-305435"/>
            <a:r>
              <a:rPr lang="en-US">
                <a:ea typeface="+mn-lt"/>
                <a:cs typeface="+mn-lt"/>
              </a:rPr>
              <a:t>This is often used </a:t>
            </a:r>
            <a:r>
              <a:rPr lang="en-US" dirty="0">
                <a:ea typeface="+mn-lt"/>
                <a:cs typeface="+mn-lt"/>
              </a:rPr>
              <a:t>as a way to</a:t>
            </a:r>
            <a:r>
              <a:rPr lang="en-US">
                <a:ea typeface="+mn-lt"/>
                <a:cs typeface="+mn-lt"/>
              </a:rPr>
              <a:t> support training large models on datacenters with lots of computing resources and then later deploy these models on edge devices with limited computing resources. </a:t>
            </a:r>
          </a:p>
          <a:p>
            <a:pPr marL="305435" indent="-305435"/>
            <a:r>
              <a:rPr lang="en-US">
                <a:ea typeface="+mn-lt"/>
                <a:cs typeface="+mn-lt"/>
              </a:rPr>
              <a:t>This compression is not needed in model extraction. Instead, the adversary is primarily interested with the accuracy of the extracted model with respect to the victim model.</a:t>
            </a:r>
            <a:endParaRPr lang="en-US"/>
          </a:p>
        </p:txBody>
      </p:sp>
    </p:spTree>
    <p:extLst>
      <p:ext uri="{BB962C8B-B14F-4D97-AF65-F5344CB8AC3E}">
        <p14:creationId xmlns:p14="http://schemas.microsoft.com/office/powerpoint/2010/main" val="13643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0678-D579-4608-B759-022BD759973F}"/>
              </a:ext>
            </a:extLst>
          </p:cNvPr>
          <p:cNvSpPr>
            <a:spLocks noGrp="1"/>
          </p:cNvSpPr>
          <p:nvPr>
            <p:ph type="title"/>
          </p:nvPr>
        </p:nvSpPr>
        <p:spPr/>
        <p:txBody>
          <a:bodyPr/>
          <a:lstStyle/>
          <a:p>
            <a:r>
              <a:rPr lang="en-US"/>
              <a:t>Datasets</a:t>
            </a:r>
          </a:p>
        </p:txBody>
      </p:sp>
      <p:sp>
        <p:nvSpPr>
          <p:cNvPr id="3" name="Content Placeholder 2">
            <a:extLst>
              <a:ext uri="{FF2B5EF4-FFF2-40B4-BE49-F238E27FC236}">
                <a16:creationId xmlns:a16="http://schemas.microsoft.com/office/drawing/2014/main" id="{1F830EFE-E00B-4C11-A71B-B68983FCEDE5}"/>
              </a:ext>
            </a:extLst>
          </p:cNvPr>
          <p:cNvSpPr>
            <a:spLocks noGrp="1"/>
          </p:cNvSpPr>
          <p:nvPr>
            <p:ph idx="1"/>
          </p:nvPr>
        </p:nvSpPr>
        <p:spPr/>
        <p:txBody>
          <a:bodyPr>
            <a:normAutofit/>
          </a:bodyPr>
          <a:lstStyle/>
          <a:p>
            <a:pPr marL="305435" indent="-305435"/>
            <a:r>
              <a:rPr lang="en-US">
                <a:ea typeface="+mn-lt"/>
                <a:cs typeface="+mn-lt"/>
              </a:rPr>
              <a:t>The datasets used to perform model extraction are the most popular benchmarks which are being evaluated on the pre-trained language models like BERT.</a:t>
            </a:r>
            <a:endParaRPr lang="en-US"/>
          </a:p>
          <a:p>
            <a:pPr marL="305435" indent="-305435"/>
            <a:r>
              <a:rPr lang="en-US" u="sng" dirty="0">
                <a:ea typeface="+mn-lt"/>
                <a:cs typeface="+mn-lt"/>
                <a:hlinkClick r:id="rId2"/>
              </a:rPr>
              <a:t>SST2</a:t>
            </a:r>
            <a:r>
              <a:rPr lang="en-US">
                <a:ea typeface="+mn-lt"/>
                <a:cs typeface="+mn-lt"/>
              </a:rPr>
              <a:t> — This is a binary sentiment classification task where the input is a sentence and the output is either positive or negative sentiment. It is the most common dataset for sentiment classification.</a:t>
            </a:r>
            <a:endParaRPr lang="en-US"/>
          </a:p>
          <a:p>
            <a:pPr marL="305435" indent="-305435"/>
            <a:r>
              <a:rPr lang="en-US" u="sng" dirty="0">
                <a:ea typeface="+mn-lt"/>
                <a:cs typeface="+mn-lt"/>
                <a:hlinkClick r:id="rId3"/>
              </a:rPr>
              <a:t>MNLI</a:t>
            </a:r>
            <a:r>
              <a:rPr lang="en-US">
                <a:ea typeface="+mn-lt"/>
                <a:cs typeface="+mn-lt"/>
              </a:rPr>
              <a:t> — This is a three-way entailment classification task. The input is two sentences and the output is either entailment or contraction.</a:t>
            </a:r>
            <a:endParaRPr lang="en-US"/>
          </a:p>
          <a:p>
            <a:pPr marL="305435" indent="-305435"/>
            <a:r>
              <a:rPr lang="en-US" u="sng" dirty="0">
                <a:ea typeface="+mn-lt"/>
                <a:cs typeface="+mn-lt"/>
                <a:hlinkClick r:id="rId4"/>
              </a:rPr>
              <a:t>SQuAD</a:t>
            </a:r>
            <a:r>
              <a:rPr lang="en-US">
                <a:ea typeface="+mn-lt"/>
                <a:cs typeface="+mn-lt"/>
              </a:rPr>
              <a:t> — This is a reading comprehension dataset. The input is a paragraph and a question about the paragraph, and the output is a span of text from the paragraph which best answers the question. Note that unlike SST2 and MNLI, the output space is high dimensional.</a:t>
            </a:r>
            <a:endParaRPr lang="en-US"/>
          </a:p>
        </p:txBody>
      </p:sp>
    </p:spTree>
    <p:extLst>
      <p:ext uri="{BB962C8B-B14F-4D97-AF65-F5344CB8AC3E}">
        <p14:creationId xmlns:p14="http://schemas.microsoft.com/office/powerpoint/2010/main" val="319170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DA26-D342-4486-9C66-F067E60E9BDA}"/>
              </a:ext>
            </a:extLst>
          </p:cNvPr>
          <p:cNvSpPr>
            <a:spLocks noGrp="1"/>
          </p:cNvSpPr>
          <p:nvPr>
            <p:ph type="title"/>
          </p:nvPr>
        </p:nvSpPr>
        <p:spPr/>
        <p:txBody>
          <a:bodyPr/>
          <a:lstStyle/>
          <a:p>
            <a:r>
              <a:rPr lang="en-US"/>
              <a:t>Strategies for attacks</a:t>
            </a:r>
          </a:p>
        </p:txBody>
      </p:sp>
      <p:sp>
        <p:nvSpPr>
          <p:cNvPr id="3" name="Content Placeholder 2">
            <a:extLst>
              <a:ext uri="{FF2B5EF4-FFF2-40B4-BE49-F238E27FC236}">
                <a16:creationId xmlns:a16="http://schemas.microsoft.com/office/drawing/2014/main" id="{7CDDDE32-F0AE-4CB3-8384-6D0E5646C120}"/>
              </a:ext>
            </a:extLst>
          </p:cNvPr>
          <p:cNvSpPr>
            <a:spLocks noGrp="1"/>
          </p:cNvSpPr>
          <p:nvPr>
            <p:ph idx="1"/>
          </p:nvPr>
        </p:nvSpPr>
        <p:spPr/>
        <p:txBody>
          <a:bodyPr/>
          <a:lstStyle/>
          <a:p>
            <a:pPr marL="305435" indent="-305435"/>
            <a:r>
              <a:rPr lang="en-US">
                <a:ea typeface="+mn-lt"/>
                <a:cs typeface="+mn-lt"/>
              </a:rPr>
              <a:t>The first strategy (RANDOM) uses nonsensical, random sequences of tokens sampled from </a:t>
            </a:r>
            <a:r>
              <a:rPr lang="en-US" u="sng" dirty="0">
                <a:ea typeface="+mn-lt"/>
                <a:cs typeface="+mn-lt"/>
                <a:hlinkClick r:id="rId2"/>
              </a:rPr>
              <a:t>Wikitext103</a:t>
            </a:r>
            <a:r>
              <a:rPr lang="en-US">
                <a:ea typeface="+mn-lt"/>
                <a:cs typeface="+mn-lt"/>
              </a:rPr>
              <a:t>’s unigram distribution.</a:t>
            </a:r>
            <a:endParaRPr lang="en-US"/>
          </a:p>
          <a:p>
            <a:pPr marL="305435" indent="-305435"/>
            <a:r>
              <a:rPr lang="en-US">
                <a:ea typeface="+mn-lt"/>
                <a:cs typeface="+mn-lt"/>
              </a:rPr>
              <a:t>The second strategy (WIKI) uses sentences / paragraphs from WikiText103. For tasks expecting a pair of inputs (MNLI, SQuAD), we use simple heuristics to construct the hypothesis (replace 3 words in premise with random words from Wikitext103) and question (sample words from the paragraph, prepend an interrogative word like “What” or “Where”, append a question mark at the end) respectively.</a:t>
            </a:r>
            <a:endParaRPr lang="en-US"/>
          </a:p>
          <a:p>
            <a:pPr marL="305435" indent="-305435"/>
            <a:endParaRPr lang="en-US" dirty="0"/>
          </a:p>
        </p:txBody>
      </p:sp>
    </p:spTree>
    <p:extLst>
      <p:ext uri="{BB962C8B-B14F-4D97-AF65-F5344CB8AC3E}">
        <p14:creationId xmlns:p14="http://schemas.microsoft.com/office/powerpoint/2010/main" val="9169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C0E3-C4E1-4F9C-8E5A-57F8D219F517}"/>
              </a:ext>
            </a:extLst>
          </p:cNvPr>
          <p:cNvSpPr>
            <a:spLocks noGrp="1"/>
          </p:cNvSpPr>
          <p:nvPr>
            <p:ph type="title"/>
          </p:nvPr>
        </p:nvSpPr>
        <p:spPr/>
        <p:txBody>
          <a:bodyPr/>
          <a:lstStyle/>
          <a:p>
            <a:r>
              <a:rPr lang="en-US">
                <a:ea typeface="+mj-lt"/>
                <a:cs typeface="+mj-lt"/>
              </a:rPr>
              <a:t>Defense Strategies against attackers</a:t>
            </a:r>
            <a:endParaRPr lang="en-US"/>
          </a:p>
        </p:txBody>
      </p:sp>
      <p:sp>
        <p:nvSpPr>
          <p:cNvPr id="3" name="Content Placeholder 2">
            <a:extLst>
              <a:ext uri="{FF2B5EF4-FFF2-40B4-BE49-F238E27FC236}">
                <a16:creationId xmlns:a16="http://schemas.microsoft.com/office/drawing/2014/main" id="{8CE98D14-0D4B-48A8-9334-63A40EE3BDD9}"/>
              </a:ext>
            </a:extLst>
          </p:cNvPr>
          <p:cNvSpPr>
            <a:spLocks noGrp="1"/>
          </p:cNvSpPr>
          <p:nvPr>
            <p:ph idx="1"/>
          </p:nvPr>
        </p:nvSpPr>
        <p:spPr/>
        <p:txBody>
          <a:bodyPr/>
          <a:lstStyle/>
          <a:p>
            <a:pPr marL="305435" indent="-305435"/>
            <a:r>
              <a:rPr lang="en-US" b="1">
                <a:ea typeface="+mn-lt"/>
                <a:cs typeface="+mn-lt"/>
              </a:rPr>
              <a:t>Current defenses only work against naive adversaries. T</a:t>
            </a:r>
            <a:r>
              <a:rPr lang="en-US">
                <a:ea typeface="+mn-lt"/>
                <a:cs typeface="+mn-lt"/>
              </a:rPr>
              <a:t>wo strategies are used to defend machine learning APIs against model extraction:</a:t>
            </a:r>
            <a:endParaRPr lang="en-US"/>
          </a:p>
          <a:p>
            <a:pPr marL="305435" indent="-305435"/>
            <a:r>
              <a:rPr lang="en-US">
                <a:ea typeface="+mn-lt"/>
                <a:cs typeface="+mn-lt"/>
              </a:rPr>
              <a:t>detecting queries that could be part of a model extraction attack.</a:t>
            </a:r>
            <a:endParaRPr lang="en-US"/>
          </a:p>
          <a:p>
            <a:pPr marL="305435" indent="-305435"/>
            <a:r>
              <a:rPr lang="en-US">
                <a:ea typeface="+mn-lt"/>
                <a:cs typeface="+mn-lt"/>
              </a:rPr>
              <a:t>watermarking predictions made by the API to later claim ownership of models that were extracted.</a:t>
            </a:r>
            <a:endParaRPr lang="en-US"/>
          </a:p>
          <a:p>
            <a:pPr marL="305435" indent="-305435"/>
            <a:r>
              <a:rPr lang="en-US">
                <a:ea typeface="+mn-lt"/>
                <a:cs typeface="+mn-lt"/>
              </a:rPr>
              <a:t>While both defenses were effective to some degree, they work only in limited settings — sophisticated adversaries might anticipate these defenses and develop simple modifications to their attacks to circumvent these defenses.</a:t>
            </a:r>
            <a:endParaRPr lang="en-US"/>
          </a:p>
          <a:p>
            <a:pPr marL="305435" indent="-305435"/>
            <a:endParaRPr lang="en-US" dirty="0"/>
          </a:p>
        </p:txBody>
      </p:sp>
    </p:spTree>
    <p:extLst>
      <p:ext uri="{BB962C8B-B14F-4D97-AF65-F5344CB8AC3E}">
        <p14:creationId xmlns:p14="http://schemas.microsoft.com/office/powerpoint/2010/main" val="387613440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3D3522"/>
      </a:dk2>
      <a:lt2>
        <a:srgbClr val="E2E8E8"/>
      </a:lt2>
      <a:accent1>
        <a:srgbClr val="E8747D"/>
      </a:accent1>
      <a:accent2>
        <a:srgbClr val="E38656"/>
      </a:accent2>
      <a:accent3>
        <a:srgbClr val="BEA046"/>
      </a:accent3>
      <a:accent4>
        <a:srgbClr val="99AC41"/>
      </a:accent4>
      <a:accent5>
        <a:srgbClr val="78B44F"/>
      </a:accent5>
      <a:accent6>
        <a:srgbClr val="3CBA3D"/>
      </a:accent6>
      <a:hlink>
        <a:srgbClr val="568E89"/>
      </a:hlink>
      <a:folHlink>
        <a:srgbClr val="7F7F7F"/>
      </a:folHlink>
    </a:clrScheme>
    <a:fontScheme name="Dividend">
      <a:maj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Attacks on Victim Model! A defense strategy</vt:lpstr>
      <vt:lpstr>Introduction</vt:lpstr>
      <vt:lpstr>BERT based NAtural Language processing</vt:lpstr>
      <vt:lpstr>Model extraction</vt:lpstr>
      <vt:lpstr>PowerPoint Presentation</vt:lpstr>
      <vt:lpstr>Distillation</vt:lpstr>
      <vt:lpstr>Datasets</vt:lpstr>
      <vt:lpstr>Strategies for attacks</vt:lpstr>
      <vt:lpstr>Defense Strategies against attackers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115</cp:revision>
  <dcterms:created xsi:type="dcterms:W3CDTF">2020-10-28T23:50:12Z</dcterms:created>
  <dcterms:modified xsi:type="dcterms:W3CDTF">2020-10-31T00:29:36Z</dcterms:modified>
</cp:coreProperties>
</file>