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19"/>
  </p:notesMasterIdLst>
  <p:sldIdLst>
    <p:sldId id="256" r:id="rId2"/>
    <p:sldId id="263" r:id="rId3"/>
    <p:sldId id="275" r:id="rId4"/>
    <p:sldId id="280" r:id="rId5"/>
    <p:sldId id="281" r:id="rId6"/>
    <p:sldId id="277" r:id="rId7"/>
    <p:sldId id="282" r:id="rId8"/>
    <p:sldId id="279" r:id="rId9"/>
    <p:sldId id="273" r:id="rId10"/>
    <p:sldId id="274" r:id="rId11"/>
    <p:sldId id="267" r:id="rId12"/>
    <p:sldId id="270" r:id="rId13"/>
    <p:sldId id="268" r:id="rId14"/>
    <p:sldId id="271" r:id="rId15"/>
    <p:sldId id="269" r:id="rId16"/>
    <p:sldId id="276"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9"/>
    <p:restoredTop sz="94609"/>
  </p:normalViewPr>
  <p:slideViewPr>
    <p:cSldViewPr snapToGrid="0" snapToObjects="1">
      <p:cViewPr varScale="1">
        <p:scale>
          <a:sx n="140" d="100"/>
          <a:sy n="140" d="100"/>
        </p:scale>
        <p:origin x="23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27F5F5-DAE9-FA45-824B-F13AE9BC12E3}" type="datetimeFigureOut">
              <a:rPr lang="en-US" smtClean="0"/>
              <a:t>5/15/20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6D6ED-3C36-314A-A7B2-548A9ED46B38}" type="slidenum">
              <a:rPr lang="en-US" smtClean="0"/>
              <a:t>‹#›</a:t>
            </a:fld>
            <a:endParaRPr lang="en-US"/>
          </a:p>
        </p:txBody>
      </p:sp>
    </p:spTree>
    <p:extLst>
      <p:ext uri="{BB962C8B-B14F-4D97-AF65-F5344CB8AC3E}">
        <p14:creationId xmlns:p14="http://schemas.microsoft.com/office/powerpoint/2010/main" val="2094911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6D6ED-3C36-314A-A7B2-548A9ED46B38}" type="slidenum">
              <a:rPr lang="en-US" smtClean="0"/>
              <a:t>2</a:t>
            </a:fld>
            <a:endParaRPr lang="en-US"/>
          </a:p>
        </p:txBody>
      </p:sp>
    </p:spTree>
    <p:extLst>
      <p:ext uri="{BB962C8B-B14F-4D97-AF65-F5344CB8AC3E}">
        <p14:creationId xmlns:p14="http://schemas.microsoft.com/office/powerpoint/2010/main" val="3542639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6D6ED-3C36-314A-A7B2-548A9ED46B38}" type="slidenum">
              <a:rPr lang="en-US" smtClean="0"/>
              <a:t>14</a:t>
            </a:fld>
            <a:endParaRPr lang="en-US"/>
          </a:p>
        </p:txBody>
      </p:sp>
    </p:spTree>
    <p:extLst>
      <p:ext uri="{BB962C8B-B14F-4D97-AF65-F5344CB8AC3E}">
        <p14:creationId xmlns:p14="http://schemas.microsoft.com/office/powerpoint/2010/main" val="160459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6D6ED-3C36-314A-A7B2-548A9ED46B38}" type="slidenum">
              <a:rPr lang="en-US" smtClean="0"/>
              <a:t>3</a:t>
            </a:fld>
            <a:endParaRPr lang="en-US"/>
          </a:p>
        </p:txBody>
      </p:sp>
    </p:spTree>
    <p:extLst>
      <p:ext uri="{BB962C8B-B14F-4D97-AF65-F5344CB8AC3E}">
        <p14:creationId xmlns:p14="http://schemas.microsoft.com/office/powerpoint/2010/main" val="212839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6D6ED-3C36-314A-A7B2-548A9ED46B38}" type="slidenum">
              <a:rPr lang="en-US" smtClean="0"/>
              <a:t>4</a:t>
            </a:fld>
            <a:endParaRPr lang="en-US"/>
          </a:p>
        </p:txBody>
      </p:sp>
    </p:spTree>
    <p:extLst>
      <p:ext uri="{BB962C8B-B14F-4D97-AF65-F5344CB8AC3E}">
        <p14:creationId xmlns:p14="http://schemas.microsoft.com/office/powerpoint/2010/main" val="1827138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6D6ED-3C36-314A-A7B2-548A9ED46B38}" type="slidenum">
              <a:rPr lang="en-US" smtClean="0"/>
              <a:t>5</a:t>
            </a:fld>
            <a:endParaRPr lang="en-US"/>
          </a:p>
        </p:txBody>
      </p:sp>
    </p:spTree>
    <p:extLst>
      <p:ext uri="{BB962C8B-B14F-4D97-AF65-F5344CB8AC3E}">
        <p14:creationId xmlns:p14="http://schemas.microsoft.com/office/powerpoint/2010/main" val="80622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6D6ED-3C36-314A-A7B2-548A9ED46B38}" type="slidenum">
              <a:rPr lang="en-US" smtClean="0"/>
              <a:t>6</a:t>
            </a:fld>
            <a:endParaRPr lang="en-US"/>
          </a:p>
        </p:txBody>
      </p:sp>
    </p:spTree>
    <p:extLst>
      <p:ext uri="{BB962C8B-B14F-4D97-AF65-F5344CB8AC3E}">
        <p14:creationId xmlns:p14="http://schemas.microsoft.com/office/powerpoint/2010/main" val="890855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6D6ED-3C36-314A-A7B2-548A9ED46B38}" type="slidenum">
              <a:rPr lang="en-US" smtClean="0"/>
              <a:t>7</a:t>
            </a:fld>
            <a:endParaRPr lang="en-US"/>
          </a:p>
        </p:txBody>
      </p:sp>
    </p:spTree>
    <p:extLst>
      <p:ext uri="{BB962C8B-B14F-4D97-AF65-F5344CB8AC3E}">
        <p14:creationId xmlns:p14="http://schemas.microsoft.com/office/powerpoint/2010/main" val="4182642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6D6ED-3C36-314A-A7B2-548A9ED46B38}" type="slidenum">
              <a:rPr lang="en-US" smtClean="0"/>
              <a:t>8</a:t>
            </a:fld>
            <a:endParaRPr lang="en-US"/>
          </a:p>
        </p:txBody>
      </p:sp>
    </p:spTree>
    <p:extLst>
      <p:ext uri="{BB962C8B-B14F-4D97-AF65-F5344CB8AC3E}">
        <p14:creationId xmlns:p14="http://schemas.microsoft.com/office/powerpoint/2010/main" val="296050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6D6ED-3C36-314A-A7B2-548A9ED46B38}" type="slidenum">
              <a:rPr lang="en-US" smtClean="0"/>
              <a:t>9</a:t>
            </a:fld>
            <a:endParaRPr lang="en-US"/>
          </a:p>
        </p:txBody>
      </p:sp>
    </p:spTree>
    <p:extLst>
      <p:ext uri="{BB962C8B-B14F-4D97-AF65-F5344CB8AC3E}">
        <p14:creationId xmlns:p14="http://schemas.microsoft.com/office/powerpoint/2010/main" val="1026497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6D6ED-3C36-314A-A7B2-548A9ED46B38}" type="slidenum">
              <a:rPr lang="en-US" smtClean="0"/>
              <a:t>10</a:t>
            </a:fld>
            <a:endParaRPr lang="en-US"/>
          </a:p>
        </p:txBody>
      </p:sp>
    </p:spTree>
    <p:extLst>
      <p:ext uri="{BB962C8B-B14F-4D97-AF65-F5344CB8AC3E}">
        <p14:creationId xmlns:p14="http://schemas.microsoft.com/office/powerpoint/2010/main" val="1977462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0711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282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8842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214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3719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5344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748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0889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529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517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1338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286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644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3941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748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924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5/15/20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8028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5/15/20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92035064"/>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ctr" defTabSz="457200" rtl="0" eaLnBrk="1" latinLnBrk="0" hangingPunct="1">
        <a:lnSpc>
          <a:spcPct val="90000"/>
        </a:lnSpc>
        <a:spcBef>
          <a:spcPct val="0"/>
        </a:spcBef>
        <a:buNone/>
        <a:defRPr sz="40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370765-F718-4013-9B4B-CD26694E5096}"/>
              </a:ext>
            </a:extLst>
          </p:cNvPr>
          <p:cNvPicPr>
            <a:picLocks noChangeAspect="1"/>
          </p:cNvPicPr>
          <p:nvPr/>
        </p:nvPicPr>
        <p:blipFill rotWithShape="1">
          <a:blip r:embed="rId3"/>
          <a:srcRect t="2678" b="22322"/>
          <a:stretch/>
        </p:blipFill>
        <p:spPr>
          <a:xfrm>
            <a:off x="-3047" y="10"/>
            <a:ext cx="12191999" cy="6857990"/>
          </a:xfrm>
          <a:prstGeom prst="rect">
            <a:avLst/>
          </a:prstGeom>
        </p:spPr>
      </p:pic>
      <p:sp>
        <p:nvSpPr>
          <p:cNvPr id="16" name="Rectangle 15">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2346"/>
            <a:ext cx="12191999" cy="2155484"/>
          </a:xfrm>
          <a:prstGeom prst="rect">
            <a:avLst/>
          </a:prstGeom>
          <a:gradFill flip="none" rotWithShape="1">
            <a:gsLst>
              <a:gs pos="59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3847EEE-F448-5B40-B145-6F2E4C642B47}"/>
              </a:ext>
            </a:extLst>
          </p:cNvPr>
          <p:cNvSpPr>
            <a:spLocks noGrp="1"/>
          </p:cNvSpPr>
          <p:nvPr>
            <p:ph type="subTitle" idx="1"/>
          </p:nvPr>
        </p:nvSpPr>
        <p:spPr>
          <a:xfrm>
            <a:off x="315639" y="5026585"/>
            <a:ext cx="11548533" cy="1831405"/>
          </a:xfrm>
        </p:spPr>
        <p:txBody>
          <a:bodyPr anchor="t">
            <a:normAutofit/>
          </a:bodyPr>
          <a:lstStyle/>
          <a:p>
            <a:pPr algn="l"/>
            <a:r>
              <a:rPr lang="en-US" sz="2400" dirty="0" err="1"/>
              <a:t>Sivararanjani</a:t>
            </a:r>
            <a:r>
              <a:rPr lang="en-US" sz="2400" dirty="0"/>
              <a:t> Kumar</a:t>
            </a:r>
          </a:p>
          <a:p>
            <a:pPr algn="l"/>
            <a:r>
              <a:rPr lang="en-US" sz="2400" dirty="0"/>
              <a:t>San Jose State University</a:t>
            </a:r>
          </a:p>
          <a:p>
            <a:pPr algn="l"/>
            <a:r>
              <a:rPr lang="en-US" sz="2400" dirty="0"/>
              <a:t>Deep Learning</a:t>
            </a:r>
          </a:p>
        </p:txBody>
      </p:sp>
      <p:sp>
        <p:nvSpPr>
          <p:cNvPr id="18" name="Rectangle 17">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534655"/>
            <a:ext cx="12191999" cy="3323345"/>
          </a:xfrm>
          <a:prstGeom prst="rect">
            <a:avLst/>
          </a:prstGeom>
          <a:gradFill flip="none" rotWithShape="1">
            <a:gsLst>
              <a:gs pos="57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6B9A1-A151-2841-BF38-E5493B22D11C}"/>
              </a:ext>
            </a:extLst>
          </p:cNvPr>
          <p:cNvSpPr>
            <a:spLocks noGrp="1"/>
          </p:cNvSpPr>
          <p:nvPr>
            <p:ph type="ctrTitle"/>
          </p:nvPr>
        </p:nvSpPr>
        <p:spPr>
          <a:xfrm>
            <a:off x="321733" y="2306963"/>
            <a:ext cx="11545482" cy="3670255"/>
          </a:xfrm>
        </p:spPr>
        <p:txBody>
          <a:bodyPr anchor="b">
            <a:normAutofit/>
          </a:bodyPr>
          <a:lstStyle/>
          <a:p>
            <a:pPr algn="l"/>
            <a:r>
              <a:rPr lang="en-US" sz="6300" b="1" dirty="0">
                <a:solidFill>
                  <a:schemeClr val="tx1"/>
                </a:solidFill>
              </a:rPr>
              <a:t>Convolutional Neural Network:   Analysis and its significance in Image Segmentation</a:t>
            </a:r>
            <a:br>
              <a:rPr lang="en-US" sz="6300" dirty="0">
                <a:solidFill>
                  <a:schemeClr val="tx1"/>
                </a:solidFill>
              </a:rPr>
            </a:br>
            <a:endParaRPr lang="en-US" sz="6300" dirty="0">
              <a:solidFill>
                <a:schemeClr val="tx1"/>
              </a:solidFill>
            </a:endParaRPr>
          </a:p>
        </p:txBody>
      </p:sp>
    </p:spTree>
    <p:extLst>
      <p:ext uri="{BB962C8B-B14F-4D97-AF65-F5344CB8AC3E}">
        <p14:creationId xmlns:p14="http://schemas.microsoft.com/office/powerpoint/2010/main" val="79074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AB15C-69EA-1347-83C4-FDA9BF3C682A}"/>
              </a:ext>
            </a:extLst>
          </p:cNvPr>
          <p:cNvSpPr>
            <a:spLocks noGrp="1"/>
          </p:cNvSpPr>
          <p:nvPr>
            <p:ph type="title"/>
          </p:nvPr>
        </p:nvSpPr>
        <p:spPr>
          <a:xfrm>
            <a:off x="924443" y="1023257"/>
            <a:ext cx="3732902" cy="4570457"/>
          </a:xfrm>
          <a:effectLst/>
        </p:spPr>
        <p:txBody>
          <a:bodyPr>
            <a:normAutofit/>
          </a:bodyPr>
          <a:lstStyle/>
          <a:p>
            <a:pPr algn="r"/>
            <a:r>
              <a:rPr lang="en-US" sz="4400" i="0" dirty="0">
                <a:effectLst/>
                <a:latin typeface="Times New Roman" panose="02020603050405020304" pitchFamily="18" charset="0"/>
                <a:cs typeface="Times New Roman" panose="02020603050405020304" pitchFamily="18" charset="0"/>
              </a:rPr>
              <a:t>Image segmentation Types</a:t>
            </a:r>
            <a:endParaRPr lang="en-US" sz="4400" i="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1A058E-AB3D-7B4E-AC53-B07630414A7C}"/>
              </a:ext>
            </a:extLst>
          </p:cNvPr>
          <p:cNvSpPr>
            <a:spLocks noGrp="1"/>
          </p:cNvSpPr>
          <p:nvPr>
            <p:ph idx="1"/>
          </p:nvPr>
        </p:nvSpPr>
        <p:spPr>
          <a:xfrm>
            <a:off x="5252560" y="1023257"/>
            <a:ext cx="6025645" cy="4570457"/>
          </a:xfrm>
          <a:effectLst/>
        </p:spPr>
        <p:txBody>
          <a:bodyPr anchor="ctr">
            <a:normAutofit/>
          </a:bodyPr>
          <a:lstStyle/>
          <a:p>
            <a:pPr marL="36900" indent="0">
              <a:buNone/>
            </a:pPr>
            <a:r>
              <a:rPr lang="en-US" sz="2000" dirty="0">
                <a:effectLst/>
                <a:latin typeface="Times New Roman" panose="02020603050405020304" pitchFamily="18" charset="0"/>
                <a:cs typeface="Times New Roman" panose="02020603050405020304" pitchFamily="18" charset="0"/>
              </a:rPr>
              <a:t>Image segmentation is basically the ability of computer vision model to detect objects and be able to determine its shapes and can also predict the direction the objects that can move. It builds upon the idea of object detection.</a:t>
            </a:r>
            <a:br>
              <a:rPr lang="en-US" sz="2000" dirty="0">
                <a:effectLst/>
                <a:latin typeface="Times New Roman" panose="02020603050405020304" pitchFamily="18" charset="0"/>
                <a:cs typeface="Times New Roman" panose="02020603050405020304" pitchFamily="18" charset="0"/>
              </a:rPr>
            </a:b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Image segmentation is of two types:</a:t>
            </a:r>
          </a:p>
          <a:p>
            <a:r>
              <a:rPr lang="en-US" sz="2000" dirty="0">
                <a:effectLst/>
                <a:latin typeface="Times New Roman" panose="02020603050405020304" pitchFamily="18" charset="0"/>
                <a:cs typeface="Times New Roman" panose="02020603050405020304" pitchFamily="18" charset="0"/>
              </a:rPr>
              <a:t>Semantic segmentation</a:t>
            </a:r>
          </a:p>
          <a:p>
            <a:r>
              <a:rPr lang="en-US" sz="2000" dirty="0">
                <a:effectLst/>
                <a:latin typeface="Times New Roman" panose="02020603050405020304" pitchFamily="18" charset="0"/>
                <a:cs typeface="Times New Roman" panose="02020603050405020304" pitchFamily="18" charset="0"/>
              </a:rPr>
              <a:t>Instance segmentation and </a:t>
            </a:r>
          </a:p>
          <a:p>
            <a:r>
              <a:rPr lang="en-US" sz="2000" dirty="0">
                <a:effectLst/>
                <a:latin typeface="Times New Roman" panose="02020603050405020304" pitchFamily="18" charset="0"/>
                <a:cs typeface="Times New Roman" panose="02020603050405020304" pitchFamily="18" charset="0"/>
              </a:rPr>
              <a:t>The combination of these two can be known as panoptic segmentation </a:t>
            </a:r>
            <a:endParaRPr lang="en-US" sz="2000" dirty="0"/>
          </a:p>
        </p:txBody>
      </p:sp>
    </p:spTree>
    <p:extLst>
      <p:ext uri="{BB962C8B-B14F-4D97-AF65-F5344CB8AC3E}">
        <p14:creationId xmlns:p14="http://schemas.microsoft.com/office/powerpoint/2010/main" val="423265209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76FE4-2F8B-644D-9CEE-F99BFE77FC55}"/>
              </a:ext>
            </a:extLst>
          </p:cNvPr>
          <p:cNvSpPr>
            <a:spLocks noGrp="1"/>
          </p:cNvSpPr>
          <p:nvPr>
            <p:ph type="title"/>
          </p:nvPr>
        </p:nvSpPr>
        <p:spPr>
          <a:xfrm>
            <a:off x="695916" y="1078264"/>
            <a:ext cx="3422930" cy="4701473"/>
          </a:xfrm>
        </p:spPr>
        <p:txBody>
          <a:bodyPr>
            <a:normAutofit/>
          </a:bodyPr>
          <a:lstStyle/>
          <a:p>
            <a:pPr algn="r"/>
            <a:r>
              <a:rPr lang="en-US" sz="4400" i="0" dirty="0">
                <a:solidFill>
                  <a:srgbClr val="FFFFFF"/>
                </a:solidFill>
                <a:latin typeface="Times New Roman" panose="02020603050405020304" pitchFamily="18" charset="0"/>
                <a:cs typeface="Times New Roman" panose="02020603050405020304" pitchFamily="18" charset="0"/>
              </a:rPr>
              <a:t>Semantic Segmentation</a:t>
            </a:r>
          </a:p>
        </p:txBody>
      </p:sp>
      <p:sp>
        <p:nvSpPr>
          <p:cNvPr id="3" name="Content Placeholder 2">
            <a:extLst>
              <a:ext uri="{FF2B5EF4-FFF2-40B4-BE49-F238E27FC236}">
                <a16:creationId xmlns:a16="http://schemas.microsoft.com/office/drawing/2014/main" id="{EBCB9020-20C3-FB4D-9FB0-DC7E7E4D055E}"/>
              </a:ext>
            </a:extLst>
          </p:cNvPr>
          <p:cNvSpPr>
            <a:spLocks noGrp="1"/>
          </p:cNvSpPr>
          <p:nvPr>
            <p:ph idx="1"/>
          </p:nvPr>
        </p:nvSpPr>
        <p:spPr>
          <a:xfrm>
            <a:off x="5114167" y="1078263"/>
            <a:ext cx="6117578" cy="4701474"/>
          </a:xfrm>
          <a:effectLst/>
        </p:spPr>
        <p:txBody>
          <a:bodyPr anchor="ctr">
            <a:noAutofit/>
          </a:bodyPr>
          <a:lstStyle/>
          <a:p>
            <a:r>
              <a:rPr lang="en-US" sz="2000" dirty="0">
                <a:latin typeface="Times New Roman" panose="02020603050405020304" pitchFamily="18" charset="0"/>
                <a:cs typeface="Times New Roman" panose="02020603050405020304" pitchFamily="18" charset="0"/>
              </a:rPr>
              <a:t>Semantic segmentation describes the process of associating each pixel of an image with a class label</a:t>
            </a:r>
            <a:endParaRPr lang="en-US" sz="2000" dirty="0">
              <a:effectLst/>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There are different ways to extract </a:t>
            </a:r>
            <a:r>
              <a:rPr lang="en-US" sz="2000" i="1" dirty="0">
                <a:effectLst/>
                <a:latin typeface="Times New Roman" panose="02020603050405020304" pitchFamily="18" charset="0"/>
                <a:cs typeface="Times New Roman" panose="02020603050405020304" pitchFamily="18" charset="0"/>
              </a:rPr>
              <a:t>segmented images</a:t>
            </a:r>
            <a:r>
              <a:rPr lang="en-US" sz="2000" dirty="0">
                <a:effectLst/>
                <a:latin typeface="Times New Roman" panose="02020603050405020304" pitchFamily="18" charset="0"/>
                <a:cs typeface="Times New Roman" panose="02020603050405020304" pitchFamily="18" charset="0"/>
              </a:rPr>
              <a:t>, </a:t>
            </a:r>
          </a:p>
          <a:p>
            <a:pPr lvl="0"/>
            <a:r>
              <a:rPr lang="en-US" sz="2000" dirty="0">
                <a:effectLst/>
                <a:latin typeface="Times New Roman" panose="02020603050405020304" pitchFamily="18" charset="0"/>
                <a:cs typeface="Times New Roman" panose="02020603050405020304" pitchFamily="18" charset="0"/>
              </a:rPr>
              <a:t>Multi-scale CNN have been used for scene labeling and achieve state-of-the-art results in the Sift flow.</a:t>
            </a:r>
          </a:p>
          <a:p>
            <a:pPr lvl="0"/>
            <a:r>
              <a:rPr lang="en-US" sz="2000" dirty="0">
                <a:effectLst/>
                <a:latin typeface="Times New Roman" panose="02020603050405020304" pitchFamily="18" charset="0"/>
                <a:cs typeface="Times New Roman" panose="02020603050405020304" pitchFamily="18" charset="0"/>
              </a:rPr>
              <a:t>R-CNN used selective search algorithm to extract region proposals first and then applied upon each proposal.</a:t>
            </a:r>
          </a:p>
          <a:p>
            <a:pPr lvl="0"/>
            <a:r>
              <a:rPr lang="en-US" sz="2000" dirty="0">
                <a:effectLst/>
                <a:latin typeface="Times New Roman" panose="02020603050405020304" pitchFamily="18" charset="0"/>
                <a:cs typeface="Times New Roman" panose="02020603050405020304" pitchFamily="18" charset="0"/>
              </a:rPr>
              <a:t>R-CNN achieved record result over second order pooling which was a leading hand-engineered semantic segmentation system.</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5749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D198A-70EF-094D-B6CD-5FDA033F92F3}"/>
              </a:ext>
            </a:extLst>
          </p:cNvPr>
          <p:cNvSpPr>
            <a:spLocks noGrp="1"/>
          </p:cNvSpPr>
          <p:nvPr>
            <p:ph type="title"/>
          </p:nvPr>
        </p:nvSpPr>
        <p:spPr>
          <a:xfrm>
            <a:off x="695915" y="1078264"/>
            <a:ext cx="3766357" cy="4701473"/>
          </a:xfrm>
        </p:spPr>
        <p:txBody>
          <a:bodyPr>
            <a:normAutofit/>
          </a:bodyPr>
          <a:lstStyle/>
          <a:p>
            <a:pPr algn="r"/>
            <a:r>
              <a:rPr lang="en-US" sz="4400" i="0" dirty="0">
                <a:solidFill>
                  <a:schemeClr val="bg2"/>
                </a:solidFill>
                <a:latin typeface="Times New Roman" panose="02020603050405020304" pitchFamily="18" charset="0"/>
                <a:cs typeface="Times New Roman" panose="02020603050405020304" pitchFamily="18" charset="0"/>
              </a:rPr>
              <a:t>State-of-the-art Semantic Segmentation Models</a:t>
            </a:r>
          </a:p>
        </p:txBody>
      </p:sp>
      <p:sp>
        <p:nvSpPr>
          <p:cNvPr id="3" name="Content Placeholder 2">
            <a:extLst>
              <a:ext uri="{FF2B5EF4-FFF2-40B4-BE49-F238E27FC236}">
                <a16:creationId xmlns:a16="http://schemas.microsoft.com/office/drawing/2014/main" id="{EF94FFD3-12F4-9448-8CA3-92A83E6F2EA4}"/>
              </a:ext>
            </a:extLst>
          </p:cNvPr>
          <p:cNvSpPr>
            <a:spLocks noGrp="1"/>
          </p:cNvSpPr>
          <p:nvPr>
            <p:ph idx="1"/>
          </p:nvPr>
        </p:nvSpPr>
        <p:spPr>
          <a:xfrm>
            <a:off x="4894711" y="133795"/>
            <a:ext cx="6117578" cy="4701474"/>
          </a:xfrm>
          <a:effectLst/>
        </p:spPr>
        <p:txBody>
          <a:bodyPr anchor="ctr">
            <a:normAutofit/>
          </a:bodyPr>
          <a:lstStyle/>
          <a:p>
            <a:pPr marL="36900" indent="0">
              <a:buNone/>
            </a:pPr>
            <a:r>
              <a:rPr lang="en-US" sz="2000" dirty="0">
                <a:effectLst/>
                <a:latin typeface="Times New Roman" panose="02020603050405020304" pitchFamily="18" charset="0"/>
                <a:cs typeface="Times New Roman" panose="02020603050405020304" pitchFamily="18" charset="0"/>
              </a:rPr>
              <a:t>Among different CNN based semantic segmentation models, Fully Convolutional Network (FCN) gained the maximum attention and an FCN based semantic segmentation model trend has emerged.</a:t>
            </a:r>
          </a:p>
          <a:p>
            <a:r>
              <a:rPr lang="en-US" sz="2000" dirty="0" err="1">
                <a:effectLst/>
                <a:latin typeface="Times New Roman" panose="02020603050405020304" pitchFamily="18" charset="0"/>
                <a:cs typeface="Times New Roman" panose="02020603050405020304" pitchFamily="18" charset="0"/>
              </a:rPr>
              <a:t>DeepLab</a:t>
            </a:r>
            <a:r>
              <a:rPr lang="en-US" sz="2000" dirty="0">
                <a:effectLst/>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Deconvnet</a:t>
            </a:r>
            <a:r>
              <a:rPr lang="en-US" sz="2000" dirty="0">
                <a:latin typeface="Times New Roman" panose="02020603050405020304" pitchFamily="18" charset="0"/>
                <a:cs typeface="Times New Roman" panose="02020603050405020304" pitchFamily="18" charset="0"/>
              </a:rPr>
              <a:t>, U-Net, </a:t>
            </a:r>
            <a:r>
              <a:rPr lang="en-US" sz="2000" dirty="0" err="1">
                <a:latin typeface="Times New Roman" panose="02020603050405020304" pitchFamily="18" charset="0"/>
                <a:cs typeface="Times New Roman" panose="02020603050405020304" pitchFamily="18" charset="0"/>
              </a:rPr>
              <a:t>SegNet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6" name="Picture 5" descr="A screenshot of a cell phone&#10;&#10;Description automatically generated">
            <a:extLst>
              <a:ext uri="{FF2B5EF4-FFF2-40B4-BE49-F238E27FC236}">
                <a16:creationId xmlns:a16="http://schemas.microsoft.com/office/drawing/2014/main" id="{CA6D02C2-7CAA-C640-B222-7DD3C688BA1C}"/>
              </a:ext>
            </a:extLst>
          </p:cNvPr>
          <p:cNvPicPr/>
          <p:nvPr/>
        </p:nvPicPr>
        <p:blipFill>
          <a:blip r:embed="rId2">
            <a:extLst>
              <a:ext uri="{28A0092B-C50C-407E-A947-70E740481C1C}">
                <a14:useLocalDpi xmlns:a14="http://schemas.microsoft.com/office/drawing/2010/main" val="0"/>
              </a:ext>
            </a:extLst>
          </a:blip>
          <a:stretch>
            <a:fillRect/>
          </a:stretch>
        </p:blipFill>
        <p:spPr>
          <a:xfrm>
            <a:off x="5547506" y="3466305"/>
            <a:ext cx="5635606" cy="2532159"/>
          </a:xfrm>
          <a:prstGeom prst="rect">
            <a:avLst/>
          </a:prstGeom>
        </p:spPr>
      </p:pic>
    </p:spTree>
    <p:extLst>
      <p:ext uri="{BB962C8B-B14F-4D97-AF65-F5344CB8AC3E}">
        <p14:creationId xmlns:p14="http://schemas.microsoft.com/office/powerpoint/2010/main" val="386919489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9BCC98-6166-E04A-AAB8-07E4E9E92C8D}"/>
              </a:ext>
            </a:extLst>
          </p:cNvPr>
          <p:cNvSpPr>
            <a:spLocks noGrp="1"/>
          </p:cNvSpPr>
          <p:nvPr>
            <p:ph type="title"/>
          </p:nvPr>
        </p:nvSpPr>
        <p:spPr>
          <a:xfrm>
            <a:off x="695916" y="1078264"/>
            <a:ext cx="3422930" cy="4701473"/>
          </a:xfrm>
        </p:spPr>
        <p:txBody>
          <a:bodyPr>
            <a:normAutofit/>
          </a:bodyPr>
          <a:lstStyle/>
          <a:p>
            <a:pPr algn="r"/>
            <a:r>
              <a:rPr lang="en-US" sz="4400" i="0" dirty="0">
                <a:solidFill>
                  <a:srgbClr val="FFFFFF"/>
                </a:solidFill>
                <a:latin typeface="Times New Roman" panose="02020603050405020304" pitchFamily="18" charset="0"/>
                <a:cs typeface="Times New Roman" panose="02020603050405020304" pitchFamily="18" charset="0"/>
              </a:rPr>
              <a:t>Instance Segmentation</a:t>
            </a:r>
          </a:p>
        </p:txBody>
      </p:sp>
      <p:sp>
        <p:nvSpPr>
          <p:cNvPr id="3" name="Content Placeholder 2">
            <a:extLst>
              <a:ext uri="{FF2B5EF4-FFF2-40B4-BE49-F238E27FC236}">
                <a16:creationId xmlns:a16="http://schemas.microsoft.com/office/drawing/2014/main" id="{F6EF4A15-AACF-0344-8C48-3D673E58BF6F}"/>
              </a:ext>
            </a:extLst>
          </p:cNvPr>
          <p:cNvSpPr>
            <a:spLocks noGrp="1"/>
          </p:cNvSpPr>
          <p:nvPr>
            <p:ph idx="1"/>
          </p:nvPr>
        </p:nvSpPr>
        <p:spPr>
          <a:xfrm>
            <a:off x="5114167" y="1078263"/>
            <a:ext cx="6117578" cy="4701474"/>
          </a:xfrm>
          <a:effectLst/>
        </p:spPr>
        <p:txBody>
          <a:bodyPr anchor="ctr">
            <a:normAutofit fontScale="92500" lnSpcReduction="10000"/>
          </a:bodyPr>
          <a:lstStyle/>
          <a:p>
            <a:r>
              <a:rPr lang="en-US" dirty="0">
                <a:effectLst/>
                <a:latin typeface="Times New Roman" panose="02020603050405020304" pitchFamily="18" charset="0"/>
                <a:cs typeface="Times New Roman" panose="02020603050405020304" pitchFamily="18" charset="0"/>
              </a:rPr>
              <a:t>Unlike semantic segmentation, </a:t>
            </a:r>
            <a:r>
              <a:rPr lang="en-US" i="1" dirty="0">
                <a:effectLst/>
                <a:latin typeface="Times New Roman" panose="02020603050405020304" pitchFamily="18" charset="0"/>
                <a:cs typeface="Times New Roman" panose="02020603050405020304" pitchFamily="18" charset="0"/>
              </a:rPr>
              <a:t>instance segmentation</a:t>
            </a:r>
            <a:r>
              <a:rPr lang="en-US" dirty="0">
                <a:effectLst/>
                <a:latin typeface="Times New Roman" panose="02020603050405020304" pitchFamily="18" charset="0"/>
                <a:cs typeface="Times New Roman" panose="02020603050405020304" pitchFamily="18" charset="0"/>
              </a:rPr>
              <a:t> masks each instance of an object contained in an image independently.</a:t>
            </a:r>
          </a:p>
          <a:p>
            <a:r>
              <a:rPr lang="en-US" dirty="0">
                <a:effectLst/>
                <a:latin typeface="Times New Roman" panose="02020603050405020304" pitchFamily="18" charset="0"/>
                <a:cs typeface="Times New Roman" panose="02020603050405020304" pitchFamily="18" charset="0"/>
              </a:rPr>
              <a:t> In object detection, researchers use the bounding box to detect each object instance of an image with a label for classification.</a:t>
            </a:r>
          </a:p>
          <a:p>
            <a:r>
              <a:rPr lang="en-US" dirty="0">
                <a:effectLst/>
                <a:latin typeface="Times New Roman" panose="02020603050405020304" pitchFamily="18" charset="0"/>
                <a:cs typeface="Times New Roman" panose="02020603050405020304" pitchFamily="18" charset="0"/>
              </a:rPr>
              <a:t> Instance segmentation put this task one step forward and put a segmentation mask for each instance.</a:t>
            </a:r>
          </a:p>
          <a:p>
            <a:r>
              <a:rPr lang="en-US" dirty="0">
                <a:latin typeface="Times New Roman" panose="02020603050405020304" pitchFamily="18" charset="0"/>
                <a:cs typeface="Times New Roman" panose="02020603050405020304" pitchFamily="18" charset="0"/>
              </a:rPr>
              <a:t>Instance segmentation task only adds a segmentation mask to the output of object detection task. That is why most of the CNN based instance segmentation models have used different CNN based object detection models to produce better segmentation accuracy and to reduce test time.</a:t>
            </a:r>
          </a:p>
        </p:txBody>
      </p:sp>
    </p:spTree>
    <p:extLst>
      <p:ext uri="{BB962C8B-B14F-4D97-AF65-F5344CB8AC3E}">
        <p14:creationId xmlns:p14="http://schemas.microsoft.com/office/powerpoint/2010/main" val="307119449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C7F219-51BE-A843-8282-CB6D06CDAFA3}"/>
              </a:ext>
            </a:extLst>
          </p:cNvPr>
          <p:cNvSpPr>
            <a:spLocks noGrp="1"/>
          </p:cNvSpPr>
          <p:nvPr>
            <p:ph type="title"/>
          </p:nvPr>
        </p:nvSpPr>
        <p:spPr>
          <a:xfrm>
            <a:off x="695916" y="1078264"/>
            <a:ext cx="3638340" cy="4701473"/>
          </a:xfrm>
        </p:spPr>
        <p:txBody>
          <a:bodyPr>
            <a:normAutofit/>
          </a:bodyPr>
          <a:lstStyle/>
          <a:p>
            <a:pPr algn="r"/>
            <a:r>
              <a:rPr lang="en-US" sz="4400" i="0" dirty="0">
                <a:solidFill>
                  <a:schemeClr val="bg2"/>
                </a:solidFill>
                <a:latin typeface="Times New Roman" panose="02020603050405020304" pitchFamily="18" charset="0"/>
                <a:cs typeface="Times New Roman" panose="02020603050405020304" pitchFamily="18" charset="0"/>
              </a:rPr>
              <a:t>State-of-the-art Instance Segmentation Models</a:t>
            </a:r>
          </a:p>
        </p:txBody>
      </p:sp>
      <p:sp>
        <p:nvSpPr>
          <p:cNvPr id="3" name="Content Placeholder 2">
            <a:extLst>
              <a:ext uri="{FF2B5EF4-FFF2-40B4-BE49-F238E27FC236}">
                <a16:creationId xmlns:a16="http://schemas.microsoft.com/office/drawing/2014/main" id="{628418FC-8FBF-6B4C-B17C-D6E8A5E8156D}"/>
              </a:ext>
            </a:extLst>
          </p:cNvPr>
          <p:cNvSpPr>
            <a:spLocks noGrp="1"/>
          </p:cNvSpPr>
          <p:nvPr>
            <p:ph idx="1"/>
          </p:nvPr>
        </p:nvSpPr>
        <p:spPr>
          <a:xfrm>
            <a:off x="5030172" y="297213"/>
            <a:ext cx="6117578" cy="4701474"/>
          </a:xfrm>
          <a:effectLst/>
        </p:spPr>
        <p:txBody>
          <a:bodyPr anchor="ctr">
            <a:normAutofit/>
          </a:bodyPr>
          <a:lstStyle/>
          <a:p>
            <a:r>
              <a:rPr lang="en-US" sz="1800" dirty="0">
                <a:latin typeface="Times New Roman" panose="02020603050405020304" pitchFamily="18" charset="0"/>
                <a:cs typeface="Times New Roman" panose="02020603050405020304" pitchFamily="18" charset="0"/>
              </a:rPr>
              <a:t>Simultaneous Detection and Segmentation (SDS) model consists of 4 steps for instance segmentation. The steps are proposal generation, feature extraction, region classification, and region refinement respectively</a:t>
            </a:r>
          </a:p>
          <a:p>
            <a:r>
              <a:rPr lang="en-US" sz="1800" dirty="0">
                <a:latin typeface="Times New Roman" panose="02020603050405020304" pitchFamily="18" charset="0"/>
                <a:cs typeface="Times New Roman" panose="02020603050405020304" pitchFamily="18" charset="0"/>
              </a:rPr>
              <a:t>Then each region proposals are fed into two CNN based sibling networks.</a:t>
            </a:r>
          </a:p>
          <a:p>
            <a:r>
              <a:rPr lang="en-US" sz="1800" dirty="0" err="1">
                <a:latin typeface="Times New Roman" panose="02020603050405020304" pitchFamily="18" charset="0"/>
                <a:cs typeface="Times New Roman" panose="02020603050405020304" pitchFamily="18" charset="0"/>
              </a:rPr>
              <a:t>DeepMask</a:t>
            </a:r>
            <a:r>
              <a:rPr lang="en-US" sz="1800" dirty="0">
                <a:latin typeface="Times New Roman" panose="02020603050405020304" pitchFamily="18" charset="0"/>
                <a:cs typeface="Times New Roman" panose="02020603050405020304" pitchFamily="18" charset="0"/>
              </a:rPr>
              <a:t>, Multi-task Network Cascades (MNC), </a:t>
            </a:r>
            <a:r>
              <a:rPr lang="en-US" sz="1800" dirty="0" err="1">
                <a:latin typeface="Times New Roman" panose="02020603050405020304" pitchFamily="18" charset="0"/>
                <a:cs typeface="Times New Roman" panose="02020603050405020304" pitchFamily="18" charset="0"/>
              </a:rPr>
              <a:t>InstanceFCN</a:t>
            </a:r>
            <a:r>
              <a:rPr lang="en-US" sz="1800" dirty="0">
                <a:latin typeface="Times New Roman" panose="02020603050405020304" pitchFamily="18" charset="0"/>
                <a:cs typeface="Times New Roman" panose="02020603050405020304" pitchFamily="18" charset="0"/>
              </a:rPr>
              <a:t>, Mask R-CNN, etc.</a:t>
            </a:r>
          </a:p>
          <a:p>
            <a:endParaRPr lang="en-US" sz="1800" dirty="0">
              <a:latin typeface="Times New Roman" panose="02020603050405020304" pitchFamily="18" charset="0"/>
              <a:cs typeface="Times New Roman" panose="02020603050405020304" pitchFamily="18" charset="0"/>
            </a:endParaRPr>
          </a:p>
        </p:txBody>
      </p:sp>
      <p:pic>
        <p:nvPicPr>
          <p:cNvPr id="5" name="Picture 4" descr="A picture containing table&#10;&#10;Description automatically generated">
            <a:extLst>
              <a:ext uri="{FF2B5EF4-FFF2-40B4-BE49-F238E27FC236}">
                <a16:creationId xmlns:a16="http://schemas.microsoft.com/office/drawing/2014/main" id="{EF719B04-97D0-BB42-8465-7EC201605A76}"/>
              </a:ext>
            </a:extLst>
          </p:cNvPr>
          <p:cNvPicPr>
            <a:picLocks noChangeAspect="1"/>
          </p:cNvPicPr>
          <p:nvPr/>
        </p:nvPicPr>
        <p:blipFill>
          <a:blip r:embed="rId3"/>
          <a:stretch>
            <a:fillRect/>
          </a:stretch>
        </p:blipFill>
        <p:spPr>
          <a:xfrm>
            <a:off x="5234172" y="3837399"/>
            <a:ext cx="6111259" cy="1942338"/>
          </a:xfrm>
          <a:prstGeom prst="rect">
            <a:avLst/>
          </a:prstGeom>
        </p:spPr>
      </p:pic>
    </p:spTree>
    <p:extLst>
      <p:ext uri="{BB962C8B-B14F-4D97-AF65-F5344CB8AC3E}">
        <p14:creationId xmlns:p14="http://schemas.microsoft.com/office/powerpoint/2010/main" val="119252577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B7426-D4CE-C645-A130-6011B73AE29C}"/>
              </a:ext>
            </a:extLst>
          </p:cNvPr>
          <p:cNvSpPr>
            <a:spLocks noGrp="1"/>
          </p:cNvSpPr>
          <p:nvPr>
            <p:ph type="title"/>
          </p:nvPr>
        </p:nvSpPr>
        <p:spPr>
          <a:xfrm>
            <a:off x="695916" y="1078264"/>
            <a:ext cx="3422930" cy="4701473"/>
          </a:xfrm>
        </p:spPr>
        <p:txBody>
          <a:bodyPr>
            <a:normAutofit/>
          </a:bodyPr>
          <a:lstStyle/>
          <a:p>
            <a:pPr algn="r"/>
            <a:r>
              <a:rPr lang="en-US" sz="4400" i="0" dirty="0">
                <a:solidFill>
                  <a:srgbClr val="FFFFFF"/>
                </a:solidFill>
                <a:latin typeface="Times New Roman" panose="02020603050405020304" pitchFamily="18" charset="0"/>
                <a:cs typeface="Times New Roman" panose="02020603050405020304" pitchFamily="18" charset="0"/>
              </a:rPr>
              <a:t>Panoptic</a:t>
            </a:r>
            <a:br>
              <a:rPr lang="en-US" sz="4400" i="0" dirty="0">
                <a:solidFill>
                  <a:srgbClr val="FFFFFF"/>
                </a:solidFill>
                <a:latin typeface="Times New Roman" panose="02020603050405020304" pitchFamily="18" charset="0"/>
                <a:cs typeface="Times New Roman" panose="02020603050405020304" pitchFamily="18" charset="0"/>
              </a:rPr>
            </a:br>
            <a:r>
              <a:rPr lang="en-US" sz="4400" i="0" dirty="0">
                <a:solidFill>
                  <a:srgbClr val="FFFFFF"/>
                </a:solidFill>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3831E8F5-57BE-384D-89F8-0D3C4ED76212}"/>
              </a:ext>
            </a:extLst>
          </p:cNvPr>
          <p:cNvSpPr>
            <a:spLocks noGrp="1"/>
          </p:cNvSpPr>
          <p:nvPr>
            <p:ph idx="1"/>
          </p:nvPr>
        </p:nvSpPr>
        <p:spPr>
          <a:xfrm>
            <a:off x="5114167" y="1078263"/>
            <a:ext cx="6117578" cy="4701474"/>
          </a:xfrm>
          <a:effectLst/>
        </p:spPr>
        <p:txBody>
          <a:bodyPr anchor="ctr">
            <a:noAutofit/>
          </a:bodyPr>
          <a:lstStyle/>
          <a:p>
            <a:r>
              <a:rPr lang="en-US" sz="2000" dirty="0">
                <a:effectLst/>
                <a:latin typeface="Times New Roman" panose="02020603050405020304" pitchFamily="18" charset="0"/>
                <a:cs typeface="Times New Roman" panose="02020603050405020304" pitchFamily="18" charset="0"/>
              </a:rPr>
              <a:t>In </a:t>
            </a:r>
            <a:r>
              <a:rPr lang="en-US" sz="2000" i="1" dirty="0">
                <a:effectLst/>
                <a:latin typeface="Times New Roman" panose="02020603050405020304" pitchFamily="18" charset="0"/>
                <a:cs typeface="Times New Roman" panose="02020603050405020304" pitchFamily="18" charset="0"/>
              </a:rPr>
              <a:t>Panoptic segmentation</a:t>
            </a:r>
            <a:r>
              <a:rPr lang="en-US" sz="2000" dirty="0">
                <a:effectLst/>
                <a:latin typeface="Times New Roman" panose="02020603050405020304" pitchFamily="18" charset="0"/>
                <a:cs typeface="Times New Roman" panose="02020603050405020304" pitchFamily="18" charset="0"/>
              </a:rPr>
              <a:t>, we need to associate all the pixels in the image with a semantic label for classification and also identify the instances of a particular class. </a:t>
            </a:r>
          </a:p>
          <a:p>
            <a:r>
              <a:rPr lang="en-US" sz="2000" dirty="0">
                <a:effectLst/>
                <a:latin typeface="Times New Roman" panose="02020603050405020304" pitchFamily="18" charset="0"/>
                <a:cs typeface="Times New Roman" panose="02020603050405020304" pitchFamily="18" charset="0"/>
              </a:rPr>
              <a:t>The output of a panoptic segmentation model will contain two channels: one for pixel’s label (semantic segmentation) and another for predicting each pixel instance (instance segmentation).</a:t>
            </a:r>
          </a:p>
          <a:p>
            <a:r>
              <a:rPr lang="en-US" sz="2000" dirty="0">
                <a:effectLst/>
                <a:latin typeface="Times New Roman" panose="02020603050405020304" pitchFamily="18" charset="0"/>
                <a:cs typeface="Times New Roman" panose="02020603050405020304" pitchFamily="18" charset="0"/>
              </a:rPr>
              <a:t>On the other hand, fine-tuning of hyper-parameters, data pre-processing methods, choice of the loss function and optimization function, etc. are also play an important role in the success of a model that we choose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31928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6E010-B1E0-6645-BDA0-339AF9C15671}"/>
              </a:ext>
            </a:extLst>
          </p:cNvPr>
          <p:cNvSpPr>
            <a:spLocks noGrp="1"/>
          </p:cNvSpPr>
          <p:nvPr>
            <p:ph type="title"/>
          </p:nvPr>
        </p:nvSpPr>
        <p:spPr>
          <a:xfrm>
            <a:off x="695916" y="1078264"/>
            <a:ext cx="3422930" cy="4701473"/>
          </a:xfrm>
        </p:spPr>
        <p:txBody>
          <a:bodyPr>
            <a:normAutofit/>
          </a:bodyPr>
          <a:lstStyle/>
          <a:p>
            <a:pPr algn="r"/>
            <a:r>
              <a:rPr lang="en-US" sz="4400" i="0" dirty="0">
                <a:solidFill>
                  <a:srgbClr val="FFFFFF"/>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0F77C09-3A26-B84B-90DD-C1510408D469}"/>
              </a:ext>
            </a:extLst>
          </p:cNvPr>
          <p:cNvSpPr>
            <a:spLocks noGrp="1"/>
          </p:cNvSpPr>
          <p:nvPr>
            <p:ph idx="1"/>
          </p:nvPr>
        </p:nvSpPr>
        <p:spPr>
          <a:xfrm>
            <a:off x="5114167" y="1078263"/>
            <a:ext cx="6117578" cy="4701474"/>
          </a:xfrm>
          <a:effectLst/>
        </p:spPr>
        <p:txBody>
          <a:bodyPr anchor="ctr">
            <a:noAutofit/>
          </a:bodyPr>
          <a:lstStyle/>
          <a:p>
            <a:pPr marL="36900" indent="0">
              <a:buNone/>
            </a:pPr>
            <a:r>
              <a:rPr lang="en-US" sz="2000" dirty="0">
                <a:effectLst/>
                <a:latin typeface="Times New Roman" panose="02020603050405020304" pitchFamily="18" charset="0"/>
                <a:cs typeface="Times New Roman" panose="02020603050405020304" pitchFamily="18" charset="0"/>
              </a:rPr>
              <a:t>We have discussed about an overall view of convolutional neural network, its history, analysis, applications and prospects. We have also talked about image segmentation using CNN. The advantages of convolutional neural networks, such as local connection, weight sharing, and down-sampling dimensionality reduction, have been widely deployed in both research and industry projects. </a:t>
            </a:r>
          </a:p>
          <a:p>
            <a:pPr marL="36900" indent="0">
              <a:buNone/>
            </a:pPr>
            <a:r>
              <a:rPr lang="en-US" sz="2000" dirty="0">
                <a:effectLst/>
                <a:latin typeface="Times New Roman" panose="02020603050405020304" pitchFamily="18" charset="0"/>
                <a:cs typeface="Times New Roman" panose="02020603050405020304" pitchFamily="18" charset="0"/>
              </a:rPr>
              <a:t>Even though convolutions possess many benefits and have been widely used for many applications, we reckon that it can be refined further in terms of model size, security, and easy hyperparameters selection.</a:t>
            </a:r>
          </a:p>
          <a:p>
            <a:pPr marL="3690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42592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01E9C-E8B1-9940-9797-90E0C7D1C3B9}"/>
              </a:ext>
            </a:extLst>
          </p:cNvPr>
          <p:cNvSpPr>
            <a:spLocks noGrp="1"/>
          </p:cNvSpPr>
          <p:nvPr>
            <p:ph type="title"/>
          </p:nvPr>
        </p:nvSpPr>
        <p:spPr>
          <a:xfrm>
            <a:off x="913795" y="1257301"/>
            <a:ext cx="6672865" cy="2382601"/>
          </a:xfrm>
        </p:spPr>
        <p:txBody>
          <a:bodyPr vert="horz" lIns="91440" tIns="45720" rIns="91440" bIns="45720" rtlCol="0" anchor="b">
            <a:normAutofit/>
          </a:bodyPr>
          <a:lstStyle/>
          <a:p>
            <a:r>
              <a:rPr lang="en-US" sz="5400"/>
              <a:t>Thank You</a:t>
            </a:r>
          </a:p>
        </p:txBody>
      </p:sp>
      <p:pic>
        <p:nvPicPr>
          <p:cNvPr id="14" name="Graphic 13" descr="Smiling Face with No Fill">
            <a:extLst>
              <a:ext uri="{FF2B5EF4-FFF2-40B4-BE49-F238E27FC236}">
                <a16:creationId xmlns:a16="http://schemas.microsoft.com/office/drawing/2014/main" id="{F0A96806-9FA5-4711-8856-15A52D16F8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0891" y="2170143"/>
            <a:ext cx="2517715" cy="2517715"/>
          </a:xfrm>
          <a:prstGeom prst="rect">
            <a:avLst/>
          </a:prstGeom>
        </p:spPr>
      </p:pic>
    </p:spTree>
    <p:extLst>
      <p:ext uri="{BB962C8B-B14F-4D97-AF65-F5344CB8AC3E}">
        <p14:creationId xmlns:p14="http://schemas.microsoft.com/office/powerpoint/2010/main" val="3423321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AB15C-69EA-1347-83C4-FDA9BF3C682A}"/>
              </a:ext>
            </a:extLst>
          </p:cNvPr>
          <p:cNvSpPr>
            <a:spLocks noGrp="1"/>
          </p:cNvSpPr>
          <p:nvPr>
            <p:ph type="title"/>
          </p:nvPr>
        </p:nvSpPr>
        <p:spPr>
          <a:xfrm>
            <a:off x="924443" y="1023257"/>
            <a:ext cx="3732902" cy="4570457"/>
          </a:xfrm>
          <a:effectLst/>
        </p:spPr>
        <p:txBody>
          <a:bodyPr>
            <a:normAutofit/>
          </a:bodyPr>
          <a:lstStyle/>
          <a:p>
            <a:pPr algn="r"/>
            <a:r>
              <a:rPr lang="en-US" sz="4400" i="0" dirty="0">
                <a:solidFill>
                  <a:schemeClr val="tx1"/>
                </a:solidFill>
                <a:latin typeface="Times New Roman" panose="02020603050405020304" pitchFamily="18" charset="0"/>
                <a:cs typeface="Times New Roman" panose="02020603050405020304" pitchFamily="18" charset="0"/>
              </a:rPr>
              <a:t>Introduction</a:t>
            </a:r>
          </a:p>
        </p:txBody>
      </p:sp>
      <p:cxnSp>
        <p:nvCxnSpPr>
          <p:cNvPr id="19" name="Straight Connector 18">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565944B1-06B9-B14E-8B0A-FB4FEE23E4D9}"/>
              </a:ext>
            </a:extLst>
          </p:cNvPr>
          <p:cNvSpPr>
            <a:spLocks noGrp="1"/>
          </p:cNvSpPr>
          <p:nvPr>
            <p:ph idx="1"/>
          </p:nvPr>
        </p:nvSpPr>
        <p:spPr>
          <a:xfrm>
            <a:off x="5258725" y="1571624"/>
            <a:ext cx="5594902" cy="3714749"/>
          </a:xfrm>
        </p:spPr>
        <p:txBody>
          <a:bodyPr>
            <a:normAutofit lnSpcReduction="10000"/>
          </a:bodyPr>
          <a:lstStyle/>
          <a:p>
            <a:pPr marL="36900" indent="0">
              <a:buNone/>
            </a:pPr>
            <a:r>
              <a:rPr lang="en-US" sz="2000" dirty="0">
                <a:solidFill>
                  <a:schemeClr val="tx1"/>
                </a:solidFill>
                <a:latin typeface="Times New Roman" panose="02020603050405020304" pitchFamily="18" charset="0"/>
                <a:cs typeface="Times New Roman" panose="02020603050405020304" pitchFamily="18" charset="0"/>
              </a:rPr>
              <a:t>CNN is the most widely used deep learning Neural Network for image processing. It has made some impressive achievements for the past few years in many fields, not just limited to computer vision and natural language processing. </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We must have heard lot about the applications of CNN in different scenarios, but not from the general perspective. Here, I aim to provide some novel ideas which are proposed recently about CNN and also its significance in image segmentation.</a:t>
            </a:r>
            <a:endParaRPr lang="en-US" dirty="0">
              <a:solidFill>
                <a:schemeClr val="tx1"/>
              </a:solidFill>
            </a:endParaRPr>
          </a:p>
        </p:txBody>
      </p:sp>
    </p:spTree>
    <p:extLst>
      <p:ext uri="{BB962C8B-B14F-4D97-AF65-F5344CB8AC3E}">
        <p14:creationId xmlns:p14="http://schemas.microsoft.com/office/powerpoint/2010/main" val="219823615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AB15C-69EA-1347-83C4-FDA9BF3C682A}"/>
              </a:ext>
            </a:extLst>
          </p:cNvPr>
          <p:cNvSpPr>
            <a:spLocks noGrp="1"/>
          </p:cNvSpPr>
          <p:nvPr>
            <p:ph type="title"/>
          </p:nvPr>
        </p:nvSpPr>
        <p:spPr>
          <a:xfrm>
            <a:off x="924443" y="1023257"/>
            <a:ext cx="3732902" cy="4570457"/>
          </a:xfrm>
          <a:effectLst/>
        </p:spPr>
        <p:txBody>
          <a:bodyPr>
            <a:normAutofit/>
          </a:bodyPr>
          <a:lstStyle/>
          <a:p>
            <a:pPr algn="r"/>
            <a:r>
              <a:rPr lang="en-US" i="0" dirty="0">
                <a:solidFill>
                  <a:schemeClr val="tx1"/>
                </a:solidFill>
                <a:latin typeface="Times New Roman" panose="02020603050405020304" pitchFamily="18" charset="0"/>
                <a:cs typeface="Times New Roman" panose="02020603050405020304" pitchFamily="18" charset="0"/>
              </a:rPr>
              <a:t>History of </a:t>
            </a:r>
            <a:br>
              <a:rPr lang="en-US" i="0" dirty="0">
                <a:solidFill>
                  <a:schemeClr val="tx1"/>
                </a:solidFill>
                <a:latin typeface="Times New Roman" panose="02020603050405020304" pitchFamily="18" charset="0"/>
                <a:cs typeface="Times New Roman" panose="02020603050405020304" pitchFamily="18" charset="0"/>
              </a:rPr>
            </a:br>
            <a:r>
              <a:rPr lang="en-US" i="0" dirty="0">
                <a:solidFill>
                  <a:schemeClr val="tx1"/>
                </a:solidFill>
                <a:latin typeface="Times New Roman" panose="02020603050405020304" pitchFamily="18" charset="0"/>
                <a:cs typeface="Times New Roman" panose="02020603050405020304" pitchFamily="18" charset="0"/>
              </a:rPr>
              <a:t>CNN</a:t>
            </a:r>
            <a:endParaRPr lang="en-US" i="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1A058E-AB3D-7B4E-AC53-B07630414A7C}"/>
              </a:ext>
            </a:extLst>
          </p:cNvPr>
          <p:cNvSpPr>
            <a:spLocks noGrp="1"/>
          </p:cNvSpPr>
          <p:nvPr>
            <p:ph idx="1"/>
          </p:nvPr>
        </p:nvSpPr>
        <p:spPr>
          <a:xfrm>
            <a:off x="5252560" y="1023257"/>
            <a:ext cx="6025645" cy="4570457"/>
          </a:xfrm>
          <a:effectLst/>
        </p:spPr>
        <p:txBody>
          <a:bodyPr anchor="ctr">
            <a:normAutofit/>
          </a:bodyPr>
          <a:lstStyle/>
          <a:p>
            <a:pPr marL="36900" indent="0">
              <a:buNone/>
            </a:pP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The concept of CNN was not a new one. It all started from the discovery of Hubel and Wiesel which explained that there are simple and complex neurons in the primary visual cortex and the visual processing always starts with simple structures such as oriented edges.</a:t>
            </a:r>
            <a:br>
              <a:rPr lang="en-US" sz="2000" dirty="0">
                <a:effectLst/>
                <a:latin typeface="Times New Roman" panose="02020603050405020304" pitchFamily="18" charset="0"/>
                <a:cs typeface="Times New Roman" panose="02020603050405020304" pitchFamily="18" charset="0"/>
              </a:rPr>
            </a:b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The term ‘Convolution’ was first used by </a:t>
            </a:r>
            <a:r>
              <a:rPr lang="en-US" sz="2000" dirty="0" err="1">
                <a:effectLst/>
                <a:latin typeface="Times New Roman" panose="02020603050405020304" pitchFamily="18" charset="0"/>
                <a:cs typeface="Times New Roman" panose="02020603050405020304" pitchFamily="18" charset="0"/>
              </a:rPr>
              <a:t>LeCun</a:t>
            </a:r>
            <a:r>
              <a:rPr lang="en-US" sz="2000" dirty="0">
                <a:effectLst/>
                <a:latin typeface="Times New Roman" panose="02020603050405020304" pitchFamily="18" charset="0"/>
                <a:cs typeface="Times New Roman" panose="02020603050405020304" pitchFamily="18" charset="0"/>
              </a:rPr>
              <a:t> et al, he constructed a convolutional neural network for a handwritten zip code recognition which is the original version of </a:t>
            </a:r>
            <a:r>
              <a:rPr lang="en-US" sz="2000" dirty="0" err="1">
                <a:effectLst/>
                <a:latin typeface="Times New Roman" panose="02020603050405020304" pitchFamily="18" charset="0"/>
                <a:cs typeface="Times New Roman" panose="02020603050405020304" pitchFamily="18" charset="0"/>
              </a:rPr>
              <a:t>LeNet</a:t>
            </a:r>
            <a:r>
              <a:rPr lang="en-US" sz="2000"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63076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AB15C-69EA-1347-83C4-FDA9BF3C682A}"/>
              </a:ext>
            </a:extLst>
          </p:cNvPr>
          <p:cNvSpPr>
            <a:spLocks noGrp="1"/>
          </p:cNvSpPr>
          <p:nvPr>
            <p:ph type="title"/>
          </p:nvPr>
        </p:nvSpPr>
        <p:spPr>
          <a:xfrm>
            <a:off x="924443" y="1023257"/>
            <a:ext cx="3732902" cy="4570457"/>
          </a:xfrm>
          <a:effectLst/>
        </p:spPr>
        <p:txBody>
          <a:bodyPr>
            <a:normAutofit/>
          </a:bodyPr>
          <a:lstStyle/>
          <a:p>
            <a:pPr algn="r"/>
            <a:r>
              <a:rPr lang="en-US" sz="4400" i="0" dirty="0">
                <a:effectLst/>
                <a:latin typeface="Times New Roman" panose="02020603050405020304" pitchFamily="18" charset="0"/>
                <a:cs typeface="Times New Roman" panose="02020603050405020304" pitchFamily="18" charset="0"/>
              </a:rPr>
              <a:t>Convolutional Neural Network</a:t>
            </a:r>
            <a:endParaRPr lang="en-US" sz="4400" i="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1A058E-AB3D-7B4E-AC53-B07630414A7C}"/>
              </a:ext>
            </a:extLst>
          </p:cNvPr>
          <p:cNvSpPr>
            <a:spLocks noGrp="1"/>
          </p:cNvSpPr>
          <p:nvPr>
            <p:ph idx="1"/>
          </p:nvPr>
        </p:nvSpPr>
        <p:spPr>
          <a:xfrm>
            <a:off x="5252560" y="1023257"/>
            <a:ext cx="6025645" cy="4570457"/>
          </a:xfrm>
          <a:effectLst/>
        </p:spPr>
        <p:txBody>
          <a:bodyPr anchor="ctr">
            <a:normAutofit/>
          </a:bodyPr>
          <a:lstStyle/>
          <a:p>
            <a:pPr marL="36900" indent="0">
              <a:buNone/>
            </a:pPr>
            <a:br>
              <a:rPr lang="en-US" sz="2000" b="1"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It is a kind of feedforward neural network that is able to extract features from image data with convolution structures. The architecture of CNN is inspired by visual perception. </a:t>
            </a:r>
            <a:br>
              <a:rPr lang="en-US" sz="2000" dirty="0">
                <a:effectLst/>
                <a:latin typeface="Times New Roman" panose="02020603050405020304" pitchFamily="18" charset="0"/>
                <a:cs typeface="Times New Roman" panose="02020603050405020304" pitchFamily="18" charset="0"/>
              </a:rPr>
            </a:b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We also have activation functions in CNN which are used to simulate the neurons when electrical signals exceeding a certain threshold is transmitted. </a:t>
            </a:r>
            <a:br>
              <a:rPr lang="en-US" sz="2000" dirty="0">
                <a:effectLst/>
                <a:latin typeface="Times New Roman" panose="02020603050405020304" pitchFamily="18" charset="0"/>
                <a:cs typeface="Times New Roman" panose="02020603050405020304" pitchFamily="18" charset="0"/>
              </a:rPr>
            </a:b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Loss functions and optimizers are quite a thing people invented to teach the whole CNN system to learn. </a:t>
            </a:r>
            <a:br>
              <a:rPr lang="en-US" sz="200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60419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AB15C-69EA-1347-83C4-FDA9BF3C682A}"/>
              </a:ext>
            </a:extLst>
          </p:cNvPr>
          <p:cNvSpPr>
            <a:spLocks noGrp="1"/>
          </p:cNvSpPr>
          <p:nvPr>
            <p:ph type="title"/>
          </p:nvPr>
        </p:nvSpPr>
        <p:spPr>
          <a:xfrm>
            <a:off x="924443" y="1023257"/>
            <a:ext cx="3732902" cy="4570457"/>
          </a:xfrm>
          <a:effectLst/>
        </p:spPr>
        <p:txBody>
          <a:bodyPr>
            <a:normAutofit/>
          </a:bodyPr>
          <a:lstStyle/>
          <a:p>
            <a:pPr algn="r"/>
            <a:r>
              <a:rPr lang="en-US" sz="4400" i="0" dirty="0">
                <a:effectLst/>
                <a:latin typeface="Times New Roman" panose="02020603050405020304" pitchFamily="18" charset="0"/>
                <a:cs typeface="Times New Roman" panose="02020603050405020304" pitchFamily="18" charset="0"/>
              </a:rPr>
              <a:t>Convolutional Neural Network</a:t>
            </a:r>
            <a:br>
              <a:rPr lang="en-US" sz="4400" i="0" dirty="0">
                <a:effectLst/>
                <a:latin typeface="Times New Roman" panose="02020603050405020304" pitchFamily="18" charset="0"/>
                <a:cs typeface="Times New Roman" panose="02020603050405020304" pitchFamily="18" charset="0"/>
              </a:rPr>
            </a:br>
            <a:r>
              <a:rPr lang="en-US" sz="4400" i="0" dirty="0">
                <a:effectLst/>
                <a:latin typeface="Times New Roman" panose="02020603050405020304" pitchFamily="18" charset="0"/>
                <a:cs typeface="Times New Roman" panose="02020603050405020304" pitchFamily="18" charset="0"/>
              </a:rPr>
              <a:t>Model</a:t>
            </a:r>
            <a:endParaRPr lang="en-US" sz="4400" i="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1A058E-AB3D-7B4E-AC53-B07630414A7C}"/>
              </a:ext>
            </a:extLst>
          </p:cNvPr>
          <p:cNvSpPr>
            <a:spLocks noGrp="1"/>
          </p:cNvSpPr>
          <p:nvPr>
            <p:ph idx="1"/>
          </p:nvPr>
        </p:nvSpPr>
        <p:spPr>
          <a:xfrm>
            <a:off x="5252560" y="1023257"/>
            <a:ext cx="6025645" cy="4570457"/>
          </a:xfrm>
          <a:effectLst/>
        </p:spPr>
        <p:txBody>
          <a:bodyPr anchor="ctr">
            <a:normAutofit fontScale="92500" lnSpcReduction="20000"/>
          </a:bodyPr>
          <a:lstStyle/>
          <a:p>
            <a:pPr marL="36900" indent="0">
              <a:buNone/>
            </a:pPr>
            <a:br>
              <a:rPr lang="en-US" sz="2000" b="1" dirty="0">
                <a:effectLst/>
                <a:latin typeface="Times New Roman" panose="02020603050405020304" pitchFamily="18" charset="0"/>
                <a:cs typeface="Times New Roman" panose="02020603050405020304" pitchFamily="18" charset="0"/>
              </a:rPr>
            </a:br>
            <a:br>
              <a:rPr lang="en-US" sz="2000" b="1" dirty="0">
                <a:effectLst/>
                <a:latin typeface="Times New Roman" panose="02020603050405020304" pitchFamily="18" charset="0"/>
                <a:cs typeface="Times New Roman" panose="02020603050405020304" pitchFamily="18" charset="0"/>
              </a:rPr>
            </a:br>
            <a:r>
              <a:rPr lang="en-US" sz="2000" b="1" dirty="0">
                <a:effectLst/>
                <a:latin typeface="Times New Roman" panose="02020603050405020304" pitchFamily="18" charset="0"/>
                <a:cs typeface="Times New Roman" panose="02020603050405020304" pitchFamily="18" charset="0"/>
              </a:rPr>
              <a:t>Padding:</a:t>
            </a:r>
            <a:r>
              <a:rPr lang="en-US" sz="2000" dirty="0">
                <a:effectLst/>
                <a:latin typeface="Times New Roman" panose="02020603050405020304" pitchFamily="18" charset="0"/>
                <a:cs typeface="Times New Roman" panose="02020603050405020304" pitchFamily="18" charset="0"/>
              </a:rPr>
              <a:t> When setting a convolution kernel with a certain size, we will lose information in the border. Hence, padding is required to enlarge the input size with zeros.</a:t>
            </a:r>
            <a:br>
              <a:rPr lang="en-US" sz="2000" dirty="0">
                <a:effectLst/>
                <a:latin typeface="Times New Roman" panose="02020603050405020304" pitchFamily="18" charset="0"/>
                <a:cs typeface="Times New Roman" panose="02020603050405020304" pitchFamily="18" charset="0"/>
              </a:rPr>
            </a:br>
            <a:br>
              <a:rPr lang="en-US" sz="2000" dirty="0">
                <a:effectLst/>
                <a:latin typeface="Times New Roman" panose="02020603050405020304" pitchFamily="18" charset="0"/>
                <a:cs typeface="Times New Roman" panose="02020603050405020304" pitchFamily="18" charset="0"/>
              </a:rPr>
            </a:br>
            <a:r>
              <a:rPr lang="en-US" sz="2000" b="1" dirty="0">
                <a:effectLst/>
                <a:latin typeface="Times New Roman" panose="02020603050405020304" pitchFamily="18" charset="0"/>
                <a:cs typeface="Times New Roman" panose="02020603050405020304" pitchFamily="18" charset="0"/>
              </a:rPr>
              <a:t>Stride:</a:t>
            </a:r>
            <a:r>
              <a:rPr lang="en-US" sz="2000" dirty="0">
                <a:effectLst/>
                <a:latin typeface="Times New Roman" panose="02020603050405020304" pitchFamily="18" charset="0"/>
                <a:cs typeface="Times New Roman" panose="02020603050405020304" pitchFamily="18" charset="0"/>
              </a:rPr>
              <a:t> To control the density of convolving, stride is employed. Larger the stride, lower the density.</a:t>
            </a:r>
            <a:br>
              <a:rPr lang="en-US" sz="2000" dirty="0">
                <a:effectLst/>
                <a:latin typeface="Times New Roman" panose="02020603050405020304" pitchFamily="18" charset="0"/>
                <a:cs typeface="Times New Roman" panose="02020603050405020304" pitchFamily="18" charset="0"/>
              </a:rPr>
            </a:br>
            <a:br>
              <a:rPr lang="en-US" sz="2000" dirty="0">
                <a:effectLst/>
                <a:latin typeface="Times New Roman" panose="02020603050405020304" pitchFamily="18" charset="0"/>
                <a:cs typeface="Times New Roman" panose="02020603050405020304" pitchFamily="18" charset="0"/>
              </a:rPr>
            </a:br>
            <a:r>
              <a:rPr lang="en-US" sz="2000" b="1" dirty="0">
                <a:effectLst/>
                <a:latin typeface="Times New Roman" panose="02020603050405020304" pitchFamily="18" charset="0"/>
                <a:cs typeface="Times New Roman" panose="02020603050405020304" pitchFamily="18" charset="0"/>
              </a:rPr>
              <a:t>Feature maps:</a:t>
            </a:r>
            <a:r>
              <a:rPr lang="en-US" sz="2000" dirty="0">
                <a:effectLst/>
                <a:latin typeface="Times New Roman" panose="02020603050405020304" pitchFamily="18" charset="0"/>
                <a:cs typeface="Times New Roman" panose="02020603050405020304" pitchFamily="18" charset="0"/>
              </a:rPr>
              <a:t> Convolution is a pivotal step for feature extraction. The outputs of convolution can be called as feature maps. </a:t>
            </a:r>
            <a:br>
              <a:rPr lang="en-US" sz="2000" dirty="0">
                <a:effectLst/>
                <a:latin typeface="Times New Roman" panose="02020603050405020304" pitchFamily="18" charset="0"/>
                <a:cs typeface="Times New Roman" panose="02020603050405020304" pitchFamily="18" charset="0"/>
              </a:rPr>
            </a:br>
            <a:br>
              <a:rPr lang="en-US" sz="2000" dirty="0">
                <a:effectLst/>
                <a:latin typeface="Times New Roman" panose="02020603050405020304" pitchFamily="18" charset="0"/>
                <a:cs typeface="Times New Roman" panose="02020603050405020304" pitchFamily="18" charset="0"/>
              </a:rPr>
            </a:br>
            <a:r>
              <a:rPr lang="en-US" sz="2000" b="1" dirty="0">
                <a:effectLst/>
                <a:latin typeface="Times New Roman" panose="02020603050405020304" pitchFamily="18" charset="0"/>
                <a:cs typeface="Times New Roman" panose="02020603050405020304" pitchFamily="18" charset="0"/>
              </a:rPr>
              <a:t>Pooling:</a:t>
            </a:r>
            <a:r>
              <a:rPr lang="en-US" sz="2000" dirty="0">
                <a:effectLst/>
                <a:latin typeface="Times New Roman" panose="02020603050405020304" pitchFamily="18" charset="0"/>
                <a:cs typeface="Times New Roman" panose="02020603050405020304" pitchFamily="18" charset="0"/>
              </a:rPr>
              <a:t> It is used to obviate redundancy. We have two types one is max pooling and average pooling.</a:t>
            </a:r>
            <a:br>
              <a:rPr lang="en-US" sz="200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8133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AB15C-69EA-1347-83C4-FDA9BF3C682A}"/>
              </a:ext>
            </a:extLst>
          </p:cNvPr>
          <p:cNvSpPr>
            <a:spLocks noGrp="1"/>
          </p:cNvSpPr>
          <p:nvPr>
            <p:ph type="title"/>
          </p:nvPr>
        </p:nvSpPr>
        <p:spPr>
          <a:xfrm>
            <a:off x="924443" y="1023257"/>
            <a:ext cx="3732902" cy="4570457"/>
          </a:xfrm>
          <a:effectLst/>
        </p:spPr>
        <p:txBody>
          <a:bodyPr>
            <a:normAutofit/>
          </a:bodyPr>
          <a:lstStyle/>
          <a:p>
            <a:pPr algn="r"/>
            <a:r>
              <a:rPr lang="en-US" sz="4400" i="0" dirty="0">
                <a:solidFill>
                  <a:schemeClr val="tx1"/>
                </a:solidFill>
                <a:latin typeface="Times New Roman" panose="02020603050405020304" pitchFamily="18" charset="0"/>
                <a:cs typeface="Times New Roman" panose="02020603050405020304" pitchFamily="18" charset="0"/>
              </a:rPr>
              <a:t>Classic </a:t>
            </a:r>
            <a:br>
              <a:rPr lang="en-US" sz="4400" i="0" dirty="0">
                <a:solidFill>
                  <a:schemeClr val="tx1"/>
                </a:solidFill>
                <a:latin typeface="Times New Roman" panose="02020603050405020304" pitchFamily="18" charset="0"/>
                <a:cs typeface="Times New Roman" panose="02020603050405020304" pitchFamily="18" charset="0"/>
              </a:rPr>
            </a:br>
            <a:r>
              <a:rPr lang="en-US" sz="4400" i="0" dirty="0">
                <a:solidFill>
                  <a:schemeClr val="tx1"/>
                </a:solidFill>
                <a:latin typeface="Times New Roman" panose="02020603050405020304" pitchFamily="18" charset="0"/>
                <a:cs typeface="Times New Roman" panose="02020603050405020304" pitchFamily="18" charset="0"/>
              </a:rPr>
              <a:t>CNN Models</a:t>
            </a:r>
          </a:p>
        </p:txBody>
      </p:sp>
      <p:cxnSp>
        <p:nvCxnSpPr>
          <p:cNvPr id="19" name="Straight Connector 18">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8936D07-E682-9E46-9766-964D91B22D83}"/>
              </a:ext>
            </a:extLst>
          </p:cNvPr>
          <p:cNvSpPr txBox="1"/>
          <p:nvPr/>
        </p:nvSpPr>
        <p:spPr>
          <a:xfrm>
            <a:off x="5166360" y="4215069"/>
            <a:ext cx="6102953" cy="1200329"/>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There are some pre-trained CNN models that can be used for </a:t>
            </a:r>
          </a:p>
          <a:p>
            <a:r>
              <a:rPr lang="en-US" dirty="0">
                <a:latin typeface="Times New Roman" panose="02020603050405020304" pitchFamily="18" charset="0"/>
                <a:cs typeface="Times New Roman" panose="02020603050405020304" pitchFamily="18" charset="0"/>
              </a:rPr>
              <a:t>processing image data, instead of building our own model from </a:t>
            </a:r>
          </a:p>
          <a:p>
            <a:r>
              <a:rPr lang="en-US" dirty="0">
                <a:latin typeface="Times New Roman" panose="02020603050405020304" pitchFamily="18" charset="0"/>
                <a:cs typeface="Times New Roman" panose="02020603050405020304" pitchFamily="18" charset="0"/>
              </a:rPr>
              <a:t>scratch which are time consuming</a:t>
            </a:r>
            <a:r>
              <a:rPr lang="en-US"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57B828EB-5EA8-7F49-8679-959B18640D96}"/>
              </a:ext>
            </a:extLst>
          </p:cNvPr>
          <p:cNvPicPr/>
          <p:nvPr/>
        </p:nvPicPr>
        <p:blipFill>
          <a:blip r:embed="rId3">
            <a:extLst>
              <a:ext uri="{28A0092B-C50C-407E-A947-70E740481C1C}">
                <a14:useLocalDpi xmlns:a14="http://schemas.microsoft.com/office/drawing/2010/main" val="0"/>
              </a:ext>
            </a:extLst>
          </a:blip>
          <a:stretch>
            <a:fillRect/>
          </a:stretch>
        </p:blipFill>
        <p:spPr>
          <a:xfrm>
            <a:off x="5420867" y="2020377"/>
            <a:ext cx="5525125" cy="1837822"/>
          </a:xfrm>
          <a:prstGeom prst="rect">
            <a:avLst/>
          </a:prstGeom>
        </p:spPr>
      </p:pic>
    </p:spTree>
    <p:extLst>
      <p:ext uri="{BB962C8B-B14F-4D97-AF65-F5344CB8AC3E}">
        <p14:creationId xmlns:p14="http://schemas.microsoft.com/office/powerpoint/2010/main" val="87074798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AB15C-69EA-1347-83C4-FDA9BF3C682A}"/>
              </a:ext>
            </a:extLst>
          </p:cNvPr>
          <p:cNvSpPr>
            <a:spLocks noGrp="1"/>
          </p:cNvSpPr>
          <p:nvPr>
            <p:ph type="title"/>
          </p:nvPr>
        </p:nvSpPr>
        <p:spPr>
          <a:xfrm>
            <a:off x="924443" y="1023257"/>
            <a:ext cx="3732902" cy="4570457"/>
          </a:xfrm>
          <a:effectLst/>
        </p:spPr>
        <p:txBody>
          <a:bodyPr>
            <a:normAutofit/>
          </a:bodyPr>
          <a:lstStyle/>
          <a:p>
            <a:pPr algn="r"/>
            <a:r>
              <a:rPr lang="en-US" sz="4400" i="0" dirty="0">
                <a:solidFill>
                  <a:schemeClr val="tx1"/>
                </a:solidFill>
                <a:latin typeface="Times New Roman" panose="02020603050405020304" pitchFamily="18" charset="0"/>
                <a:cs typeface="Times New Roman" panose="02020603050405020304" pitchFamily="18" charset="0"/>
              </a:rPr>
              <a:t>Pre-Trained </a:t>
            </a:r>
            <a:br>
              <a:rPr lang="en-US" sz="4400" i="0" dirty="0">
                <a:solidFill>
                  <a:schemeClr val="tx1"/>
                </a:solidFill>
                <a:latin typeface="Times New Roman" panose="02020603050405020304" pitchFamily="18" charset="0"/>
                <a:cs typeface="Times New Roman" panose="02020603050405020304" pitchFamily="18" charset="0"/>
              </a:rPr>
            </a:br>
            <a:r>
              <a:rPr lang="en-US" sz="4400" i="0" dirty="0">
                <a:solidFill>
                  <a:schemeClr val="tx1"/>
                </a:solidFill>
                <a:latin typeface="Times New Roman" panose="02020603050405020304" pitchFamily="18" charset="0"/>
                <a:cs typeface="Times New Roman" panose="02020603050405020304" pitchFamily="18" charset="0"/>
              </a:rPr>
              <a:t>Models</a:t>
            </a:r>
          </a:p>
        </p:txBody>
      </p:sp>
      <p:cxnSp>
        <p:nvCxnSpPr>
          <p:cNvPr id="19" name="Straight Connector 18">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Content Placeholder 5" descr="A screenshot of a cell phone&#10;&#10;Description automatically generated">
            <a:extLst>
              <a:ext uri="{FF2B5EF4-FFF2-40B4-BE49-F238E27FC236}">
                <a16:creationId xmlns:a16="http://schemas.microsoft.com/office/drawing/2014/main" id="{5C864546-1272-E84C-BE61-8D94F731F9B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205554" y="2136714"/>
            <a:ext cx="6102927" cy="1621470"/>
          </a:xfrm>
          <a:prstGeom prst="rect">
            <a:avLst/>
          </a:prstGeom>
        </p:spPr>
      </p:pic>
      <p:sp>
        <p:nvSpPr>
          <p:cNvPr id="4" name="TextBox 3">
            <a:extLst>
              <a:ext uri="{FF2B5EF4-FFF2-40B4-BE49-F238E27FC236}">
                <a16:creationId xmlns:a16="http://schemas.microsoft.com/office/drawing/2014/main" id="{38936D07-E682-9E46-9766-964D91B22D83}"/>
              </a:ext>
            </a:extLst>
          </p:cNvPr>
          <p:cNvSpPr txBox="1"/>
          <p:nvPr/>
        </p:nvSpPr>
        <p:spPr>
          <a:xfrm>
            <a:off x="5166360" y="4215069"/>
            <a:ext cx="6102953" cy="1200329"/>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There are some pre-trained CNN models that can be used for </a:t>
            </a:r>
          </a:p>
          <a:p>
            <a:r>
              <a:rPr lang="en-US" dirty="0">
                <a:latin typeface="Times New Roman" panose="02020603050405020304" pitchFamily="18" charset="0"/>
                <a:cs typeface="Times New Roman" panose="02020603050405020304" pitchFamily="18" charset="0"/>
              </a:rPr>
              <a:t>processing image data, instead of building our own model from </a:t>
            </a:r>
          </a:p>
          <a:p>
            <a:r>
              <a:rPr lang="en-US" dirty="0">
                <a:latin typeface="Times New Roman" panose="02020603050405020304" pitchFamily="18" charset="0"/>
                <a:cs typeface="Times New Roman" panose="02020603050405020304" pitchFamily="18" charset="0"/>
              </a:rPr>
              <a:t>scratch which are time consuming</a:t>
            </a:r>
            <a:r>
              <a:rPr lang="en-US"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211234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AB15C-69EA-1347-83C4-FDA9BF3C682A}"/>
              </a:ext>
            </a:extLst>
          </p:cNvPr>
          <p:cNvSpPr>
            <a:spLocks noGrp="1"/>
          </p:cNvSpPr>
          <p:nvPr>
            <p:ph type="title"/>
          </p:nvPr>
        </p:nvSpPr>
        <p:spPr>
          <a:xfrm>
            <a:off x="924443" y="1023257"/>
            <a:ext cx="3732902" cy="4570457"/>
          </a:xfrm>
          <a:effectLst/>
        </p:spPr>
        <p:txBody>
          <a:bodyPr>
            <a:normAutofit/>
          </a:bodyPr>
          <a:lstStyle/>
          <a:p>
            <a:pPr algn="r"/>
            <a:r>
              <a:rPr lang="en-US" i="0" dirty="0">
                <a:latin typeface="Times New Roman" panose="02020603050405020304" pitchFamily="18" charset="0"/>
                <a:cs typeface="Times New Roman" panose="02020603050405020304" pitchFamily="18" charset="0"/>
              </a:rPr>
              <a:t>Applications of</a:t>
            </a:r>
            <a:br>
              <a:rPr lang="en-US" i="0" dirty="0">
                <a:latin typeface="Times New Roman" panose="02020603050405020304" pitchFamily="18" charset="0"/>
                <a:cs typeface="Times New Roman" panose="02020603050405020304" pitchFamily="18" charset="0"/>
              </a:rPr>
            </a:br>
            <a:r>
              <a:rPr lang="en-US" i="0" dirty="0">
                <a:latin typeface="Times New Roman" panose="02020603050405020304" pitchFamily="18" charset="0"/>
                <a:cs typeface="Times New Roman" panose="02020603050405020304" pitchFamily="18" charset="0"/>
              </a:rPr>
              <a:t>        CNN</a:t>
            </a:r>
          </a:p>
        </p:txBody>
      </p:sp>
      <p:cxnSp>
        <p:nvCxnSpPr>
          <p:cNvPr id="19" name="Straight Connector 18">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1A058E-AB3D-7B4E-AC53-B07630414A7C}"/>
              </a:ext>
            </a:extLst>
          </p:cNvPr>
          <p:cNvSpPr>
            <a:spLocks noGrp="1"/>
          </p:cNvSpPr>
          <p:nvPr>
            <p:ph idx="1"/>
          </p:nvPr>
        </p:nvSpPr>
        <p:spPr>
          <a:xfrm>
            <a:off x="5252560" y="1023257"/>
            <a:ext cx="6025645" cy="4570457"/>
          </a:xfrm>
          <a:effectLst/>
        </p:spPr>
        <p:txBody>
          <a:bodyPr anchor="ctr">
            <a:normAutofit/>
          </a:bodyPr>
          <a:lstStyle/>
          <a:p>
            <a:r>
              <a:rPr lang="en-US" dirty="0">
                <a:effectLst/>
                <a:latin typeface="Times New Roman" panose="02020603050405020304" pitchFamily="18" charset="0"/>
                <a:cs typeface="Times New Roman" panose="02020603050405020304" pitchFamily="18" charset="0"/>
              </a:rPr>
              <a:t>CNN is able to harness a massive amount of data to achieve a promising result. Hence, there are lots of applications that come up. It can be used not only in the processing of two-dimensional images but also in one-dimensional and multi-dimensional scenarios. Some of the widely used applications are</a:t>
            </a:r>
          </a:p>
          <a:p>
            <a:pPr lvl="0"/>
            <a:r>
              <a:rPr lang="en-US" dirty="0">
                <a:effectLst/>
                <a:latin typeface="Times New Roman" panose="02020603050405020304" pitchFamily="18" charset="0"/>
                <a:cs typeface="Times New Roman" panose="02020603050405020304" pitchFamily="18" charset="0"/>
              </a:rPr>
              <a:t>Image classification</a:t>
            </a:r>
          </a:p>
          <a:p>
            <a:pPr lvl="0"/>
            <a:r>
              <a:rPr lang="en-US" dirty="0">
                <a:effectLst/>
                <a:latin typeface="Times New Roman" panose="02020603050405020304" pitchFamily="18" charset="0"/>
                <a:cs typeface="Times New Roman" panose="02020603050405020304" pitchFamily="18" charset="0"/>
              </a:rPr>
              <a:t>Object detection</a:t>
            </a:r>
          </a:p>
          <a:p>
            <a:pPr lvl="0"/>
            <a:r>
              <a:rPr lang="en-US" dirty="0">
                <a:effectLst/>
                <a:latin typeface="Times New Roman" panose="02020603050405020304" pitchFamily="18" charset="0"/>
                <a:cs typeface="Times New Roman" panose="02020603050405020304" pitchFamily="18" charset="0"/>
              </a:rPr>
              <a:t>Image segmentation</a:t>
            </a:r>
          </a:p>
          <a:p>
            <a:r>
              <a:rPr lang="en-US" dirty="0">
                <a:effectLst/>
                <a:latin typeface="Times New Roman" panose="02020603050405020304" pitchFamily="18" charset="0"/>
                <a:cs typeface="Times New Roman" panose="02020603050405020304" pitchFamily="18" charset="0"/>
              </a:rPr>
              <a:t>Face recognition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5171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AB15C-69EA-1347-83C4-FDA9BF3C682A}"/>
              </a:ext>
            </a:extLst>
          </p:cNvPr>
          <p:cNvSpPr>
            <a:spLocks noGrp="1"/>
          </p:cNvSpPr>
          <p:nvPr>
            <p:ph type="title"/>
          </p:nvPr>
        </p:nvSpPr>
        <p:spPr>
          <a:xfrm>
            <a:off x="924443" y="1023257"/>
            <a:ext cx="3732902" cy="4570457"/>
          </a:xfrm>
          <a:effectLst/>
        </p:spPr>
        <p:txBody>
          <a:bodyPr>
            <a:normAutofit/>
          </a:bodyPr>
          <a:lstStyle/>
          <a:p>
            <a:pPr algn="r"/>
            <a:r>
              <a:rPr lang="en-US" sz="4400" i="0" dirty="0">
                <a:effectLst/>
                <a:latin typeface="Times New Roman" panose="02020603050405020304" pitchFamily="18" charset="0"/>
                <a:cs typeface="Times New Roman" panose="02020603050405020304" pitchFamily="18" charset="0"/>
              </a:rPr>
              <a:t>Image Segmentation</a:t>
            </a:r>
            <a:endParaRPr lang="en-US" sz="4400" i="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1A058E-AB3D-7B4E-AC53-B07630414A7C}"/>
              </a:ext>
            </a:extLst>
          </p:cNvPr>
          <p:cNvSpPr>
            <a:spLocks noGrp="1"/>
          </p:cNvSpPr>
          <p:nvPr>
            <p:ph idx="1"/>
          </p:nvPr>
        </p:nvSpPr>
        <p:spPr>
          <a:xfrm>
            <a:off x="5252560" y="1023257"/>
            <a:ext cx="6025645" cy="4570457"/>
          </a:xfrm>
          <a:effectLst/>
        </p:spPr>
        <p:txBody>
          <a:bodyPr anchor="ctr">
            <a:normAutofit lnSpcReduction="10000"/>
          </a:bodyPr>
          <a:lstStyle/>
          <a:p>
            <a:pPr marL="36900" indent="0">
              <a:buNone/>
            </a:pPr>
            <a:br>
              <a:rPr lang="en-US" sz="2000" dirty="0">
                <a:effectLst/>
                <a:latin typeface="Times New Roman" panose="02020603050405020304" pitchFamily="18" charset="0"/>
                <a:cs typeface="Times New Roman" panose="02020603050405020304" pitchFamily="18" charset="0"/>
              </a:rPr>
            </a:b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As humans, if given a picture of any object we will be able to identify it. For instance, when we want to cross the road at intersection, we typically look left and right and make our decision. It’s because our brain is able to analyze a kind of vehicle that comes, or it could be any object in a given scenario.</a:t>
            </a:r>
            <a:br>
              <a:rPr lang="en-US" sz="2000" dirty="0">
                <a:effectLst/>
                <a:latin typeface="Times New Roman" panose="02020603050405020304" pitchFamily="18" charset="0"/>
                <a:cs typeface="Times New Roman" panose="02020603050405020304" pitchFamily="18" charset="0"/>
              </a:rPr>
            </a:b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 The question is, can machines do that??? The answer was ‘no’ till few years back. But with the advancements in computer vision, things have changed too fast and too soon. Below is an example of segmented image verses natural image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680866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741"/>
      </a:dk2>
      <a:lt2>
        <a:srgbClr val="E2E8E2"/>
      </a:lt2>
      <a:accent1>
        <a:srgbClr val="D838D6"/>
      </a:accent1>
      <a:accent2>
        <a:srgbClr val="8D33CA"/>
      </a:accent2>
      <a:accent3>
        <a:srgbClr val="6046DB"/>
      </a:accent3>
      <a:accent4>
        <a:srgbClr val="3558CA"/>
      </a:accent4>
      <a:accent5>
        <a:srgbClr val="38A1D8"/>
      </a:accent5>
      <a:accent6>
        <a:srgbClr val="23B6AC"/>
      </a:accent6>
      <a:hlink>
        <a:srgbClr val="4682C1"/>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1216</Words>
  <Application>Microsoft Macintosh PowerPoint</Application>
  <PresentationFormat>Widescreen</PresentationFormat>
  <Paragraphs>69</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Georgia Pro Cond Light</vt:lpstr>
      <vt:lpstr>Speak Pro</vt:lpstr>
      <vt:lpstr>Times New Roman</vt:lpstr>
      <vt:lpstr>Wingdings 2</vt:lpstr>
      <vt:lpstr>SlateVTI</vt:lpstr>
      <vt:lpstr>Convolutional Neural Network:   Analysis and its significance in Image Segmentation </vt:lpstr>
      <vt:lpstr>Introduction</vt:lpstr>
      <vt:lpstr>History of  CNN</vt:lpstr>
      <vt:lpstr>Convolutional Neural Network</vt:lpstr>
      <vt:lpstr>Convolutional Neural Network Model</vt:lpstr>
      <vt:lpstr>Classic  CNN Models</vt:lpstr>
      <vt:lpstr>Pre-Trained  Models</vt:lpstr>
      <vt:lpstr>Applications of         CNN</vt:lpstr>
      <vt:lpstr>Image Segmentation</vt:lpstr>
      <vt:lpstr>Image segmentation Types</vt:lpstr>
      <vt:lpstr>Semantic Segmentation</vt:lpstr>
      <vt:lpstr>State-of-the-art Semantic Segmentation Models</vt:lpstr>
      <vt:lpstr>Instance Segmentation</vt:lpstr>
      <vt:lpstr>State-of-the-art Instance Segmentation Models</vt:lpstr>
      <vt:lpstr>Panoptic Segmentation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   Analysis and its significance in Image Segmentation </dc:title>
  <dc:creator>Sivaranjani Kumar</dc:creator>
  <cp:lastModifiedBy>Sivaranjani Kumar</cp:lastModifiedBy>
  <cp:revision>2</cp:revision>
  <dcterms:created xsi:type="dcterms:W3CDTF">2020-05-16T03:53:58Z</dcterms:created>
  <dcterms:modified xsi:type="dcterms:W3CDTF">2020-05-16T04:12:22Z</dcterms:modified>
</cp:coreProperties>
</file>