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17"/>
  </p:notesMasterIdLst>
  <p:sldIdLst>
    <p:sldId id="256" r:id="rId3"/>
    <p:sldId id="266" r:id="rId4"/>
    <p:sldId id="267" r:id="rId5"/>
    <p:sldId id="272" r:id="rId6"/>
    <p:sldId id="268" r:id="rId7"/>
    <p:sldId id="269" r:id="rId8"/>
    <p:sldId id="270" r:id="rId9"/>
    <p:sldId id="258" r:id="rId10"/>
    <p:sldId id="259" r:id="rId11"/>
    <p:sldId id="260" r:id="rId12"/>
    <p:sldId id="261" r:id="rId13"/>
    <p:sldId id="262" r:id="rId14"/>
    <p:sldId id="263" r:id="rId15"/>
    <p:sldId id="271" r:id="rId16"/>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2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2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2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2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d1057461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d105746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fd1057461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d105746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d1057461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d105746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d1057461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d105746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Holder 2"/>
          <p:cNvSpPr>
            <a:spLocks noGrp="1"/>
          </p:cNvSpPr>
          <p:nvPr>
            <p:ph type="title"/>
          </p:nvPr>
        </p:nvSpPr>
        <p:spPr>
          <a:xfrm>
            <a:off x="3727350" y="282575"/>
            <a:ext cx="10833298" cy="609600"/>
          </a:xfrm>
        </p:spPr>
        <p:txBody>
          <a:bodyPr lIns="0" tIns="0" rIns="0" bIns="0"/>
          <a:lstStyle>
            <a:lvl1pPr>
              <a:defRPr sz="4800" b="1" i="0">
                <a:solidFill>
                  <a:srgbClr val="FF0066"/>
                </a:solidFill>
                <a:latin typeface="Arial" panose="020B0604020202020204"/>
                <a:cs typeface="Arial" panose="020B0604020202020204"/>
              </a:defRPr>
            </a:lvl1pPr>
          </a:lstStyle>
          <a:p>
            <a:endParaRPr/>
          </a:p>
        </p:txBody>
      </p:sp>
      <p:sp>
        <p:nvSpPr>
          <p:cNvPr id="1048582" name="Holder 3"/>
          <p:cNvSpPr>
            <a:spLocks noGrp="1"/>
          </p:cNvSpPr>
          <p:nvPr>
            <p:ph type="body" idx="1"/>
          </p:nvPr>
        </p:nvSpPr>
        <p:spPr>
          <a:xfrm>
            <a:off x="1071959" y="2008852"/>
            <a:ext cx="15308580" cy="660400"/>
          </a:xfrm>
        </p:spPr>
        <p:txBody>
          <a:bodyPr lIns="0" tIns="0" rIns="0" bIns="0"/>
          <a:lstStyle>
            <a:lvl1pPr>
              <a:defRPr sz="5200" b="0" i="0">
                <a:solidFill>
                  <a:srgbClr val="FF0066"/>
                </a:solidFill>
                <a:latin typeface="Arial Black" panose="020B0A04020102020204"/>
                <a:cs typeface="Arial Black" panose="020B0A04020102020204"/>
              </a:defRPr>
            </a:lvl1pPr>
          </a:lstStyle>
          <a:p>
            <a:endParaRPr/>
          </a:p>
        </p:txBody>
      </p:sp>
      <p:sp>
        <p:nvSpPr>
          <p:cNvPr id="104858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12/7/2024</a:t>
            </a:fld>
            <a:endParaRPr lang="en-US"/>
          </a:p>
        </p:txBody>
      </p:sp>
      <p:sp>
        <p:nvSpPr>
          <p:cNvPr id="104858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1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12/7/2024</a:t>
            </a:fld>
            <a:endParaRPr lang="en-US"/>
          </a:p>
        </p:txBody>
      </p:sp>
      <p:sp>
        <p:nvSpPr>
          <p:cNvPr id="1048619"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6" name="Holder 2"/>
          <p:cNvSpPr>
            <a:spLocks noGrp="1"/>
          </p:cNvSpPr>
          <p:nvPr>
            <p:ph type="title"/>
          </p:nvPr>
        </p:nvSpPr>
        <p:spPr>
          <a:xfrm>
            <a:off x="3727350" y="282575"/>
            <a:ext cx="10833298" cy="609600"/>
          </a:xfrm>
        </p:spPr>
        <p:txBody>
          <a:bodyPr lIns="0" tIns="0" rIns="0" bIns="0"/>
          <a:lstStyle>
            <a:lvl1pPr>
              <a:defRPr sz="4800" b="1" i="0">
                <a:solidFill>
                  <a:srgbClr val="FF0066"/>
                </a:solidFill>
                <a:latin typeface="Arial" panose="020B0604020202020204"/>
                <a:cs typeface="Arial" panose="020B0604020202020204"/>
              </a:defRPr>
            </a:lvl1pPr>
          </a:lstStyle>
          <a:p>
            <a:endParaRPr/>
          </a:p>
        </p:txBody>
      </p:sp>
      <p:sp>
        <p:nvSpPr>
          <p:cNvPr id="104859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12/7/2024</a:t>
            </a:fld>
            <a:endParaRPr lang="en-US"/>
          </a:p>
        </p:txBody>
      </p:sp>
      <p:sp>
        <p:nvSpPr>
          <p:cNvPr id="1048599"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623400" y="2304950"/>
            <a:ext cx="17041200" cy="6832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6944916" y="9326434"/>
            <a:ext cx="1097400" cy="787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4"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Holder 2"/>
          <p:cNvSpPr>
            <a:spLocks noGrp="1"/>
          </p:cNvSpPr>
          <p:nvPr>
            <p:ph type="title"/>
          </p:nvPr>
        </p:nvSpPr>
        <p:spPr>
          <a:xfrm>
            <a:off x="3727350" y="282575"/>
            <a:ext cx="10833298" cy="768825"/>
          </a:xfrm>
          <a:prstGeom prst="rect">
            <a:avLst/>
          </a:prstGeom>
        </p:spPr>
        <p:txBody>
          <a:bodyPr wrap="square" lIns="0" tIns="0" rIns="0" bIns="0">
            <a:spAutoFit/>
          </a:bodyPr>
          <a:lstStyle>
            <a:lvl1pPr>
              <a:defRPr sz="4800" b="1" i="0">
                <a:solidFill>
                  <a:srgbClr val="FF0066"/>
                </a:solidFill>
                <a:latin typeface="Arial" panose="020B0604020202020204"/>
                <a:cs typeface="Arial" panose="020B0604020202020204"/>
              </a:defRPr>
            </a:lvl1pPr>
          </a:lstStyle>
          <a:p>
            <a:endParaRPr/>
          </a:p>
        </p:txBody>
      </p:sp>
      <p:sp>
        <p:nvSpPr>
          <p:cNvPr id="1048577" name="Holder 3"/>
          <p:cNvSpPr>
            <a:spLocks noGrp="1"/>
          </p:cNvSpPr>
          <p:nvPr>
            <p:ph type="body" idx="1"/>
          </p:nvPr>
        </p:nvSpPr>
        <p:spPr>
          <a:xfrm>
            <a:off x="1071959" y="2008852"/>
            <a:ext cx="15308580" cy="5948045"/>
          </a:xfrm>
          <a:prstGeom prst="rect">
            <a:avLst/>
          </a:prstGeom>
        </p:spPr>
        <p:txBody>
          <a:bodyPr wrap="square" lIns="0" tIns="0" rIns="0" bIns="0">
            <a:spAutoFit/>
          </a:bodyPr>
          <a:lstStyle>
            <a:lvl1pPr>
              <a:defRPr sz="5200" b="0" i="0">
                <a:solidFill>
                  <a:srgbClr val="FF0066"/>
                </a:solidFill>
                <a:latin typeface="Arial Black" panose="020B0A04020102020204"/>
                <a:cs typeface="Arial Black" panose="020B0A04020102020204"/>
              </a:defRPr>
            </a:lvl1pPr>
          </a:lstStyle>
          <a:p>
            <a:endParaRPr/>
          </a:p>
        </p:txBody>
      </p:sp>
      <p:sp>
        <p:nvSpPr>
          <p:cNvPr id="1048578"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79"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12/7/2024</a:t>
            </a:fld>
            <a:endParaRPr lang="en-US"/>
          </a:p>
        </p:txBody>
      </p:sp>
      <p:sp>
        <p:nvSpPr>
          <p:cNvPr id="1048580"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890050"/>
            <a:ext cx="17041200" cy="114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5600">
                <a:solidFill>
                  <a:schemeClr val="dk1"/>
                </a:solidFill>
              </a:defRPr>
            </a:lvl1pPr>
            <a:lvl2pPr lvl="1">
              <a:spcBef>
                <a:spcPts val="0"/>
              </a:spcBef>
              <a:spcAft>
                <a:spcPts val="0"/>
              </a:spcAft>
              <a:buClr>
                <a:schemeClr val="dk1"/>
              </a:buClr>
              <a:buSzPts val="2800"/>
              <a:buNone/>
              <a:defRPr sz="5600">
                <a:solidFill>
                  <a:schemeClr val="dk1"/>
                </a:solidFill>
              </a:defRPr>
            </a:lvl2pPr>
            <a:lvl3pPr lvl="2">
              <a:spcBef>
                <a:spcPts val="0"/>
              </a:spcBef>
              <a:spcAft>
                <a:spcPts val="0"/>
              </a:spcAft>
              <a:buClr>
                <a:schemeClr val="dk1"/>
              </a:buClr>
              <a:buSzPts val="2800"/>
              <a:buNone/>
              <a:defRPr sz="5600">
                <a:solidFill>
                  <a:schemeClr val="dk1"/>
                </a:solidFill>
              </a:defRPr>
            </a:lvl3pPr>
            <a:lvl4pPr lvl="3">
              <a:spcBef>
                <a:spcPts val="0"/>
              </a:spcBef>
              <a:spcAft>
                <a:spcPts val="0"/>
              </a:spcAft>
              <a:buClr>
                <a:schemeClr val="dk1"/>
              </a:buClr>
              <a:buSzPts val="2800"/>
              <a:buNone/>
              <a:defRPr sz="5600">
                <a:solidFill>
                  <a:schemeClr val="dk1"/>
                </a:solidFill>
              </a:defRPr>
            </a:lvl4pPr>
            <a:lvl5pPr lvl="4">
              <a:spcBef>
                <a:spcPts val="0"/>
              </a:spcBef>
              <a:spcAft>
                <a:spcPts val="0"/>
              </a:spcAft>
              <a:buClr>
                <a:schemeClr val="dk1"/>
              </a:buClr>
              <a:buSzPts val="2800"/>
              <a:buNone/>
              <a:defRPr sz="5600">
                <a:solidFill>
                  <a:schemeClr val="dk1"/>
                </a:solidFill>
              </a:defRPr>
            </a:lvl5pPr>
            <a:lvl6pPr lvl="5">
              <a:spcBef>
                <a:spcPts val="0"/>
              </a:spcBef>
              <a:spcAft>
                <a:spcPts val="0"/>
              </a:spcAft>
              <a:buClr>
                <a:schemeClr val="dk1"/>
              </a:buClr>
              <a:buSzPts val="2800"/>
              <a:buNone/>
              <a:defRPr sz="5600">
                <a:solidFill>
                  <a:schemeClr val="dk1"/>
                </a:solidFill>
              </a:defRPr>
            </a:lvl6pPr>
            <a:lvl7pPr lvl="6">
              <a:spcBef>
                <a:spcPts val="0"/>
              </a:spcBef>
              <a:spcAft>
                <a:spcPts val="0"/>
              </a:spcAft>
              <a:buClr>
                <a:schemeClr val="dk1"/>
              </a:buClr>
              <a:buSzPts val="2800"/>
              <a:buNone/>
              <a:defRPr sz="5600">
                <a:solidFill>
                  <a:schemeClr val="dk1"/>
                </a:solidFill>
              </a:defRPr>
            </a:lvl7pPr>
            <a:lvl8pPr lvl="7">
              <a:spcBef>
                <a:spcPts val="0"/>
              </a:spcBef>
              <a:spcAft>
                <a:spcPts val="0"/>
              </a:spcAft>
              <a:buClr>
                <a:schemeClr val="dk1"/>
              </a:buClr>
              <a:buSzPts val="2800"/>
              <a:buNone/>
              <a:defRPr sz="5600">
                <a:solidFill>
                  <a:schemeClr val="dk1"/>
                </a:solidFill>
              </a:defRPr>
            </a:lvl8pPr>
            <a:lvl9pPr lvl="8">
              <a:spcBef>
                <a:spcPts val="0"/>
              </a:spcBef>
              <a:spcAft>
                <a:spcPts val="0"/>
              </a:spcAft>
              <a:buClr>
                <a:schemeClr val="dk1"/>
              </a:buClr>
              <a:buSzPts val="2800"/>
              <a:buNone/>
              <a:defRPr sz="5600">
                <a:solidFill>
                  <a:schemeClr val="dk1"/>
                </a:solidFill>
              </a:defRPr>
            </a:lvl9pPr>
          </a:lstStyle>
          <a:p>
            <a:endParaRPr/>
          </a:p>
        </p:txBody>
      </p:sp>
      <p:sp>
        <p:nvSpPr>
          <p:cNvPr id="7" name="Google Shape;7;p1"/>
          <p:cNvSpPr txBox="1">
            <a:spLocks noGrp="1"/>
          </p:cNvSpPr>
          <p:nvPr>
            <p:ph type="body" idx="1"/>
          </p:nvPr>
        </p:nvSpPr>
        <p:spPr>
          <a:xfrm>
            <a:off x="623400" y="2304950"/>
            <a:ext cx="17041200" cy="6832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36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image" Target="../media/image5.png" /><Relationship Id="rId4" Type="http://schemas.openxmlformats.org/officeDocument/2006/relationships/image" Target="../media/image4.jp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2" name="object 2"/>
          <p:cNvPicPr>
            <a:picLocks/>
          </p:cNvPicPr>
          <p:nvPr/>
        </p:nvPicPr>
        <p:blipFill>
          <a:blip r:embed="rId2" cstate="print"/>
          <a:stretch>
            <a:fillRect/>
          </a:stretch>
        </p:blipFill>
        <p:spPr>
          <a:xfrm>
            <a:off x="1247775" y="321468"/>
            <a:ext cx="1600199" cy="1590674"/>
          </a:xfrm>
          <a:prstGeom prst="rect">
            <a:avLst/>
          </a:prstGeom>
        </p:spPr>
      </p:pic>
      <p:sp>
        <p:nvSpPr>
          <p:cNvPr id="1048586" name="object 3"/>
          <p:cNvSpPr txBox="1"/>
          <p:nvPr/>
        </p:nvSpPr>
        <p:spPr>
          <a:xfrm>
            <a:off x="4284414" y="477995"/>
            <a:ext cx="9783445" cy="829945"/>
          </a:xfrm>
          <a:prstGeom prst="rect">
            <a:avLst/>
          </a:prstGeom>
        </p:spPr>
        <p:txBody>
          <a:bodyPr vert="horz" wrap="square" lIns="0" tIns="17145" rIns="0" bIns="0" rtlCol="0">
            <a:spAutoFit/>
          </a:bodyPr>
          <a:lstStyle/>
          <a:p>
            <a:pPr marL="2330450" marR="5080" indent="-2318385">
              <a:lnSpc>
                <a:spcPct val="100000"/>
              </a:lnSpc>
              <a:spcBef>
                <a:spcPts val="135"/>
              </a:spcBef>
            </a:pPr>
            <a:r>
              <a:rPr sz="3250" b="1" dirty="0">
                <a:solidFill>
                  <a:srgbClr val="FF0066"/>
                </a:solidFill>
                <a:latin typeface="Arial" panose="020B0604020202020204"/>
                <a:cs typeface="Arial" panose="020B0604020202020204"/>
              </a:rPr>
              <a:t>K.RAMAKRISHNAN</a:t>
            </a:r>
            <a:r>
              <a:rPr sz="3250" b="1" spc="55" dirty="0">
                <a:solidFill>
                  <a:srgbClr val="FF0066"/>
                </a:solidFill>
                <a:latin typeface="Arial" panose="020B0604020202020204"/>
                <a:cs typeface="Arial" panose="020B0604020202020204"/>
              </a:rPr>
              <a:t> </a:t>
            </a:r>
            <a:r>
              <a:rPr sz="3250" b="1" dirty="0">
                <a:solidFill>
                  <a:srgbClr val="FF0066"/>
                </a:solidFill>
                <a:latin typeface="Arial" panose="020B0604020202020204"/>
                <a:cs typeface="Arial" panose="020B0604020202020204"/>
              </a:rPr>
              <a:t>COLLEGE</a:t>
            </a:r>
            <a:r>
              <a:rPr sz="3250" b="1" spc="60" dirty="0">
                <a:solidFill>
                  <a:srgbClr val="FF0066"/>
                </a:solidFill>
                <a:latin typeface="Arial" panose="020B0604020202020204"/>
                <a:cs typeface="Arial" panose="020B0604020202020204"/>
              </a:rPr>
              <a:t> </a:t>
            </a:r>
            <a:r>
              <a:rPr sz="3250" b="1" dirty="0">
                <a:solidFill>
                  <a:srgbClr val="FF0066"/>
                </a:solidFill>
                <a:latin typeface="Arial" panose="020B0604020202020204"/>
                <a:cs typeface="Arial" panose="020B0604020202020204"/>
              </a:rPr>
              <a:t>OF</a:t>
            </a:r>
            <a:r>
              <a:rPr sz="3250" b="1" spc="65" dirty="0">
                <a:solidFill>
                  <a:srgbClr val="FF0066"/>
                </a:solidFill>
                <a:latin typeface="Arial" panose="020B0604020202020204"/>
                <a:cs typeface="Arial" panose="020B0604020202020204"/>
              </a:rPr>
              <a:t> </a:t>
            </a:r>
            <a:r>
              <a:rPr sz="3250" b="1" spc="-10" dirty="0">
                <a:solidFill>
                  <a:srgbClr val="FF0066"/>
                </a:solidFill>
                <a:latin typeface="Arial" panose="020B0604020202020204"/>
                <a:cs typeface="Arial" panose="020B0604020202020204"/>
              </a:rPr>
              <a:t>TECHNOLOGY </a:t>
            </a:r>
            <a:r>
              <a:rPr sz="3250" b="1" dirty="0">
                <a:solidFill>
                  <a:srgbClr val="FF0066"/>
                </a:solidFill>
                <a:latin typeface="Arial" panose="020B0604020202020204"/>
                <a:cs typeface="Arial" panose="020B0604020202020204"/>
              </a:rPr>
              <a:t>(AUTONOMOUS),</a:t>
            </a:r>
            <a:r>
              <a:rPr sz="3250" b="1" spc="114" dirty="0">
                <a:solidFill>
                  <a:srgbClr val="FF0066"/>
                </a:solidFill>
                <a:latin typeface="Arial" panose="020B0604020202020204"/>
                <a:cs typeface="Arial" panose="020B0604020202020204"/>
              </a:rPr>
              <a:t> </a:t>
            </a:r>
            <a:r>
              <a:rPr sz="3250" b="1" spc="-10" dirty="0">
                <a:solidFill>
                  <a:srgbClr val="FF0066"/>
                </a:solidFill>
                <a:latin typeface="Arial" panose="020B0604020202020204"/>
                <a:cs typeface="Arial" panose="020B0604020202020204"/>
              </a:rPr>
              <a:t>TRICHY</a:t>
            </a:r>
            <a:endParaRPr sz="3250">
              <a:latin typeface="Arial" panose="020B0604020202020204"/>
              <a:cs typeface="Arial" panose="020B0604020202020204"/>
            </a:endParaRPr>
          </a:p>
        </p:txBody>
      </p:sp>
      <p:sp>
        <p:nvSpPr>
          <p:cNvPr id="1048587" name="object 4"/>
          <p:cNvSpPr txBox="1">
            <a:spLocks noGrp="1"/>
          </p:cNvSpPr>
          <p:nvPr>
            <p:ph type="title"/>
          </p:nvPr>
        </p:nvSpPr>
        <p:spPr>
          <a:xfrm>
            <a:off x="5963529" y="1938189"/>
            <a:ext cx="6250940" cy="770083"/>
          </a:xfrm>
          <a:prstGeom prst="rect">
            <a:avLst/>
          </a:prstGeom>
        </p:spPr>
        <p:txBody>
          <a:bodyPr vert="horz" wrap="square" lIns="0" tIns="15875" rIns="0" bIns="0" rtlCol="0">
            <a:spAutoFit/>
          </a:bodyPr>
          <a:lstStyle/>
          <a:p>
            <a:pPr marL="12700" algn="l">
              <a:lnSpc>
                <a:spcPct val="100000"/>
              </a:lnSpc>
              <a:spcBef>
                <a:spcPts val="125"/>
              </a:spcBef>
            </a:pPr>
            <a:r>
              <a:rPr lang="en-US" sz="4900" dirty="0"/>
              <a:t>   </a:t>
            </a:r>
            <a:r>
              <a:rPr lang="en-US" sz="4900" spc="-10" dirty="0"/>
              <a:t> </a:t>
            </a:r>
            <a:endParaRPr sz="4900" dirty="0"/>
          </a:p>
        </p:txBody>
      </p:sp>
      <p:pic>
        <p:nvPicPr>
          <p:cNvPr id="2097153" name="object 5"/>
          <p:cNvPicPr>
            <a:picLocks/>
          </p:cNvPicPr>
          <p:nvPr/>
        </p:nvPicPr>
        <p:blipFill>
          <a:blip r:embed="rId3" cstate="print"/>
          <a:stretch>
            <a:fillRect/>
          </a:stretch>
        </p:blipFill>
        <p:spPr>
          <a:xfrm>
            <a:off x="15504317" y="388143"/>
            <a:ext cx="1733549" cy="1657349"/>
          </a:xfrm>
          <a:prstGeom prst="rect">
            <a:avLst/>
          </a:prstGeom>
        </p:spPr>
      </p:pic>
      <p:sp>
        <p:nvSpPr>
          <p:cNvPr id="1048588" name="object 6"/>
          <p:cNvSpPr txBox="1"/>
          <p:nvPr/>
        </p:nvSpPr>
        <p:spPr>
          <a:xfrm>
            <a:off x="699024" y="4396316"/>
            <a:ext cx="17248909" cy="1613262"/>
          </a:xfrm>
          <a:prstGeom prst="rect">
            <a:avLst/>
          </a:prstGeom>
        </p:spPr>
        <p:txBody>
          <a:bodyPr vert="horz" wrap="square" lIns="0" tIns="12700" rIns="0" bIns="0" rtlCol="0">
            <a:spAutoFit/>
          </a:bodyPr>
          <a:lstStyle/>
          <a:p>
            <a:pPr marL="12700" algn="ctr">
              <a:lnSpc>
                <a:spcPct val="100000"/>
              </a:lnSpc>
              <a:spcBef>
                <a:spcPts val="100"/>
              </a:spcBef>
            </a:pPr>
            <a:r>
              <a:rPr lang="en-US" altLang="" sz="5200" dirty="0">
                <a:latin typeface="Arial Black" panose="020B0A04020102020204"/>
                <a:cs typeface="Arial Black" panose="020B0A04020102020204"/>
              </a:rPr>
              <a:t>   </a:t>
            </a:r>
            <a:r>
              <a:rPr lang="en-IN" altLang="" sz="5200" dirty="0">
                <a:latin typeface="Arial Black" panose="020B0A04020102020204"/>
                <a:cs typeface="Arial Black" panose="020B0A04020102020204"/>
              </a:rPr>
              <a:t>RECOMMENDER SYSTEM FOR ONLINE COURSES </a:t>
            </a:r>
            <a:endParaRPr lang="en-US" altLang="" sz="5200" dirty="0">
              <a:latin typeface="Arial Black" panose="020B0A04020102020204"/>
              <a:cs typeface="Arial Black" panose="020B0A04020102020204"/>
            </a:endParaRPr>
          </a:p>
        </p:txBody>
      </p:sp>
      <p:sp>
        <p:nvSpPr>
          <p:cNvPr id="1048589" name="object 7"/>
          <p:cNvSpPr txBox="1"/>
          <p:nvPr/>
        </p:nvSpPr>
        <p:spPr>
          <a:xfrm>
            <a:off x="3725559" y="6768786"/>
            <a:ext cx="10901153" cy="1454501"/>
          </a:xfrm>
          <a:prstGeom prst="rect">
            <a:avLst/>
          </a:prstGeom>
        </p:spPr>
        <p:txBody>
          <a:bodyPr vert="horz" wrap="square" lIns="0" tIns="12065" rIns="0" bIns="0" rtlCol="0">
            <a:spAutoFit/>
          </a:bodyPr>
          <a:lstStyle/>
          <a:p>
            <a:pPr marL="1866265" marR="1752600" indent="-213995">
              <a:lnSpc>
                <a:spcPct val="156000"/>
              </a:lnSpc>
              <a:spcBef>
                <a:spcPts val="95"/>
              </a:spcBef>
            </a:pPr>
            <a:r>
              <a:rPr sz="3200" spc="-90" dirty="0">
                <a:latin typeface="Verdana" panose="020B0604030504040204"/>
                <a:cs typeface="Verdana" panose="020B0604030504040204"/>
              </a:rPr>
              <a:t>PRESENTED</a:t>
            </a:r>
            <a:r>
              <a:rPr sz="3200" spc="-305" dirty="0">
                <a:latin typeface="Verdana" panose="020B0604030504040204"/>
                <a:cs typeface="Verdana" panose="020B0604030504040204"/>
              </a:rPr>
              <a:t> </a:t>
            </a:r>
            <a:r>
              <a:rPr sz="3200" spc="-25" dirty="0">
                <a:latin typeface="Verdana" panose="020B0604030504040204"/>
                <a:cs typeface="Verdana" panose="020B0604030504040204"/>
              </a:rPr>
              <a:t>BY</a:t>
            </a:r>
            <a:r>
              <a:rPr lang="en-US" sz="3200" spc="-25" dirty="0">
                <a:latin typeface="Verdana" panose="020B0604030504040204"/>
                <a:cs typeface="Verdana" panose="020B0604030504040204"/>
              </a:rPr>
              <a:t>:</a:t>
            </a:r>
            <a:endParaRPr sz="3200" dirty="0">
              <a:latin typeface="Verdana" panose="020B0604030504040204"/>
              <a:cs typeface="Verdana" panose="020B0604030504040204"/>
            </a:endParaRPr>
          </a:p>
          <a:p>
            <a:pPr marL="1866265" marR="1752600" indent="-213995" algn="l">
              <a:lnSpc>
                <a:spcPct val="156000"/>
              </a:lnSpc>
              <a:spcBef>
                <a:spcPts val="95"/>
              </a:spcBef>
            </a:pPr>
            <a:r>
              <a:rPr sz="3200" spc="-25" dirty="0">
                <a:latin typeface="Verdana" panose="020B0604030504040204"/>
                <a:cs typeface="Verdana" panose="020B0604030504040204"/>
              </a:rPr>
              <a:t> </a:t>
            </a:r>
            <a:r>
              <a:rPr lang="en-US" sz="3200" spc="-145" dirty="0">
                <a:latin typeface="Verdana" panose="020B0604030504040204"/>
                <a:cs typeface="Verdana" panose="020B0604030504040204"/>
              </a:rPr>
              <a:t>V.RANJANI (2303811714822037)</a:t>
            </a:r>
            <a:endParaRPr sz="3200" dirty="0">
              <a:latin typeface="Verdana" panose="020B0604030504040204"/>
              <a:cs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0" name="object 2"/>
          <p:cNvSpPr txBox="1">
            <a:spLocks noGrp="1"/>
          </p:cNvSpPr>
          <p:nvPr>
            <p:ph type="title"/>
          </p:nvPr>
        </p:nvSpPr>
        <p:spPr>
          <a:xfrm>
            <a:off x="3727350" y="282575"/>
            <a:ext cx="10833298" cy="622300"/>
          </a:xfrm>
          <a:prstGeom prst="rect">
            <a:avLst/>
          </a:prstGeom>
        </p:spPr>
        <p:txBody>
          <a:bodyPr vert="horz" wrap="square" lIns="0" tIns="12700" rIns="0" bIns="0" rtlCol="0">
            <a:spAutoFit/>
          </a:bodyPr>
          <a:lstStyle/>
          <a:p>
            <a:pPr marL="3535045">
              <a:lnSpc>
                <a:spcPct val="100000"/>
              </a:lnSpc>
              <a:spcBef>
                <a:spcPts val="100"/>
              </a:spcBef>
            </a:pPr>
            <a:r>
              <a:rPr dirty="0"/>
              <a:t>Source</a:t>
            </a:r>
            <a:r>
              <a:rPr spc="-114" dirty="0"/>
              <a:t> </a:t>
            </a:r>
            <a:r>
              <a:rPr spc="-20" dirty="0"/>
              <a:t>Code</a:t>
            </a:r>
          </a:p>
        </p:txBody>
      </p:sp>
      <p:pic>
        <p:nvPicPr>
          <p:cNvPr id="2097165" name="object 3"/>
          <p:cNvPicPr>
            <a:picLocks/>
          </p:cNvPicPr>
          <p:nvPr/>
        </p:nvPicPr>
        <p:blipFill>
          <a:blip r:embed="rId2" cstate="print"/>
          <a:stretch>
            <a:fillRect/>
          </a:stretch>
        </p:blipFill>
        <p:spPr>
          <a:xfrm>
            <a:off x="1247775" y="321468"/>
            <a:ext cx="1600199" cy="1590674"/>
          </a:xfrm>
          <a:prstGeom prst="rect">
            <a:avLst/>
          </a:prstGeom>
        </p:spPr>
      </p:pic>
      <p:pic>
        <p:nvPicPr>
          <p:cNvPr id="2097166" name="object 4"/>
          <p:cNvPicPr>
            <a:picLocks/>
          </p:cNvPicPr>
          <p:nvPr/>
        </p:nvPicPr>
        <p:blipFill>
          <a:blip r:embed="rId3" cstate="print"/>
          <a:stretch>
            <a:fillRect/>
          </a:stretch>
        </p:blipFill>
        <p:spPr>
          <a:xfrm>
            <a:off x="15504317" y="388143"/>
            <a:ext cx="1733549" cy="1657349"/>
          </a:xfrm>
          <a:prstGeom prst="rect">
            <a:avLst/>
          </a:prstGeom>
        </p:spPr>
      </p:pic>
      <p:sp>
        <p:nvSpPr>
          <p:cNvPr id="8" name="TextBox 7">
            <a:extLst>
              <a:ext uri="{FF2B5EF4-FFF2-40B4-BE49-F238E27FC236}">
                <a16:creationId xmlns:a16="http://schemas.microsoft.com/office/drawing/2014/main" id="{DC6B746C-65CF-5269-2C82-E07D701EBE91}"/>
              </a:ext>
            </a:extLst>
          </p:cNvPr>
          <p:cNvSpPr txBox="1"/>
          <p:nvPr/>
        </p:nvSpPr>
        <p:spPr>
          <a:xfrm>
            <a:off x="1050134" y="1912142"/>
            <a:ext cx="16187731" cy="16313826"/>
          </a:xfrm>
          <a:prstGeom prst="rect">
            <a:avLst/>
          </a:prstGeom>
          <a:noFill/>
        </p:spPr>
        <p:txBody>
          <a:bodyPr wrap="square" numCol="2" rtlCol="0">
            <a:spAutoFit/>
          </a:bodyPr>
          <a:lstStyle/>
          <a:p>
            <a:endParaRPr lang="en-US" dirty="0"/>
          </a:p>
          <a:p>
            <a:r>
              <a:rPr lang="en-US" dirty="0"/>
              <a:t>import pandas as pd</a:t>
            </a:r>
          </a:p>
          <a:p>
            <a:r>
              <a:rPr lang="en-US" dirty="0"/>
              <a:t>import </a:t>
            </a:r>
            <a:r>
              <a:rPr lang="en-US" dirty="0" err="1"/>
              <a:t>numpy</a:t>
            </a:r>
            <a:r>
              <a:rPr lang="en-US" dirty="0"/>
              <a:t> as np</a:t>
            </a:r>
          </a:p>
          <a:p>
            <a:r>
              <a:rPr lang="en-US" dirty="0"/>
              <a:t>from </a:t>
            </a:r>
            <a:r>
              <a:rPr lang="en-US" dirty="0" err="1"/>
              <a:t>sklearn.neighbors</a:t>
            </a:r>
            <a:r>
              <a:rPr lang="en-US" dirty="0"/>
              <a:t> import </a:t>
            </a:r>
            <a:r>
              <a:rPr lang="en-US" dirty="0" err="1"/>
              <a:t>NearestNeighbors</a:t>
            </a:r>
            <a:endParaRPr lang="en-US" dirty="0"/>
          </a:p>
          <a:p>
            <a:r>
              <a:rPr lang="en-US" dirty="0"/>
              <a:t>from </a:t>
            </a:r>
            <a:r>
              <a:rPr lang="en-US" dirty="0" err="1"/>
              <a:t>sklearn.preprocessing</a:t>
            </a:r>
            <a:r>
              <a:rPr lang="en-US" dirty="0"/>
              <a:t> import </a:t>
            </a:r>
            <a:r>
              <a:rPr lang="en-US" dirty="0" err="1"/>
              <a:t>LabelEncoder</a:t>
            </a:r>
            <a:endParaRPr lang="en-US" dirty="0"/>
          </a:p>
          <a:p>
            <a:r>
              <a:rPr lang="en-US" dirty="0"/>
              <a:t># Step 1: Data Collection</a:t>
            </a:r>
          </a:p>
          <a:p>
            <a:r>
              <a:rPr lang="en-US" dirty="0"/>
              <a:t># Sample data of User, Course, Rating</a:t>
            </a:r>
          </a:p>
          <a:p>
            <a:r>
              <a:rPr lang="en-US" dirty="0"/>
              <a:t>data = {</a:t>
            </a:r>
          </a:p>
          <a:p>
            <a:r>
              <a:rPr lang="en-US" dirty="0"/>
              <a:t>    'User': ['Alice', 'Bob', 'Charlie', 'David', 'Eve', 'Alice', 'Bob', 'Charlie', 'David', 'Eve'],</a:t>
            </a:r>
          </a:p>
          <a:p>
            <a:r>
              <a:rPr lang="en-US" dirty="0"/>
              <a:t>    'Course': ['Python Basics', 'Python Basics', 'Python Basics', 'Python Basics', 'Python Basics',</a:t>
            </a:r>
          </a:p>
          <a:p>
            <a:r>
              <a:rPr lang="en-US" dirty="0"/>
              <a:t>               'Machine Learning', 'Machine Learning', 'Machine Learning', 'Machine Learning', 'Machine Learning'],</a:t>
            </a:r>
          </a:p>
          <a:p>
            <a:r>
              <a:rPr lang="en-US" dirty="0"/>
              <a:t>    'Rating': [4, 5, 5, 3, 4, 3, 4, 5, 2, 4]</a:t>
            </a:r>
          </a:p>
          <a:p>
            <a:r>
              <a:rPr lang="en-US" dirty="0"/>
              <a:t>}</a:t>
            </a:r>
          </a:p>
          <a:p>
            <a:r>
              <a:rPr lang="en-US" dirty="0"/>
              <a:t># Convert to </a:t>
            </a:r>
            <a:r>
              <a:rPr lang="en-US" dirty="0" err="1"/>
              <a:t>DataFrame</a:t>
            </a:r>
            <a:endParaRPr lang="en-US" dirty="0"/>
          </a:p>
          <a:p>
            <a:r>
              <a:rPr lang="en-US" dirty="0" err="1"/>
              <a:t>df</a:t>
            </a:r>
            <a:r>
              <a:rPr lang="en-US" dirty="0"/>
              <a:t> = </a:t>
            </a:r>
            <a:r>
              <a:rPr lang="en-US" dirty="0" err="1"/>
              <a:t>pd.DataFrame</a:t>
            </a:r>
            <a:r>
              <a:rPr lang="en-US" dirty="0"/>
              <a:t>(data)</a:t>
            </a:r>
          </a:p>
          <a:p>
            <a:r>
              <a:rPr lang="en-US" dirty="0"/>
              <a:t># Step 2: Data Preprocessing</a:t>
            </a:r>
          </a:p>
          <a:p>
            <a:r>
              <a:rPr lang="en-US" dirty="0"/>
              <a:t># Create a matrix where rows represent users and columns represent courses</a:t>
            </a:r>
          </a:p>
          <a:p>
            <a:r>
              <a:rPr lang="en-US" dirty="0" err="1"/>
              <a:t>user_course_matrix</a:t>
            </a:r>
            <a:r>
              <a:rPr lang="en-US" dirty="0"/>
              <a:t> = </a:t>
            </a:r>
            <a:r>
              <a:rPr lang="en-US" dirty="0" err="1"/>
              <a:t>df.pivot_table</a:t>
            </a:r>
            <a:r>
              <a:rPr lang="en-US" dirty="0"/>
              <a:t>(index='User', columns='Course', values='Rating')</a:t>
            </a:r>
          </a:p>
          <a:p>
            <a:r>
              <a:rPr lang="en-US" dirty="0"/>
              <a:t># Fill </a:t>
            </a:r>
            <a:r>
              <a:rPr lang="en-US" dirty="0" err="1"/>
              <a:t>NaN</a:t>
            </a:r>
            <a:r>
              <a:rPr lang="en-US" dirty="0"/>
              <a:t> values with 0 (since a missing rating indicates no interaction)</a:t>
            </a:r>
          </a:p>
          <a:p>
            <a:r>
              <a:rPr lang="en-US" dirty="0" err="1"/>
              <a:t>user_course_matrix</a:t>
            </a:r>
            <a:r>
              <a:rPr lang="en-US" dirty="0"/>
              <a:t> = </a:t>
            </a:r>
            <a:r>
              <a:rPr lang="en-US" dirty="0" err="1"/>
              <a:t>user_course_matrix.fillna</a:t>
            </a:r>
            <a:r>
              <a:rPr lang="en-US" dirty="0"/>
              <a:t>(0)</a:t>
            </a:r>
          </a:p>
          <a:p>
            <a:r>
              <a:rPr lang="en-US" dirty="0"/>
              <a:t># Step 3: Label Encoding for Users and Courses (if needed for scaling)</a:t>
            </a:r>
          </a:p>
          <a:p>
            <a:r>
              <a:rPr lang="en-US" dirty="0" err="1"/>
              <a:t>user_encoder</a:t>
            </a:r>
            <a:r>
              <a:rPr lang="en-US" dirty="0"/>
              <a:t> = </a:t>
            </a:r>
            <a:r>
              <a:rPr lang="en-US" dirty="0" err="1"/>
              <a:t>LabelEncoder</a:t>
            </a:r>
            <a:r>
              <a:rPr lang="en-US" dirty="0"/>
              <a:t>()</a:t>
            </a:r>
          </a:p>
          <a:p>
            <a:r>
              <a:rPr lang="en-US" dirty="0" err="1"/>
              <a:t>course_encoder</a:t>
            </a:r>
            <a:r>
              <a:rPr lang="en-US" dirty="0"/>
              <a:t> = </a:t>
            </a:r>
            <a:r>
              <a:rPr lang="en-US" dirty="0" err="1"/>
              <a:t>LabelEncoder</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Transform users and courses into numeric values</a:t>
            </a:r>
          </a:p>
          <a:p>
            <a:r>
              <a:rPr lang="en-US" dirty="0" err="1"/>
              <a:t>user_course_matrix_encoded</a:t>
            </a:r>
            <a:r>
              <a:rPr lang="en-US" dirty="0"/>
              <a:t> = </a:t>
            </a:r>
            <a:r>
              <a:rPr lang="en-US" dirty="0" err="1"/>
              <a:t>user_course_matrix.copy</a:t>
            </a:r>
            <a:r>
              <a:rPr lang="en-US" dirty="0"/>
              <a:t>()</a:t>
            </a:r>
          </a:p>
          <a:p>
            <a:r>
              <a:rPr lang="en-US" dirty="0" err="1"/>
              <a:t>user_course_matrix_encoded.index</a:t>
            </a:r>
            <a:r>
              <a:rPr lang="en-US" dirty="0"/>
              <a:t> = </a:t>
            </a:r>
            <a:r>
              <a:rPr lang="en-US" dirty="0" err="1"/>
              <a:t>user_encoder.fit_transform</a:t>
            </a:r>
            <a:r>
              <a:rPr lang="en-US" dirty="0"/>
              <a:t>(</a:t>
            </a:r>
            <a:r>
              <a:rPr lang="en-US" dirty="0" err="1"/>
              <a:t>user_course_matrix.index</a:t>
            </a:r>
            <a:r>
              <a:rPr lang="en-US" dirty="0"/>
              <a:t>)</a:t>
            </a:r>
          </a:p>
          <a:p>
            <a:r>
              <a:rPr lang="en-US" dirty="0" err="1"/>
              <a:t>user_course_matrix_encoded.columns</a:t>
            </a:r>
            <a:r>
              <a:rPr lang="en-US" dirty="0"/>
              <a:t> = </a:t>
            </a:r>
            <a:r>
              <a:rPr lang="en-US" dirty="0" err="1"/>
              <a:t>course_encoder.fit_transform</a:t>
            </a:r>
            <a:r>
              <a:rPr lang="en-US" dirty="0"/>
              <a:t>(</a:t>
            </a:r>
            <a:r>
              <a:rPr lang="en-US" dirty="0" err="1"/>
              <a:t>user_course_matrix.columns</a:t>
            </a:r>
            <a:r>
              <a:rPr lang="en-US" dirty="0"/>
              <a:t>)</a:t>
            </a:r>
          </a:p>
          <a:p>
            <a:endParaRPr lang="en-US" dirty="0"/>
          </a:p>
          <a:p>
            <a:r>
              <a:rPr lang="en-US" dirty="0"/>
              <a:t># Step 4: Model - KNN for Collaborative Filtering (User-Based)</a:t>
            </a:r>
          </a:p>
          <a:p>
            <a:r>
              <a:rPr lang="en-US" dirty="0"/>
              <a:t># Using </a:t>
            </a:r>
            <a:r>
              <a:rPr lang="en-US" dirty="0" err="1"/>
              <a:t>NearestNeighbors</a:t>
            </a:r>
            <a:r>
              <a:rPr lang="en-US" dirty="0"/>
              <a:t> for finding similar users based on ratings</a:t>
            </a:r>
          </a:p>
          <a:p>
            <a:r>
              <a:rPr lang="en-US" dirty="0" err="1"/>
              <a:t>knn</a:t>
            </a:r>
            <a:r>
              <a:rPr lang="en-US" dirty="0"/>
              <a:t> = </a:t>
            </a:r>
            <a:r>
              <a:rPr lang="en-US" dirty="0" err="1"/>
              <a:t>NearestNeighbors</a:t>
            </a:r>
            <a:r>
              <a:rPr lang="en-US" dirty="0"/>
              <a:t>(metric='cosine', algorithm='brute', </a:t>
            </a:r>
            <a:r>
              <a:rPr lang="en-US" dirty="0" err="1"/>
              <a:t>n_neighbors</a:t>
            </a:r>
            <a:r>
              <a:rPr lang="en-US" dirty="0"/>
              <a:t>=3)</a:t>
            </a:r>
          </a:p>
          <a:p>
            <a:r>
              <a:rPr lang="en-US" dirty="0" err="1"/>
              <a:t>knn.fit</a:t>
            </a:r>
            <a:r>
              <a:rPr lang="en-US" dirty="0"/>
              <a:t>(</a:t>
            </a:r>
            <a:r>
              <a:rPr lang="en-US" dirty="0" err="1"/>
              <a:t>user_course_matrix_encoded</a:t>
            </a:r>
            <a:r>
              <a:rPr lang="en-US" dirty="0"/>
              <a:t>)</a:t>
            </a:r>
          </a:p>
          <a:p>
            <a:endParaRPr lang="en-US" dirty="0"/>
          </a:p>
          <a:p>
            <a:r>
              <a:rPr lang="en-US" dirty="0"/>
              <a:t># Step 5: Make Recommendations (Example: for Alice)</a:t>
            </a:r>
          </a:p>
          <a:p>
            <a:r>
              <a:rPr lang="en-US" dirty="0"/>
              <a:t># Get Alice's encoded index</a:t>
            </a:r>
          </a:p>
          <a:p>
            <a:r>
              <a:rPr lang="en-US" dirty="0" err="1"/>
              <a:t>alice_index</a:t>
            </a:r>
            <a:r>
              <a:rPr lang="en-US" dirty="0"/>
              <a:t> = </a:t>
            </a:r>
            <a:r>
              <a:rPr lang="en-US" dirty="0" err="1"/>
              <a:t>user_encoder.transform</a:t>
            </a:r>
            <a:r>
              <a:rPr lang="en-US" dirty="0"/>
              <a:t>(['Alice'])[0]</a:t>
            </a:r>
          </a:p>
          <a:p>
            <a:endParaRPr lang="en-US" dirty="0"/>
          </a:p>
          <a:p>
            <a:r>
              <a:rPr lang="en-US" dirty="0"/>
              <a:t># Find similar users</a:t>
            </a:r>
          </a:p>
          <a:p>
            <a:r>
              <a:rPr lang="en-US" dirty="0"/>
              <a:t>distances, indices = </a:t>
            </a:r>
            <a:r>
              <a:rPr lang="en-US" dirty="0" err="1"/>
              <a:t>knn.kneighbors</a:t>
            </a:r>
            <a:r>
              <a:rPr lang="en-US" dirty="0"/>
              <a:t>(</a:t>
            </a:r>
            <a:r>
              <a:rPr lang="en-US" dirty="0" err="1"/>
              <a:t>user_course_matrix_encoded.iloc</a:t>
            </a:r>
            <a:r>
              <a:rPr lang="en-US" dirty="0"/>
              <a:t>[</a:t>
            </a:r>
            <a:r>
              <a:rPr lang="en-US" dirty="0" err="1"/>
              <a:t>alice_index</a:t>
            </a:r>
            <a:r>
              <a:rPr lang="en-US" dirty="0"/>
              <a:t>, :].</a:t>
            </a:r>
            <a:r>
              <a:rPr lang="en-US" dirty="0" err="1"/>
              <a:t>values.reshape</a:t>
            </a:r>
            <a:r>
              <a:rPr lang="en-US" dirty="0"/>
              <a:t>(1, -1))</a:t>
            </a:r>
          </a:p>
          <a:p>
            <a:endParaRPr lang="en-US" dirty="0"/>
          </a:p>
          <a:p>
            <a:r>
              <a:rPr lang="en-US" dirty="0"/>
              <a:t># Step 6: Display Recommendations</a:t>
            </a:r>
          </a:p>
          <a:p>
            <a:r>
              <a:rPr lang="en-US" dirty="0"/>
              <a:t># Get the similar users' indices and map back to user names</a:t>
            </a:r>
          </a:p>
          <a:p>
            <a:r>
              <a:rPr lang="en-US" dirty="0" err="1"/>
              <a:t>similar_users</a:t>
            </a:r>
            <a:r>
              <a:rPr lang="en-US" dirty="0"/>
              <a:t> = </a:t>
            </a:r>
            <a:r>
              <a:rPr lang="en-US" dirty="0" err="1"/>
              <a:t>user_encoder.inverse_transform</a:t>
            </a:r>
            <a:r>
              <a:rPr lang="en-US" dirty="0"/>
              <a:t>(</a:t>
            </a:r>
            <a:r>
              <a:rPr lang="en-US" dirty="0" err="1"/>
              <a:t>indices.flatten</a:t>
            </a:r>
            <a:r>
              <a:rPr lang="en-US" dirty="0"/>
              <a:t>())</a:t>
            </a:r>
          </a:p>
          <a:p>
            <a:endParaRPr lang="en-US" dirty="0"/>
          </a:p>
          <a:p>
            <a:r>
              <a:rPr lang="en-US" dirty="0"/>
              <a:t>print(</a:t>
            </a:r>
            <a:r>
              <a:rPr lang="en-US" dirty="0" err="1"/>
              <a:t>f"Users</a:t>
            </a:r>
            <a:r>
              <a:rPr lang="en-US" dirty="0"/>
              <a:t> similar to Alice: {</a:t>
            </a:r>
            <a:r>
              <a:rPr lang="en-US" dirty="0" err="1"/>
              <a:t>similar_users</a:t>
            </a:r>
            <a:r>
              <a:rPr lang="en-US" dirty="0"/>
              <a:t>}")</a:t>
            </a:r>
          </a:p>
          <a:p>
            <a:r>
              <a:rPr lang="en-US" dirty="0"/>
              <a:t>print("\</a:t>
            </a:r>
            <a:r>
              <a:rPr lang="en-US" dirty="0" err="1"/>
              <a:t>nRecommended</a:t>
            </a:r>
            <a:r>
              <a:rPr lang="en-US" dirty="0"/>
              <a:t> courses based on similar users:")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29AB0F-9B14-6DB3-358C-3BD2D0E91264}"/>
              </a:ext>
            </a:extLst>
          </p:cNvPr>
          <p:cNvSpPr txBox="1"/>
          <p:nvPr/>
        </p:nvSpPr>
        <p:spPr>
          <a:xfrm>
            <a:off x="1600200" y="2552701"/>
            <a:ext cx="12115800" cy="3416320"/>
          </a:xfrm>
          <a:prstGeom prst="rect">
            <a:avLst/>
          </a:prstGeom>
          <a:noFill/>
        </p:spPr>
        <p:txBody>
          <a:bodyPr wrap="square">
            <a:spAutoFit/>
          </a:bodyPr>
          <a:lstStyle/>
          <a:p>
            <a:r>
              <a:rPr lang="en-US" dirty="0"/>
              <a:t># Find courses that Alice has not rated yet and recommend those</a:t>
            </a:r>
          </a:p>
          <a:p>
            <a:r>
              <a:rPr lang="en-US" dirty="0" err="1"/>
              <a:t>recommended_courses</a:t>
            </a:r>
            <a:r>
              <a:rPr lang="en-US" dirty="0"/>
              <a:t> = set()</a:t>
            </a:r>
          </a:p>
          <a:p>
            <a:r>
              <a:rPr lang="en-US" dirty="0"/>
              <a:t>for </a:t>
            </a:r>
            <a:r>
              <a:rPr lang="en-US" dirty="0" err="1"/>
              <a:t>similar_user</a:t>
            </a:r>
            <a:r>
              <a:rPr lang="en-US" dirty="0"/>
              <a:t> in </a:t>
            </a:r>
            <a:r>
              <a:rPr lang="en-US" dirty="0" err="1"/>
              <a:t>similar_users</a:t>
            </a:r>
            <a:r>
              <a:rPr lang="en-US" dirty="0"/>
              <a:t>:</a:t>
            </a:r>
          </a:p>
          <a:p>
            <a:r>
              <a:rPr lang="en-US" dirty="0"/>
              <a:t>    if </a:t>
            </a:r>
            <a:r>
              <a:rPr lang="en-US" dirty="0" err="1"/>
              <a:t>similar_user</a:t>
            </a:r>
            <a:r>
              <a:rPr lang="en-US" dirty="0"/>
              <a:t> != 'Alice':</a:t>
            </a:r>
          </a:p>
          <a:p>
            <a:r>
              <a:rPr lang="en-US" dirty="0"/>
              <a:t>        </a:t>
            </a:r>
            <a:r>
              <a:rPr lang="en-US" dirty="0" err="1"/>
              <a:t>similar_user_courses</a:t>
            </a:r>
            <a:r>
              <a:rPr lang="en-US" dirty="0"/>
              <a:t> = </a:t>
            </a:r>
            <a:r>
              <a:rPr lang="en-US" dirty="0" err="1"/>
              <a:t>user_course_matrix.loc</a:t>
            </a:r>
            <a:r>
              <a:rPr lang="en-US" dirty="0"/>
              <a:t>[</a:t>
            </a:r>
            <a:r>
              <a:rPr lang="en-US" dirty="0" err="1"/>
              <a:t>similar_user</a:t>
            </a:r>
            <a:r>
              <a:rPr lang="en-US" dirty="0"/>
              <a:t>]</a:t>
            </a:r>
          </a:p>
          <a:p>
            <a:r>
              <a:rPr lang="en-US" dirty="0"/>
              <a:t>        # Recommend courses that have a high rating (greater than 3) and Alice hasn't rated yet</a:t>
            </a:r>
          </a:p>
          <a:p>
            <a:r>
              <a:rPr lang="en-US" dirty="0"/>
              <a:t>        for course, rating in </a:t>
            </a:r>
            <a:r>
              <a:rPr lang="en-US" dirty="0" err="1"/>
              <a:t>similar_user_courses.items</a:t>
            </a:r>
            <a:r>
              <a:rPr lang="en-US" dirty="0"/>
              <a:t>():</a:t>
            </a:r>
          </a:p>
          <a:p>
            <a:r>
              <a:rPr lang="en-US" dirty="0"/>
              <a:t>            if rating &gt; 3 and </a:t>
            </a:r>
            <a:r>
              <a:rPr lang="en-US" dirty="0" err="1"/>
              <a:t>user_course_matrix.loc</a:t>
            </a:r>
            <a:r>
              <a:rPr lang="en-US" dirty="0"/>
              <a:t>['Alice', course] == 0:</a:t>
            </a:r>
          </a:p>
          <a:p>
            <a:r>
              <a:rPr lang="en-US" dirty="0"/>
              <a:t>                </a:t>
            </a:r>
            <a:r>
              <a:rPr lang="en-US" dirty="0" err="1"/>
              <a:t>recommended_courses.add</a:t>
            </a:r>
            <a:r>
              <a:rPr lang="en-US" dirty="0"/>
              <a:t>(course)</a:t>
            </a:r>
          </a:p>
          <a:p>
            <a:endParaRPr lang="en-US" dirty="0"/>
          </a:p>
          <a:p>
            <a:r>
              <a:rPr lang="en-US" dirty="0"/>
              <a:t># Display the recommended courses</a:t>
            </a:r>
          </a:p>
          <a:p>
            <a:r>
              <a:rPr lang="en-US" dirty="0"/>
              <a:t>print(</a:t>
            </a:r>
            <a:r>
              <a:rPr lang="en-US" dirty="0" err="1"/>
              <a:t>recommended_courses</a:t>
            </a:r>
            <a:r>
              <a:rPr lang="en-US" dirty="0"/>
              <a:t>)</a:t>
            </a:r>
          </a:p>
        </p:txBody>
      </p:sp>
      <p:pic>
        <p:nvPicPr>
          <p:cNvPr id="6" name="object 3">
            <a:extLst>
              <a:ext uri="{FF2B5EF4-FFF2-40B4-BE49-F238E27FC236}">
                <a16:creationId xmlns:a16="http://schemas.microsoft.com/office/drawing/2014/main" id="{0B70942A-4F3C-300D-8D2B-F28EF4EDA4C0}"/>
              </a:ext>
            </a:extLst>
          </p:cNvPr>
          <p:cNvPicPr>
            <a:picLocks/>
          </p:cNvPicPr>
          <p:nvPr/>
        </p:nvPicPr>
        <p:blipFill>
          <a:blip r:embed="rId2" cstate="print"/>
          <a:stretch>
            <a:fillRect/>
          </a:stretch>
        </p:blipFill>
        <p:spPr>
          <a:xfrm>
            <a:off x="800100" y="342900"/>
            <a:ext cx="1600199" cy="1590674"/>
          </a:xfrm>
          <a:prstGeom prst="rect">
            <a:avLst/>
          </a:prstGeom>
        </p:spPr>
      </p:pic>
      <p:pic>
        <p:nvPicPr>
          <p:cNvPr id="7" name="object 4">
            <a:extLst>
              <a:ext uri="{FF2B5EF4-FFF2-40B4-BE49-F238E27FC236}">
                <a16:creationId xmlns:a16="http://schemas.microsoft.com/office/drawing/2014/main" id="{2A8D7E7F-7193-A371-77F4-2C6C63E92E5E}"/>
              </a:ext>
            </a:extLst>
          </p:cNvPr>
          <p:cNvPicPr>
            <a:picLocks/>
          </p:cNvPicPr>
          <p:nvPr/>
        </p:nvPicPr>
        <p:blipFill>
          <a:blip r:embed="rId3" cstate="print"/>
          <a:stretch>
            <a:fillRect/>
          </a:stretch>
        </p:blipFill>
        <p:spPr>
          <a:xfrm>
            <a:off x="15504317" y="388143"/>
            <a:ext cx="1733549" cy="16573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2" name="object 2"/>
          <p:cNvSpPr txBox="1">
            <a:spLocks noGrp="1"/>
          </p:cNvSpPr>
          <p:nvPr>
            <p:ph type="title"/>
          </p:nvPr>
        </p:nvSpPr>
        <p:spPr>
          <a:xfrm>
            <a:off x="3727350" y="282575"/>
            <a:ext cx="10833298" cy="622300"/>
          </a:xfrm>
          <a:prstGeom prst="rect">
            <a:avLst/>
          </a:prstGeom>
        </p:spPr>
        <p:txBody>
          <a:bodyPr vert="horz" wrap="square" lIns="0" tIns="12700" rIns="0" bIns="0" rtlCol="0">
            <a:spAutoFit/>
          </a:bodyPr>
          <a:lstStyle/>
          <a:p>
            <a:pPr marL="3670300">
              <a:lnSpc>
                <a:spcPct val="100000"/>
              </a:lnSpc>
              <a:spcBef>
                <a:spcPts val="100"/>
              </a:spcBef>
            </a:pPr>
            <a:r>
              <a:rPr spc="-10" dirty="0"/>
              <a:t>Screenshot</a:t>
            </a:r>
          </a:p>
        </p:txBody>
      </p:sp>
      <p:pic>
        <p:nvPicPr>
          <p:cNvPr id="2097167" name="object 3"/>
          <p:cNvPicPr>
            <a:picLocks/>
          </p:cNvPicPr>
          <p:nvPr/>
        </p:nvPicPr>
        <p:blipFill>
          <a:blip r:embed="rId2" cstate="print"/>
          <a:stretch>
            <a:fillRect/>
          </a:stretch>
        </p:blipFill>
        <p:spPr>
          <a:xfrm>
            <a:off x="1247775" y="321468"/>
            <a:ext cx="1600199" cy="1590674"/>
          </a:xfrm>
          <a:prstGeom prst="rect">
            <a:avLst/>
          </a:prstGeom>
        </p:spPr>
      </p:pic>
      <p:pic>
        <p:nvPicPr>
          <p:cNvPr id="2097168" name="object 4"/>
          <p:cNvPicPr>
            <a:picLocks/>
          </p:cNvPicPr>
          <p:nvPr/>
        </p:nvPicPr>
        <p:blipFill>
          <a:blip r:embed="rId3" cstate="print"/>
          <a:stretch>
            <a:fillRect/>
          </a:stretch>
        </p:blipFill>
        <p:spPr>
          <a:xfrm>
            <a:off x="15504317" y="388143"/>
            <a:ext cx="1733549" cy="1657349"/>
          </a:xfrm>
          <a:prstGeom prst="rect">
            <a:avLst/>
          </a:prstGeom>
        </p:spPr>
      </p:pic>
      <p:pic>
        <p:nvPicPr>
          <p:cNvPr id="4" name="Picture 3">
            <a:extLst>
              <a:ext uri="{FF2B5EF4-FFF2-40B4-BE49-F238E27FC236}">
                <a16:creationId xmlns:a16="http://schemas.microsoft.com/office/drawing/2014/main" id="{48BF4072-13F0-DE3A-D4B2-1B9A28C9BAB4}"/>
              </a:ext>
            </a:extLst>
          </p:cNvPr>
          <p:cNvPicPr>
            <a:picLocks noChangeAspect="1"/>
          </p:cNvPicPr>
          <p:nvPr/>
        </p:nvPicPr>
        <p:blipFill>
          <a:blip r:embed="rId4"/>
          <a:stretch>
            <a:fillRect/>
          </a:stretch>
        </p:blipFill>
        <p:spPr>
          <a:xfrm>
            <a:off x="3619500" y="2038350"/>
            <a:ext cx="11049000" cy="6210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object 2"/>
          <p:cNvSpPr txBox="1">
            <a:spLocks noGrp="1"/>
          </p:cNvSpPr>
          <p:nvPr>
            <p:ph type="title"/>
          </p:nvPr>
        </p:nvSpPr>
        <p:spPr>
          <a:xfrm>
            <a:off x="3727350" y="282575"/>
            <a:ext cx="10833298" cy="622300"/>
          </a:xfrm>
          <a:prstGeom prst="rect">
            <a:avLst/>
          </a:prstGeom>
        </p:spPr>
        <p:txBody>
          <a:bodyPr vert="horz" wrap="square" lIns="0" tIns="12700" rIns="0" bIns="0" rtlCol="0">
            <a:spAutoFit/>
          </a:bodyPr>
          <a:lstStyle/>
          <a:p>
            <a:pPr marL="12700">
              <a:lnSpc>
                <a:spcPct val="100000"/>
              </a:lnSpc>
              <a:spcBef>
                <a:spcPts val="100"/>
              </a:spcBef>
            </a:pPr>
            <a:r>
              <a:rPr dirty="0"/>
              <a:t>Conclusion</a:t>
            </a:r>
            <a:r>
              <a:rPr spc="-150" dirty="0"/>
              <a:t> </a:t>
            </a:r>
            <a:r>
              <a:rPr dirty="0"/>
              <a:t>and</a:t>
            </a:r>
            <a:r>
              <a:rPr spc="-150" dirty="0"/>
              <a:t> </a:t>
            </a:r>
            <a:r>
              <a:rPr dirty="0"/>
              <a:t>Future</a:t>
            </a:r>
            <a:r>
              <a:rPr spc="-145" dirty="0"/>
              <a:t> </a:t>
            </a:r>
            <a:r>
              <a:rPr spc="-10" dirty="0"/>
              <a:t>Enhancement</a:t>
            </a:r>
          </a:p>
        </p:txBody>
      </p:sp>
      <p:pic>
        <p:nvPicPr>
          <p:cNvPr id="2097170" name="object 3"/>
          <p:cNvPicPr>
            <a:picLocks/>
          </p:cNvPicPr>
          <p:nvPr/>
        </p:nvPicPr>
        <p:blipFill>
          <a:blip r:embed="rId2" cstate="print"/>
          <a:stretch>
            <a:fillRect/>
          </a:stretch>
        </p:blipFill>
        <p:spPr>
          <a:xfrm>
            <a:off x="1247775" y="321468"/>
            <a:ext cx="1600199" cy="1590674"/>
          </a:xfrm>
          <a:prstGeom prst="rect">
            <a:avLst/>
          </a:prstGeom>
        </p:spPr>
      </p:pic>
      <p:pic>
        <p:nvPicPr>
          <p:cNvPr id="2097171" name="object 4"/>
          <p:cNvPicPr>
            <a:picLocks/>
          </p:cNvPicPr>
          <p:nvPr/>
        </p:nvPicPr>
        <p:blipFill>
          <a:blip r:embed="rId3" cstate="print"/>
          <a:stretch>
            <a:fillRect/>
          </a:stretch>
        </p:blipFill>
        <p:spPr>
          <a:xfrm>
            <a:off x="15504317" y="388143"/>
            <a:ext cx="1733549" cy="1657349"/>
          </a:xfrm>
          <a:prstGeom prst="rect">
            <a:avLst/>
          </a:prstGeom>
        </p:spPr>
      </p:pic>
      <p:sp>
        <p:nvSpPr>
          <p:cNvPr id="5" name="TextBox 4">
            <a:extLst>
              <a:ext uri="{FF2B5EF4-FFF2-40B4-BE49-F238E27FC236}">
                <a16:creationId xmlns:a16="http://schemas.microsoft.com/office/drawing/2014/main" id="{A3B371FC-A0C7-8594-E583-7C2233B7CBCE}"/>
              </a:ext>
            </a:extLst>
          </p:cNvPr>
          <p:cNvSpPr txBox="1"/>
          <p:nvPr/>
        </p:nvSpPr>
        <p:spPr>
          <a:xfrm>
            <a:off x="2847974" y="3086100"/>
            <a:ext cx="12573000" cy="2308324"/>
          </a:xfrm>
          <a:prstGeom prst="rect">
            <a:avLst/>
          </a:prstGeom>
          <a:noFill/>
        </p:spPr>
        <p:txBody>
          <a:bodyPr wrap="square">
            <a:spAutoFit/>
          </a:bodyPr>
          <a:lstStyle/>
          <a:p>
            <a:pPr marL="285750" indent="-285750">
              <a:buFont typeface="Courier New" panose="02070309020205020404" pitchFamily="49" charset="0"/>
              <a:buChar char="o"/>
            </a:pPr>
            <a:r>
              <a:rPr lang="en-US" sz="2400" dirty="0"/>
              <a:t>The </a:t>
            </a:r>
            <a:r>
              <a:rPr lang="en-US" sz="2400" b="1" dirty="0"/>
              <a:t>Recommender System for Online Courses in Machine Learning (ML)</a:t>
            </a:r>
            <a:r>
              <a:rPr lang="en-US" sz="2400" dirty="0"/>
              <a:t> provides personalized, relevant course suggestions based on user preferences, past behavior, and the content of the courses themselves. By utilizing a combination of </a:t>
            </a:r>
            <a:r>
              <a:rPr lang="en-US" sz="2400" b="1" dirty="0"/>
              <a:t>Collaborative Filtering</a:t>
            </a:r>
            <a:r>
              <a:rPr lang="en-US" sz="2400" dirty="0"/>
              <a:t>, </a:t>
            </a:r>
            <a:r>
              <a:rPr lang="en-US" sz="2400" b="1" dirty="0"/>
              <a:t>Content-Based Filtering</a:t>
            </a:r>
            <a:r>
              <a:rPr lang="en-US" sz="2400" dirty="0"/>
              <a:t>, and </a:t>
            </a:r>
            <a:r>
              <a:rPr lang="en-US" sz="2400" b="1" dirty="0"/>
              <a:t>Hybrid Approaches</a:t>
            </a:r>
            <a:r>
              <a:rPr lang="en-US" sz="2400" dirty="0"/>
              <a:t>, the system can effectively recommend courses tailored to the specific learning journey of users, from beginners to advanced learners in the field of machine learning.</a:t>
            </a:r>
          </a:p>
        </p:txBody>
      </p:sp>
      <p:sp>
        <p:nvSpPr>
          <p:cNvPr id="7" name="TextBox 6">
            <a:extLst>
              <a:ext uri="{FF2B5EF4-FFF2-40B4-BE49-F238E27FC236}">
                <a16:creationId xmlns:a16="http://schemas.microsoft.com/office/drawing/2014/main" id="{907981DD-7FCD-5EA1-32BC-4AC05DC85C97}"/>
              </a:ext>
            </a:extLst>
          </p:cNvPr>
          <p:cNvSpPr txBox="1"/>
          <p:nvPr/>
        </p:nvSpPr>
        <p:spPr>
          <a:xfrm>
            <a:off x="2847974" y="5795255"/>
            <a:ext cx="10932317" cy="1569660"/>
          </a:xfrm>
          <a:prstGeom prst="rect">
            <a:avLst/>
          </a:prstGeom>
          <a:noFill/>
        </p:spPr>
        <p:txBody>
          <a:bodyPr wrap="square">
            <a:spAutoFit/>
          </a:bodyPr>
          <a:lstStyle/>
          <a:p>
            <a:pPr marL="285750" indent="-285750">
              <a:buFont typeface="Courier New" panose="02070309020205020404" pitchFamily="49" charset="0"/>
              <a:buChar char="o"/>
            </a:pPr>
            <a:r>
              <a:rPr lang="en-US" sz="2400" b="1" dirty="0"/>
              <a:t>Neural Collaborative Filtering (NCF)</a:t>
            </a:r>
            <a:r>
              <a:rPr lang="en-US" sz="2400" dirty="0"/>
              <a:t> and </a:t>
            </a:r>
            <a:r>
              <a:rPr lang="en-US" sz="2400" b="1" dirty="0"/>
              <a:t>Autoencoders</a:t>
            </a:r>
            <a:r>
              <a:rPr lang="en-US" sz="2400" dirty="0"/>
              <a:t> could be used for more sophisticated collaborative filtering approaches. These deep learning models can learn complex latent factors in user-course interactions and produce more accurate predictions for course recommendations</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76200" y="3670500"/>
            <a:ext cx="181356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800" b="1">
                <a:solidFill>
                  <a:schemeClr val="dk1"/>
                </a:solidFill>
              </a:rPr>
              <a:t>THANK YOU</a:t>
            </a:r>
            <a:endParaRPr sz="48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498800" y="2649700"/>
            <a:ext cx="15879000" cy="5106600"/>
          </a:xfrm>
          <a:prstGeom prst="rect">
            <a:avLst/>
          </a:prstGeom>
          <a:noFill/>
          <a:ln>
            <a:noFill/>
          </a:ln>
        </p:spPr>
        <p:txBody>
          <a:bodyPr spcFirstLastPara="1" wrap="square" lIns="91425" tIns="45700" rIns="91425" bIns="45700" anchor="t" anchorCtr="0">
            <a:noAutofit/>
          </a:bodyPr>
          <a:lstStyle/>
          <a:p>
            <a:pPr marL="533400" lvl="0" indent="-457200" algn="l" rtl="0">
              <a:lnSpc>
                <a:spcPct val="115000"/>
              </a:lnSpc>
              <a:spcBef>
                <a:spcPts val="0"/>
              </a:spcBef>
              <a:spcAft>
                <a:spcPts val="0"/>
              </a:spcAft>
              <a:buClr>
                <a:schemeClr val="dk1"/>
              </a:buClr>
              <a:buSzPts val="2400"/>
              <a:buFont typeface="Wingdings" panose="05000000000000000000" pitchFamily="2" charset="2"/>
              <a:buChar char="§"/>
            </a:pPr>
            <a:r>
              <a:rPr lang="en-US" sz="3200" b="1" dirty="0">
                <a:solidFill>
                  <a:schemeClr val="dk1"/>
                </a:solidFill>
              </a:rPr>
              <a:t>Problem Identification</a:t>
            </a:r>
          </a:p>
          <a:p>
            <a:pPr marL="533400" lvl="0" indent="-457200" algn="l" rtl="0">
              <a:lnSpc>
                <a:spcPct val="115000"/>
              </a:lnSpc>
              <a:spcBef>
                <a:spcPts val="0"/>
              </a:spcBef>
              <a:spcAft>
                <a:spcPts val="0"/>
              </a:spcAft>
              <a:buClr>
                <a:schemeClr val="dk1"/>
              </a:buClr>
              <a:buSzPts val="2400"/>
              <a:buFont typeface="Wingdings" panose="05000000000000000000" pitchFamily="2" charset="2"/>
              <a:buChar char="§"/>
            </a:pPr>
            <a:r>
              <a:rPr lang="en-US" sz="3200" b="1" dirty="0">
                <a:solidFill>
                  <a:schemeClr val="dk1"/>
                </a:solidFill>
              </a:rPr>
              <a:t>Objective</a:t>
            </a:r>
          </a:p>
          <a:p>
            <a:pPr marL="533400" lvl="0" indent="-457200" algn="l" rtl="0">
              <a:lnSpc>
                <a:spcPct val="115000"/>
              </a:lnSpc>
              <a:spcBef>
                <a:spcPts val="0"/>
              </a:spcBef>
              <a:spcAft>
                <a:spcPts val="0"/>
              </a:spcAft>
              <a:buClr>
                <a:schemeClr val="dk1"/>
              </a:buClr>
              <a:buSzPts val="2400"/>
              <a:buFont typeface="Wingdings" panose="05000000000000000000" pitchFamily="2" charset="2"/>
              <a:buChar char="Ø"/>
            </a:pPr>
            <a:r>
              <a:rPr lang="en-US" sz="3200" b="1" dirty="0">
                <a:solidFill>
                  <a:schemeClr val="dk1"/>
                </a:solidFill>
              </a:rPr>
              <a:t>Proposed System</a:t>
            </a:r>
          </a:p>
          <a:p>
            <a:pPr marL="533400" lvl="0" indent="-457200" algn="l" rtl="0">
              <a:lnSpc>
                <a:spcPct val="115000"/>
              </a:lnSpc>
              <a:spcBef>
                <a:spcPts val="0"/>
              </a:spcBef>
              <a:spcAft>
                <a:spcPts val="0"/>
              </a:spcAft>
              <a:buClr>
                <a:schemeClr val="dk1"/>
              </a:buClr>
              <a:buSzPts val="2400"/>
              <a:buFont typeface="Wingdings" panose="05000000000000000000" pitchFamily="2" charset="2"/>
              <a:buChar char="§"/>
            </a:pPr>
            <a:r>
              <a:rPr lang="en-US" sz="3200" b="1" dirty="0">
                <a:solidFill>
                  <a:schemeClr val="dk1"/>
                </a:solidFill>
              </a:rPr>
              <a:t>Block diagram for proposed system</a:t>
            </a:r>
          </a:p>
          <a:p>
            <a:pPr marL="533400" lvl="0" indent="-457200" algn="l" rtl="0">
              <a:lnSpc>
                <a:spcPct val="115000"/>
              </a:lnSpc>
              <a:spcBef>
                <a:spcPts val="0"/>
              </a:spcBef>
              <a:spcAft>
                <a:spcPts val="0"/>
              </a:spcAft>
              <a:buClr>
                <a:schemeClr val="dk1"/>
              </a:buClr>
              <a:buSzPts val="2400"/>
              <a:buFont typeface="Wingdings" panose="05000000000000000000" pitchFamily="2" charset="2"/>
              <a:buChar char="§"/>
            </a:pPr>
            <a:r>
              <a:rPr lang="en-US" sz="3200" b="1" dirty="0">
                <a:solidFill>
                  <a:schemeClr val="dk1"/>
                </a:solidFill>
              </a:rPr>
              <a:t>Machine Learning Technique Used</a:t>
            </a:r>
          </a:p>
          <a:p>
            <a:pPr marL="533400" indent="-457200">
              <a:lnSpc>
                <a:spcPct val="115000"/>
              </a:lnSpc>
              <a:buClr>
                <a:schemeClr val="dk1"/>
              </a:buClr>
              <a:buSzPts val="2400"/>
              <a:buFont typeface="Wingdings" panose="05000000000000000000" pitchFamily="2" charset="2"/>
              <a:buChar char="§"/>
            </a:pPr>
            <a:r>
              <a:rPr lang="en-US" sz="3200" b="1" dirty="0">
                <a:solidFill>
                  <a:schemeClr val="dk1"/>
                </a:solidFill>
              </a:rPr>
              <a:t>Modules</a:t>
            </a:r>
          </a:p>
          <a:p>
            <a:pPr marL="533400" indent="-457200">
              <a:lnSpc>
                <a:spcPct val="115000"/>
              </a:lnSpc>
              <a:buClr>
                <a:schemeClr val="dk1"/>
              </a:buClr>
              <a:buSzPts val="2400"/>
              <a:buFont typeface="Wingdings" panose="05000000000000000000" pitchFamily="2" charset="2"/>
              <a:buChar char="§"/>
            </a:pPr>
            <a:r>
              <a:rPr lang="en-US" sz="3200" b="1" dirty="0">
                <a:solidFill>
                  <a:schemeClr val="dk1"/>
                </a:solidFill>
              </a:rPr>
              <a:t>Module Implementation</a:t>
            </a:r>
          </a:p>
          <a:p>
            <a:pPr marL="533400" indent="-457200">
              <a:lnSpc>
                <a:spcPct val="115000"/>
              </a:lnSpc>
              <a:buClr>
                <a:schemeClr val="dk1"/>
              </a:buClr>
              <a:buSzPts val="2400"/>
              <a:buFont typeface="Wingdings" panose="05000000000000000000" pitchFamily="2" charset="2"/>
              <a:buChar char="§"/>
            </a:pPr>
            <a:r>
              <a:rPr lang="en-US" sz="3200" b="1" dirty="0">
                <a:solidFill>
                  <a:schemeClr val="dk1"/>
                </a:solidFill>
              </a:rPr>
              <a:t>Module Description</a:t>
            </a:r>
          </a:p>
          <a:p>
            <a:pPr marL="533400" indent="-457200">
              <a:lnSpc>
                <a:spcPct val="115000"/>
              </a:lnSpc>
              <a:buClr>
                <a:schemeClr val="dk1"/>
              </a:buClr>
              <a:buSzPts val="2400"/>
              <a:buFont typeface="Wingdings" panose="05000000000000000000" pitchFamily="2" charset="2"/>
              <a:buChar char="§"/>
            </a:pPr>
            <a:r>
              <a:rPr lang="en-US" sz="3200" b="1" dirty="0">
                <a:solidFill>
                  <a:schemeClr val="dk1"/>
                </a:solidFill>
              </a:rPr>
              <a:t>Source Code</a:t>
            </a:r>
          </a:p>
          <a:p>
            <a:pPr marL="533400" indent="-457200">
              <a:lnSpc>
                <a:spcPct val="115000"/>
              </a:lnSpc>
              <a:buClr>
                <a:schemeClr val="dk1"/>
              </a:buClr>
              <a:buSzPts val="2400"/>
              <a:buFont typeface="Wingdings" panose="05000000000000000000" pitchFamily="2" charset="2"/>
              <a:buChar char="§"/>
            </a:pPr>
            <a:r>
              <a:rPr lang="en-US" sz="3200" b="1" dirty="0">
                <a:solidFill>
                  <a:schemeClr val="dk1"/>
                </a:solidFill>
              </a:rPr>
              <a:t>Screenshot</a:t>
            </a:r>
          </a:p>
          <a:p>
            <a:pPr marL="533400" indent="-457200">
              <a:lnSpc>
                <a:spcPct val="115000"/>
              </a:lnSpc>
              <a:buClr>
                <a:schemeClr val="dk1"/>
              </a:buClr>
              <a:buSzPts val="2400"/>
              <a:buFont typeface="Wingdings" panose="05000000000000000000" pitchFamily="2" charset="2"/>
              <a:buChar char="§"/>
            </a:pPr>
            <a:r>
              <a:rPr lang="en-US" sz="3200" b="1" dirty="0">
                <a:solidFill>
                  <a:schemeClr val="dk1"/>
                </a:solidFill>
              </a:rPr>
              <a:t>Conclusion and Future Enhancement</a:t>
            </a:r>
          </a:p>
          <a:p>
            <a:pPr marL="457200" lvl="0" indent="-381000" algn="l" rtl="0">
              <a:lnSpc>
                <a:spcPct val="115000"/>
              </a:lnSpc>
              <a:spcBef>
                <a:spcPts val="0"/>
              </a:spcBef>
              <a:spcAft>
                <a:spcPts val="0"/>
              </a:spcAft>
              <a:buClr>
                <a:schemeClr val="dk1"/>
              </a:buClr>
              <a:buSzPts val="2400"/>
            </a:pPr>
            <a:endParaRPr lang="en-US" sz="4800" b="1" dirty="0">
              <a:solidFill>
                <a:schemeClr val="dk1"/>
              </a:solidFill>
            </a:endParaRPr>
          </a:p>
          <a:p>
            <a:pPr marL="457200" lvl="0" indent="-381000" algn="l" rtl="0">
              <a:lnSpc>
                <a:spcPct val="115000"/>
              </a:lnSpc>
              <a:spcBef>
                <a:spcPts val="0"/>
              </a:spcBef>
              <a:spcAft>
                <a:spcPts val="0"/>
              </a:spcAft>
              <a:buClr>
                <a:schemeClr val="dk1"/>
              </a:buClr>
              <a:buSzPts val="2400"/>
              <a:buChar char="➢"/>
            </a:pPr>
            <a:endParaRPr lang="en-US" sz="4800" b="1" dirty="0">
              <a:solidFill>
                <a:schemeClr val="dk1"/>
              </a:solidFill>
            </a:endParaRPr>
          </a:p>
          <a:p>
            <a:pPr marL="457200" lvl="0" indent="-381000" algn="l" rtl="0">
              <a:lnSpc>
                <a:spcPct val="115000"/>
              </a:lnSpc>
              <a:spcBef>
                <a:spcPts val="0"/>
              </a:spcBef>
              <a:spcAft>
                <a:spcPts val="0"/>
              </a:spcAft>
              <a:buClr>
                <a:schemeClr val="dk1"/>
              </a:buClr>
              <a:buSzPts val="2400"/>
              <a:buChar char="➢"/>
            </a:pPr>
            <a:endParaRPr sz="4800" b="1" dirty="0">
              <a:solidFill>
                <a:schemeClr val="dk1"/>
              </a:solidFill>
            </a:endParaRPr>
          </a:p>
        </p:txBody>
      </p:sp>
      <p:pic>
        <p:nvPicPr>
          <p:cNvPr id="64" name="Google Shape;64;p14"/>
          <p:cNvPicPr preferRelativeResize="0"/>
          <p:nvPr/>
        </p:nvPicPr>
        <p:blipFill rotWithShape="1">
          <a:blip r:embed="rId3">
            <a:alphaModFix/>
          </a:blip>
          <a:srcRect/>
          <a:stretch/>
        </p:blipFill>
        <p:spPr>
          <a:xfrm>
            <a:off x="0" y="6"/>
            <a:ext cx="1525116" cy="1524790"/>
          </a:xfrm>
          <a:prstGeom prst="rect">
            <a:avLst/>
          </a:prstGeom>
          <a:noFill/>
          <a:ln>
            <a:noFill/>
          </a:ln>
        </p:spPr>
      </p:pic>
      <p:pic>
        <p:nvPicPr>
          <p:cNvPr id="65" name="Google Shape;65;p14"/>
          <p:cNvPicPr preferRelativeResize="0"/>
          <p:nvPr/>
        </p:nvPicPr>
        <p:blipFill rotWithShape="1">
          <a:blip r:embed="rId4">
            <a:alphaModFix/>
          </a:blip>
          <a:srcRect/>
          <a:stretch/>
        </p:blipFill>
        <p:spPr>
          <a:xfrm>
            <a:off x="16638060" y="12"/>
            <a:ext cx="1649940" cy="1591182"/>
          </a:xfrm>
          <a:prstGeom prst="rect">
            <a:avLst/>
          </a:prstGeom>
          <a:noFill/>
          <a:ln>
            <a:noFill/>
          </a:ln>
        </p:spPr>
      </p:pic>
      <p:sp>
        <p:nvSpPr>
          <p:cNvPr id="66" name="Google Shape;66;p14"/>
          <p:cNvSpPr txBox="1"/>
          <p:nvPr/>
        </p:nvSpPr>
        <p:spPr>
          <a:xfrm>
            <a:off x="76200" y="241500"/>
            <a:ext cx="181356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b="1" dirty="0">
                <a:solidFill>
                  <a:srgbClr val="FF0000"/>
                </a:solidFill>
              </a:rPr>
              <a:t>PRESENTATION OVERVIEW</a:t>
            </a:r>
            <a:endParaRPr sz="4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a:stretch/>
        </p:blipFill>
        <p:spPr>
          <a:xfrm>
            <a:off x="0" y="6"/>
            <a:ext cx="1525116" cy="1524790"/>
          </a:xfrm>
          <a:prstGeom prst="rect">
            <a:avLst/>
          </a:prstGeom>
          <a:noFill/>
          <a:ln>
            <a:noFill/>
          </a:ln>
        </p:spPr>
      </p:pic>
      <p:pic>
        <p:nvPicPr>
          <p:cNvPr id="72" name="Google Shape;72;p15"/>
          <p:cNvPicPr preferRelativeResize="0"/>
          <p:nvPr/>
        </p:nvPicPr>
        <p:blipFill rotWithShape="1">
          <a:blip r:embed="rId4">
            <a:alphaModFix/>
          </a:blip>
          <a:srcRect/>
          <a:stretch/>
        </p:blipFill>
        <p:spPr>
          <a:xfrm>
            <a:off x="16638060" y="0"/>
            <a:ext cx="1649940" cy="1688126"/>
          </a:xfrm>
          <a:prstGeom prst="rect">
            <a:avLst/>
          </a:prstGeom>
          <a:noFill/>
          <a:ln>
            <a:noFill/>
          </a:ln>
        </p:spPr>
      </p:pic>
      <p:sp>
        <p:nvSpPr>
          <p:cNvPr id="2" name="Rectangle 1">
            <a:extLst>
              <a:ext uri="{FF2B5EF4-FFF2-40B4-BE49-F238E27FC236}">
                <a16:creationId xmlns:a16="http://schemas.microsoft.com/office/drawing/2014/main" id="{36CED243-13C1-018C-CC0C-BE21DAE710F9}"/>
              </a:ext>
            </a:extLst>
          </p:cNvPr>
          <p:cNvSpPr/>
          <p:nvPr/>
        </p:nvSpPr>
        <p:spPr>
          <a:xfrm>
            <a:off x="1198685" y="2009382"/>
            <a:ext cx="15890630" cy="9202519"/>
          </a:xfrm>
          <a:prstGeom prst="rect">
            <a:avLst/>
          </a:prstGeom>
          <a:noFill/>
        </p:spPr>
        <p:txBody>
          <a:bodyPr wrap="square" lIns="91440" tIns="45720" rIns="91440" bIns="45720">
            <a:spAutoFit/>
          </a:bodyPr>
          <a:lstStyle/>
          <a:p>
            <a:pPr marL="571500" indent="-571500" algn="l">
              <a:buFont typeface="Wingdings" panose="05000000000000000000" pitchFamily="2" charset="2"/>
              <a:buChar char="Ø"/>
            </a:pPr>
            <a:r>
              <a:rPr lang="en-US" sz="4000" b="1" i="0" dirty="0">
                <a:solidFill>
                  <a:srgbClr val="0D0D0D"/>
                </a:solidFill>
                <a:effectLst/>
                <a:latin typeface="ui-sans-serif"/>
              </a:rPr>
              <a:t>Multi-Language and Regional Preferences</a:t>
            </a:r>
          </a:p>
          <a:p>
            <a:pPr algn="l">
              <a:buFont typeface="Arial" panose="020B0604020202020204" pitchFamily="34" charset="0"/>
              <a:buChar char="•"/>
            </a:pPr>
            <a:r>
              <a:rPr lang="en-US" sz="4000" b="1" i="0" dirty="0">
                <a:solidFill>
                  <a:srgbClr val="0D0D0D"/>
                </a:solidFill>
                <a:effectLst/>
                <a:latin typeface="ui-sans-serif"/>
              </a:rPr>
              <a:t>Problem</a:t>
            </a:r>
            <a:r>
              <a:rPr lang="en-US" sz="4000" b="0" i="0" dirty="0">
                <a:solidFill>
                  <a:srgbClr val="0D0D0D"/>
                </a:solidFill>
                <a:effectLst/>
                <a:latin typeface="ui-sans-serif"/>
              </a:rPr>
              <a:t>: Users from different regions might prefer courses in specific languages or formats tailored to local contexts.</a:t>
            </a:r>
          </a:p>
          <a:p>
            <a:pPr marL="571500" indent="-571500" algn="l">
              <a:buFont typeface="Wingdings" panose="05000000000000000000" pitchFamily="2" charset="2"/>
              <a:buChar char="Ø"/>
            </a:pPr>
            <a:r>
              <a:rPr lang="en-US" sz="4000" b="1" i="0" dirty="0">
                <a:solidFill>
                  <a:srgbClr val="0D0D0D"/>
                </a:solidFill>
                <a:effectLst/>
                <a:latin typeface="ui-sans-serif"/>
              </a:rPr>
              <a:t>Cross-Domain Preferences</a:t>
            </a:r>
          </a:p>
          <a:p>
            <a:pPr algn="l">
              <a:buFont typeface="Arial" panose="020B0604020202020204" pitchFamily="34" charset="0"/>
              <a:buChar char="•"/>
            </a:pPr>
            <a:r>
              <a:rPr lang="en-US" sz="4000" b="1" i="0" dirty="0">
                <a:solidFill>
                  <a:srgbClr val="0D0D0D"/>
                </a:solidFill>
                <a:effectLst/>
                <a:latin typeface="ui-sans-serif"/>
              </a:rPr>
              <a:t>Problem</a:t>
            </a:r>
            <a:r>
              <a:rPr lang="en-US" sz="4000" b="0" i="0" dirty="0">
                <a:solidFill>
                  <a:srgbClr val="0D0D0D"/>
                </a:solidFill>
                <a:effectLst/>
                <a:latin typeface="ui-sans-serif"/>
              </a:rPr>
              <a:t>: Users might explore courses across different domains (e.g., technology, arts, business).</a:t>
            </a:r>
          </a:p>
          <a:p>
            <a:pPr marL="571500" indent="-571500" algn="l">
              <a:buFont typeface="Wingdings" panose="05000000000000000000" pitchFamily="2" charset="2"/>
              <a:buChar char="Ø"/>
            </a:pPr>
            <a:r>
              <a:rPr lang="en-US" sz="4000" b="1" i="0" dirty="0">
                <a:solidFill>
                  <a:srgbClr val="0D0D0D"/>
                </a:solidFill>
                <a:effectLst/>
                <a:latin typeface="ui-sans-serif"/>
              </a:rPr>
              <a:t>Dynamic Content Updates</a:t>
            </a:r>
          </a:p>
          <a:p>
            <a:pPr algn="l">
              <a:buFont typeface="Arial" panose="020B0604020202020204" pitchFamily="34" charset="0"/>
              <a:buChar char="•"/>
            </a:pPr>
            <a:r>
              <a:rPr lang="en-US" sz="4000" b="1" i="0" dirty="0">
                <a:solidFill>
                  <a:srgbClr val="0D0D0D"/>
                </a:solidFill>
                <a:effectLst/>
                <a:latin typeface="ui-sans-serif"/>
              </a:rPr>
              <a:t>Problem</a:t>
            </a:r>
            <a:r>
              <a:rPr lang="en-US" sz="4000" b="0" i="0" dirty="0">
                <a:solidFill>
                  <a:srgbClr val="0D0D0D"/>
                </a:solidFill>
                <a:effectLst/>
                <a:latin typeface="ui-sans-serif"/>
              </a:rPr>
              <a:t>: New courses are frequently added, and existing courses are updated or deprecated.</a:t>
            </a:r>
          </a:p>
          <a:p>
            <a:pPr algn="l">
              <a:buFont typeface="Arial" panose="020B0604020202020204" pitchFamily="34" charset="0"/>
              <a:buChar char="•"/>
            </a:pPr>
            <a:endParaRPr lang="en-US" sz="4000" b="0" i="0" dirty="0">
              <a:solidFill>
                <a:srgbClr val="0D0D0D"/>
              </a:solidFill>
              <a:effectLst/>
              <a:latin typeface="ui-sans-serif"/>
            </a:endParaRPr>
          </a:p>
          <a:p>
            <a:pPr algn="l">
              <a:buFont typeface="Arial" panose="020B0604020202020204" pitchFamily="34" charset="0"/>
              <a:buChar char="•"/>
            </a:pPr>
            <a:endParaRPr lang="en-US" sz="4000" b="0" i="0" dirty="0">
              <a:solidFill>
                <a:srgbClr val="0D0D0D"/>
              </a:solidFill>
              <a:effectLst/>
              <a:latin typeface="ui-sans-serif"/>
            </a:endParaRPr>
          </a:p>
          <a:p>
            <a:pPr marL="342900" indent="-342900">
              <a:buFont typeface="Arial" panose="020B0604020202020204" pitchFamily="34" charset="0"/>
              <a:buChar char="•"/>
            </a:pPr>
            <a:endParaRPr lang="en-US" sz="4000" dirty="0"/>
          </a:p>
          <a:p>
            <a:endParaRPr lang="en-US" sz="4000" dirty="0"/>
          </a:p>
          <a:p>
            <a:endParaRPr lang="en-US" sz="4000" dirty="0"/>
          </a:p>
          <a:p>
            <a:endParaRPr lang="en-IN" sz="3200" b="1" dirty="0"/>
          </a:p>
        </p:txBody>
      </p:sp>
      <p:sp>
        <p:nvSpPr>
          <p:cNvPr id="7" name="Title 6">
            <a:extLst>
              <a:ext uri="{FF2B5EF4-FFF2-40B4-BE49-F238E27FC236}">
                <a16:creationId xmlns:a16="http://schemas.microsoft.com/office/drawing/2014/main" id="{15731541-A2ED-79FD-2B1A-21E63380F707}"/>
              </a:ext>
            </a:extLst>
          </p:cNvPr>
          <p:cNvSpPr>
            <a:spLocks noGrp="1"/>
          </p:cNvSpPr>
          <p:nvPr>
            <p:ph type="title"/>
          </p:nvPr>
        </p:nvSpPr>
        <p:spPr>
          <a:xfrm>
            <a:off x="623400" y="890050"/>
            <a:ext cx="17041200" cy="1145400"/>
          </a:xfrm>
        </p:spPr>
        <p:txBody>
          <a:bodyPr>
            <a:normAutofit/>
          </a:bodyPr>
          <a:lstStyle/>
          <a:p>
            <a:r>
              <a:rPr lang="en-US" dirty="0"/>
              <a:t>                     </a:t>
            </a:r>
            <a:r>
              <a:rPr lang="en-US" sz="5000" dirty="0">
                <a:solidFill>
                  <a:srgbClr val="FF0000"/>
                </a:solidFill>
              </a:rPr>
              <a:t>PROBLEM IDENTIFICATION </a:t>
            </a:r>
            <a:endParaRPr lang="en-IN" sz="5000" dirty="0">
              <a:solidFill>
                <a:srgbClr val="FF0000"/>
              </a:solidFill>
              <a:highlight>
                <a:srgbClr val="FF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327E-E76B-8252-E3C4-9FBADAD28BAC}"/>
              </a:ext>
            </a:extLst>
          </p:cNvPr>
          <p:cNvSpPr>
            <a:spLocks noGrp="1"/>
          </p:cNvSpPr>
          <p:nvPr>
            <p:ph type="title"/>
          </p:nvPr>
        </p:nvSpPr>
        <p:spPr/>
        <p:txBody>
          <a:bodyPr/>
          <a:lstStyle/>
          <a:p>
            <a:pPr algn="ctr"/>
            <a:r>
              <a:rPr lang="en-US" sz="6000" dirty="0">
                <a:solidFill>
                  <a:srgbClr val="FF0000"/>
                </a:solidFill>
              </a:rPr>
              <a:t>PROBLEM IDENTIFICATION</a:t>
            </a:r>
            <a:endParaRPr lang="en-IN" dirty="0"/>
          </a:p>
        </p:txBody>
      </p:sp>
      <p:sp>
        <p:nvSpPr>
          <p:cNvPr id="3" name="Text Placeholder 2">
            <a:extLst>
              <a:ext uri="{FF2B5EF4-FFF2-40B4-BE49-F238E27FC236}">
                <a16:creationId xmlns:a16="http://schemas.microsoft.com/office/drawing/2014/main" id="{D92A9DA8-FA2A-F598-5990-8DB7F9B30820}"/>
              </a:ext>
            </a:extLst>
          </p:cNvPr>
          <p:cNvSpPr>
            <a:spLocks noGrp="1"/>
          </p:cNvSpPr>
          <p:nvPr>
            <p:ph type="body" idx="1"/>
          </p:nvPr>
        </p:nvSpPr>
        <p:spPr/>
        <p:txBody>
          <a:bodyPr/>
          <a:lstStyle/>
          <a:p>
            <a:pPr algn="l"/>
            <a:r>
              <a:rPr lang="en-US" b="1" i="0" dirty="0">
                <a:solidFill>
                  <a:srgbClr val="0D0D0D"/>
                </a:solidFill>
                <a:effectLst/>
                <a:latin typeface="ui-sans-serif"/>
              </a:rPr>
              <a:t> Personalization</a:t>
            </a:r>
          </a:p>
          <a:p>
            <a:pPr algn="l">
              <a:buFont typeface="Arial" panose="020B0604020202020204" pitchFamily="34" charset="0"/>
              <a:buChar char="•"/>
            </a:pPr>
            <a:r>
              <a:rPr lang="en-US" b="0" i="0" dirty="0">
                <a:solidFill>
                  <a:srgbClr val="0D0D0D"/>
                </a:solidFill>
                <a:effectLst/>
                <a:latin typeface="ui-sans-serif"/>
              </a:rPr>
              <a:t>Provide recommendations tailored to individual users based on their:</a:t>
            </a:r>
          </a:p>
          <a:p>
            <a:pPr marL="742950" lvl="1" indent="-285750" algn="l">
              <a:buFont typeface="Arial" panose="020B0604020202020204" pitchFamily="34" charset="0"/>
              <a:buChar char="•"/>
            </a:pPr>
            <a:r>
              <a:rPr lang="en-US" b="0" i="0" dirty="0">
                <a:solidFill>
                  <a:srgbClr val="0D0D0D"/>
                </a:solidFill>
                <a:effectLst/>
                <a:latin typeface="ui-sans-serif"/>
              </a:rPr>
              <a:t>Learning goals (e.g., upskilling, hobby learning, career development).</a:t>
            </a:r>
          </a:p>
          <a:p>
            <a:pPr marL="742950" lvl="1" indent="-285750" algn="l">
              <a:buFont typeface="Arial" panose="020B0604020202020204" pitchFamily="34" charset="0"/>
              <a:buChar char="•"/>
            </a:pPr>
            <a:r>
              <a:rPr lang="en-US" b="0" i="0" dirty="0">
                <a:solidFill>
                  <a:srgbClr val="0D0D0D"/>
                </a:solidFill>
                <a:effectLst/>
                <a:latin typeface="ui-sans-serif"/>
              </a:rPr>
              <a:t>Preferences (e.g., course format, length, or difficulty level).</a:t>
            </a:r>
          </a:p>
          <a:p>
            <a:pPr marL="742950" lvl="1" indent="-285750" algn="l">
              <a:buFont typeface="Arial" panose="020B0604020202020204" pitchFamily="34" charset="0"/>
              <a:buChar char="•"/>
            </a:pPr>
            <a:r>
              <a:rPr lang="en-US" b="0" i="0" dirty="0">
                <a:solidFill>
                  <a:srgbClr val="0D0D0D"/>
                </a:solidFill>
                <a:effectLst/>
                <a:latin typeface="ui-sans-serif"/>
              </a:rPr>
              <a:t>Historical interactions (e.g., enrolled courses, completed courses, ratings).</a:t>
            </a:r>
          </a:p>
          <a:p>
            <a:pPr algn="l"/>
            <a:r>
              <a:rPr lang="en-US" b="1" i="0" dirty="0">
                <a:solidFill>
                  <a:srgbClr val="0D0D0D"/>
                </a:solidFill>
                <a:effectLst/>
                <a:latin typeface="ui-sans-serif"/>
              </a:rPr>
              <a:t> Addressing Cold Start</a:t>
            </a:r>
          </a:p>
          <a:p>
            <a:pPr algn="l">
              <a:buFont typeface="Arial" panose="020B0604020202020204" pitchFamily="34" charset="0"/>
              <a:buChar char="•"/>
            </a:pPr>
            <a:r>
              <a:rPr lang="en-US" b="0" i="0" dirty="0">
                <a:solidFill>
                  <a:srgbClr val="0D0D0D"/>
                </a:solidFill>
                <a:effectLst/>
                <a:latin typeface="ui-sans-serif"/>
              </a:rPr>
              <a:t>Effectively recommend courses to:</a:t>
            </a:r>
          </a:p>
          <a:p>
            <a:pPr marL="742950" lvl="1" indent="-285750" algn="l">
              <a:buFont typeface="Arial" panose="020B0604020202020204" pitchFamily="34" charset="0"/>
              <a:buChar char="•"/>
            </a:pPr>
            <a:r>
              <a:rPr lang="en-US" b="0" i="0" dirty="0">
                <a:solidFill>
                  <a:srgbClr val="0D0D0D"/>
                </a:solidFill>
                <a:effectLst/>
                <a:latin typeface="ui-sans-serif"/>
              </a:rPr>
              <a:t>New users with minimal interaction data.</a:t>
            </a:r>
          </a:p>
          <a:p>
            <a:pPr marL="742950" lvl="1" indent="-285750" algn="l">
              <a:buFont typeface="Arial" panose="020B0604020202020204" pitchFamily="34" charset="0"/>
              <a:buChar char="•"/>
            </a:pPr>
            <a:r>
              <a:rPr lang="en-US" b="0" i="0" dirty="0">
                <a:solidFill>
                  <a:srgbClr val="0D0D0D"/>
                </a:solidFill>
                <a:effectLst/>
                <a:latin typeface="ui-sans-serif"/>
              </a:rPr>
              <a:t>New courses with limited feedback.</a:t>
            </a:r>
          </a:p>
        </p:txBody>
      </p:sp>
    </p:spTree>
    <p:extLst>
      <p:ext uri="{BB962C8B-B14F-4D97-AF65-F5344CB8AC3E}">
        <p14:creationId xmlns:p14="http://schemas.microsoft.com/office/powerpoint/2010/main" val="356074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a:stretch/>
        </p:blipFill>
        <p:spPr>
          <a:xfrm>
            <a:off x="0" y="6"/>
            <a:ext cx="1525116" cy="1524790"/>
          </a:xfrm>
          <a:prstGeom prst="rect">
            <a:avLst/>
          </a:prstGeom>
          <a:noFill/>
          <a:ln>
            <a:noFill/>
          </a:ln>
        </p:spPr>
      </p:pic>
      <p:pic>
        <p:nvPicPr>
          <p:cNvPr id="79" name="Google Shape;79;p16"/>
          <p:cNvPicPr preferRelativeResize="0"/>
          <p:nvPr/>
        </p:nvPicPr>
        <p:blipFill rotWithShape="1">
          <a:blip r:embed="rId4">
            <a:alphaModFix/>
          </a:blip>
          <a:srcRect/>
          <a:stretch/>
        </p:blipFill>
        <p:spPr>
          <a:xfrm>
            <a:off x="16638060" y="12"/>
            <a:ext cx="1649940" cy="1591182"/>
          </a:xfrm>
          <a:prstGeom prst="rect">
            <a:avLst/>
          </a:prstGeom>
          <a:noFill/>
          <a:ln>
            <a:noFill/>
          </a:ln>
        </p:spPr>
      </p:pic>
      <p:sp>
        <p:nvSpPr>
          <p:cNvPr id="80" name="Google Shape;80;p16"/>
          <p:cNvSpPr txBox="1"/>
          <p:nvPr/>
        </p:nvSpPr>
        <p:spPr>
          <a:xfrm>
            <a:off x="428641" y="484402"/>
            <a:ext cx="18135600" cy="9232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b="1" dirty="0">
                <a:solidFill>
                  <a:srgbClr val="FF0000"/>
                </a:solidFill>
              </a:rPr>
              <a:t>BLOCK DIAGRAM</a:t>
            </a:r>
            <a:endParaRPr sz="4800" dirty="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25318890-1D6D-5333-130C-51F611698331}"/>
              </a:ext>
            </a:extLst>
          </p:cNvPr>
          <p:cNvSpPr/>
          <p:nvPr/>
        </p:nvSpPr>
        <p:spPr>
          <a:xfrm>
            <a:off x="3612206" y="968970"/>
            <a:ext cx="11768470" cy="646330"/>
          </a:xfrm>
          <a:prstGeom prst="rect">
            <a:avLst/>
          </a:prstGeom>
          <a:noFill/>
        </p:spPr>
        <p:txBody>
          <a:bodyPr wrap="square" lIns="91440" tIns="45720" rIns="91440" bIns="45720">
            <a:spAutoFit/>
          </a:bodyPr>
          <a:lstStyle/>
          <a:p>
            <a:pPr algn="ctr"/>
            <a:endParaRPr lang="en-US" sz="1400" dirty="0">
              <a:ln w="0"/>
              <a:solidFill>
                <a:schemeClr val="tx1"/>
              </a:solidFill>
              <a:effectLst>
                <a:outerShdw blurRad="38100" dist="19050" dir="2700000" algn="tl" rotWithShape="0">
                  <a:schemeClr val="dk1">
                    <a:alpha val="40000"/>
                  </a:schemeClr>
                </a:outerShdw>
              </a:effectLst>
            </a:endParaRPr>
          </a:p>
          <a:p>
            <a:pPr algn="ctr"/>
            <a:endParaRPr lang="en-US" sz="1600"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a:extLst>
              <a:ext uri="{FF2B5EF4-FFF2-40B4-BE49-F238E27FC236}">
                <a16:creationId xmlns:a16="http://schemas.microsoft.com/office/drawing/2014/main" id="{BECD6D37-655D-047A-58F7-C1728A0D3376}"/>
              </a:ext>
            </a:extLst>
          </p:cNvPr>
          <p:cNvCxnSpPr>
            <a:cxnSpLocks/>
          </p:cNvCxnSpPr>
          <p:nvPr/>
        </p:nvCxnSpPr>
        <p:spPr>
          <a:xfrm>
            <a:off x="5214474" y="6217920"/>
            <a:ext cx="0" cy="773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38DF221-BC23-A3C4-7034-53D2168801FC}"/>
              </a:ext>
            </a:extLst>
          </p:cNvPr>
          <p:cNvCxnSpPr>
            <a:cxnSpLocks/>
          </p:cNvCxnSpPr>
          <p:nvPr/>
        </p:nvCxnSpPr>
        <p:spPr>
          <a:xfrm>
            <a:off x="5214474" y="7380850"/>
            <a:ext cx="0" cy="773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AB3F66-EF21-8090-7EEF-45D0CF6C2F9C}"/>
              </a:ext>
            </a:extLst>
          </p:cNvPr>
          <p:cNvCxnSpPr>
            <a:cxnSpLocks/>
          </p:cNvCxnSpPr>
          <p:nvPr/>
        </p:nvCxnSpPr>
        <p:spPr>
          <a:xfrm>
            <a:off x="5214474" y="8515644"/>
            <a:ext cx="0" cy="8253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CB55FD-74CB-85D2-3998-D5FDCD44C4A5}"/>
              </a:ext>
            </a:extLst>
          </p:cNvPr>
          <p:cNvPicPr>
            <a:picLocks noChangeAspect="1"/>
          </p:cNvPicPr>
          <p:nvPr/>
        </p:nvPicPr>
        <p:blipFill>
          <a:blip r:embed="rId5"/>
          <a:stretch>
            <a:fillRect/>
          </a:stretch>
        </p:blipFill>
        <p:spPr>
          <a:xfrm>
            <a:off x="3185650" y="2517706"/>
            <a:ext cx="10972802" cy="64935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64" y="890050"/>
            <a:ext cx="17041200" cy="1145400"/>
          </a:xfrm>
        </p:spPr>
        <p:txBody>
          <a:bodyPr>
            <a:normAutofit/>
          </a:bodyPr>
          <a:lstStyle/>
          <a:p>
            <a:pPr algn="ctr">
              <a:buClr>
                <a:srgbClr val="000000"/>
              </a:buClr>
            </a:pPr>
            <a:r>
              <a:rPr lang="en-US" sz="4800" b="1" dirty="0">
                <a:solidFill>
                  <a:srgbClr val="FF0000"/>
                </a:solidFill>
              </a:rPr>
              <a:t>MACHINE LEARNING TECHNIQUE USED</a:t>
            </a:r>
          </a:p>
        </p:txBody>
      </p:sp>
      <p:sp>
        <p:nvSpPr>
          <p:cNvPr id="3" name="Text Placeholder 2"/>
          <p:cNvSpPr>
            <a:spLocks noGrp="1"/>
          </p:cNvSpPr>
          <p:nvPr>
            <p:ph type="body" idx="1"/>
          </p:nvPr>
        </p:nvSpPr>
        <p:spPr/>
        <p:txBody>
          <a:bodyPr>
            <a:normAutofit fontScale="85000" lnSpcReduction="10000"/>
          </a:bodyPr>
          <a:lstStyle/>
          <a:p>
            <a:pPr algn="l">
              <a:buFont typeface="Wingdings" panose="05000000000000000000" pitchFamily="2" charset="2"/>
              <a:buChar char="ü"/>
            </a:pPr>
            <a:r>
              <a:rPr lang="en-US" sz="4000" b="1" i="0" dirty="0">
                <a:solidFill>
                  <a:srgbClr val="0D0D0D"/>
                </a:solidFill>
                <a:effectLst/>
                <a:latin typeface="ui-sans-serif"/>
              </a:rPr>
              <a:t>Deep Learning Models</a:t>
            </a:r>
          </a:p>
          <a:p>
            <a:pPr algn="l">
              <a:buFont typeface="Wingdings" panose="05000000000000000000" pitchFamily="2" charset="2"/>
              <a:buChar char="Ø"/>
            </a:pPr>
            <a:r>
              <a:rPr lang="en-US" sz="4000" i="0" dirty="0">
                <a:solidFill>
                  <a:srgbClr val="0D0D0D"/>
                </a:solidFill>
                <a:effectLst/>
                <a:latin typeface="ui-sans-serif"/>
              </a:rPr>
              <a:t>Description</a:t>
            </a:r>
            <a:r>
              <a:rPr lang="en-US" sz="4000" b="0" i="0" dirty="0">
                <a:solidFill>
                  <a:srgbClr val="0D0D0D"/>
                </a:solidFill>
                <a:effectLst/>
                <a:latin typeface="ui-sans-serif"/>
              </a:rPr>
              <a:t>: Leverages neural networks to learn complex relationships in user-item data.</a:t>
            </a:r>
          </a:p>
          <a:p>
            <a:pPr algn="l">
              <a:buFont typeface="Wingdings" panose="05000000000000000000" pitchFamily="2" charset="2"/>
              <a:buChar char="Ø"/>
            </a:pPr>
            <a:r>
              <a:rPr lang="en-US" sz="4000" i="0" dirty="0">
                <a:solidFill>
                  <a:srgbClr val="0D0D0D"/>
                </a:solidFill>
                <a:effectLst/>
                <a:latin typeface="ui-sans-serif"/>
              </a:rPr>
              <a:t>Techniques</a:t>
            </a:r>
            <a:r>
              <a:rPr lang="en-US" sz="4000" b="0" i="0" dirty="0">
                <a:solidFill>
                  <a:srgbClr val="0D0D0D"/>
                </a:solidFill>
                <a:effectLst/>
                <a:latin typeface="ui-sans-serif"/>
              </a:rPr>
              <a:t>:</a:t>
            </a:r>
          </a:p>
          <a:p>
            <a:pPr marL="742950" lvl="1" indent="-285750" algn="l">
              <a:buFont typeface="Arial" panose="020B0604020202020204" pitchFamily="34" charset="0"/>
              <a:buChar char="•"/>
            </a:pPr>
            <a:r>
              <a:rPr lang="en-US" sz="4000" i="0" dirty="0">
                <a:solidFill>
                  <a:srgbClr val="0D0D0D"/>
                </a:solidFill>
                <a:effectLst/>
                <a:latin typeface="ui-sans-serif"/>
              </a:rPr>
              <a:t>Autoencoders</a:t>
            </a:r>
            <a:r>
              <a:rPr lang="en-US" sz="4000" b="0" i="0" dirty="0">
                <a:solidFill>
                  <a:srgbClr val="0D0D0D"/>
                </a:solidFill>
                <a:effectLst/>
                <a:latin typeface="ui-sans-serif"/>
              </a:rPr>
              <a:t>: For dimensionality reduction and learning latent features.</a:t>
            </a:r>
          </a:p>
          <a:p>
            <a:pPr marL="742950" lvl="1" indent="-285750" algn="l">
              <a:buFont typeface="Arial" panose="020B0604020202020204" pitchFamily="34" charset="0"/>
              <a:buChar char="•"/>
            </a:pPr>
            <a:r>
              <a:rPr lang="en-US" sz="4000" i="0" dirty="0">
                <a:solidFill>
                  <a:srgbClr val="0D0D0D"/>
                </a:solidFill>
                <a:effectLst/>
                <a:latin typeface="ui-sans-serif"/>
              </a:rPr>
              <a:t>Recurrent Neural Networks (RNNs): For sequence-based recommendations.</a:t>
            </a:r>
          </a:p>
          <a:p>
            <a:pPr marL="742950" lvl="1" indent="-285750" algn="l">
              <a:buFont typeface="Arial" panose="020B0604020202020204" pitchFamily="34" charset="0"/>
              <a:buChar char="•"/>
            </a:pPr>
            <a:r>
              <a:rPr lang="en-US" sz="4000" i="0" dirty="0">
                <a:solidFill>
                  <a:srgbClr val="0D0D0D"/>
                </a:solidFill>
                <a:effectLst/>
                <a:latin typeface="ui-sans-serif"/>
              </a:rPr>
              <a:t>Convolutional Neural Networks (CNNs): </a:t>
            </a:r>
            <a:r>
              <a:rPr lang="en-US" sz="4000" b="0" i="0" dirty="0">
                <a:solidFill>
                  <a:srgbClr val="0D0D0D"/>
                </a:solidFill>
                <a:effectLst/>
                <a:latin typeface="ui-sans-serif"/>
              </a:rPr>
              <a:t>To analyze images or videos related to course content.</a:t>
            </a:r>
          </a:p>
          <a:p>
            <a:pPr marL="742950" lvl="1" indent="-285750" algn="l">
              <a:buFont typeface="Arial" panose="020B0604020202020204" pitchFamily="34" charset="0"/>
              <a:buChar char="•"/>
            </a:pPr>
            <a:r>
              <a:rPr lang="en-US" sz="4000" i="0" dirty="0">
                <a:solidFill>
                  <a:srgbClr val="0D0D0D"/>
                </a:solidFill>
                <a:effectLst/>
                <a:latin typeface="ui-sans-serif"/>
              </a:rPr>
              <a:t>Transformers: For contextualized and sequence-aware recommendations.</a:t>
            </a:r>
          </a:p>
          <a:p>
            <a:pPr algn="l">
              <a:buFont typeface="Wingdings" panose="05000000000000000000" pitchFamily="2" charset="2"/>
              <a:buChar char="Ø"/>
            </a:pPr>
            <a:r>
              <a:rPr lang="en-US" sz="4000" i="0" dirty="0">
                <a:solidFill>
                  <a:srgbClr val="0D0D0D"/>
                </a:solidFill>
                <a:effectLst/>
                <a:latin typeface="ui-sans-serif"/>
              </a:rPr>
              <a:t>Applications</a:t>
            </a:r>
            <a:r>
              <a:rPr lang="en-US" sz="4000" b="0" i="0" dirty="0">
                <a:solidFill>
                  <a:srgbClr val="0D0D0D"/>
                </a:solidFill>
                <a:effectLst/>
                <a:latin typeface="ui-sans-serif"/>
              </a:rPr>
              <a:t>:</a:t>
            </a:r>
          </a:p>
          <a:p>
            <a:pPr marL="742950" lvl="1" indent="-285750" algn="l">
              <a:buFont typeface="Arial" panose="020B0604020202020204" pitchFamily="34" charset="0"/>
              <a:buChar char="•"/>
            </a:pPr>
            <a:r>
              <a:rPr lang="en-US" sz="4000" b="0" i="0" dirty="0">
                <a:solidFill>
                  <a:srgbClr val="0D0D0D"/>
                </a:solidFill>
                <a:effectLst/>
                <a:latin typeface="ui-sans-serif"/>
              </a:rPr>
              <a:t>Personalized recommendations based on user behavior history.</a:t>
            </a:r>
          </a:p>
          <a:p>
            <a:pPr algn="l">
              <a:buFont typeface="Wingdings" panose="05000000000000000000" pitchFamily="2" charset="2"/>
              <a:buChar char="Ø"/>
            </a:pPr>
            <a:r>
              <a:rPr lang="en-US" sz="4000" i="0" dirty="0">
                <a:solidFill>
                  <a:srgbClr val="0D0D0D"/>
                </a:solidFill>
                <a:effectLst/>
                <a:latin typeface="ui-sans-serif"/>
              </a:rPr>
              <a:t>Limitations:</a:t>
            </a:r>
          </a:p>
          <a:p>
            <a:pPr marL="742950" lvl="1" indent="-285750" algn="l">
              <a:buFont typeface="Arial" panose="020B0604020202020204" pitchFamily="34" charset="0"/>
              <a:buChar char="•"/>
            </a:pPr>
            <a:r>
              <a:rPr lang="en-US" sz="4000" b="0" i="0" dirty="0">
                <a:solidFill>
                  <a:srgbClr val="0D0D0D"/>
                </a:solidFill>
                <a:effectLst/>
                <a:latin typeface="ui-sans-serif"/>
              </a:rPr>
              <a:t>Requires significant computational resources and large datasets</a:t>
            </a:r>
          </a:p>
          <a:p>
            <a:pPr marL="114300" indent="0">
              <a:buNone/>
            </a:pP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solidFill>
                  <a:srgbClr val="FF0000"/>
                </a:solidFill>
              </a:rPr>
              <a:t>MODULES</a:t>
            </a:r>
            <a:br>
              <a:rPr lang="en-US" b="1" dirty="0"/>
            </a:br>
            <a:endParaRPr lang="en-US" dirty="0"/>
          </a:p>
        </p:txBody>
      </p:sp>
      <p:sp>
        <p:nvSpPr>
          <p:cNvPr id="3" name="Text Placeholder 2"/>
          <p:cNvSpPr>
            <a:spLocks noGrp="1"/>
          </p:cNvSpPr>
          <p:nvPr>
            <p:ph type="body" idx="1"/>
          </p:nvPr>
        </p:nvSpPr>
        <p:spPr/>
        <p:txBody>
          <a:bodyPr>
            <a:normAutofit/>
          </a:bodyPr>
          <a:lstStyle/>
          <a:p>
            <a:pPr>
              <a:lnSpc>
                <a:spcPct val="120000"/>
              </a:lnSpc>
              <a:buFont typeface="Courier New" panose="02070309020205020404" pitchFamily="49" charset="0"/>
              <a:buChar char="o"/>
            </a:pPr>
            <a:r>
              <a:rPr lang="en-IN" sz="4300" i="0" dirty="0">
                <a:solidFill>
                  <a:srgbClr val="0D0D0D"/>
                </a:solidFill>
                <a:effectLst/>
                <a:latin typeface="ui-sans-serif"/>
              </a:rPr>
              <a:t> </a:t>
            </a:r>
            <a:r>
              <a:rPr lang="en-IN" sz="4300" dirty="0">
                <a:solidFill>
                  <a:srgbClr val="0D0D0D"/>
                </a:solidFill>
                <a:latin typeface="ui-sans-serif"/>
              </a:rPr>
              <a:t>Content Based Filtering</a:t>
            </a:r>
          </a:p>
          <a:p>
            <a:pPr>
              <a:lnSpc>
                <a:spcPct val="120000"/>
              </a:lnSpc>
              <a:buFont typeface="Courier New" panose="02070309020205020404" pitchFamily="49" charset="0"/>
              <a:buChar char="o"/>
            </a:pPr>
            <a:r>
              <a:rPr lang="en-IN" sz="4300" i="0" dirty="0">
                <a:solidFill>
                  <a:srgbClr val="0D0D0D"/>
                </a:solidFill>
                <a:effectLst/>
                <a:latin typeface="ui-sans-serif"/>
              </a:rPr>
              <a:t>Collaborative Filtering</a:t>
            </a:r>
          </a:p>
          <a:p>
            <a:pPr>
              <a:lnSpc>
                <a:spcPct val="120000"/>
              </a:lnSpc>
              <a:buFont typeface="Courier New" panose="02070309020205020404" pitchFamily="49" charset="0"/>
              <a:buChar char="o"/>
            </a:pPr>
            <a:endParaRPr lang="en-IN" b="1" dirty="0">
              <a:solidFill>
                <a:srgbClr val="0D0D0D"/>
              </a:solidFill>
              <a:latin typeface="ui-sans-serif"/>
            </a:endParaRPr>
          </a:p>
          <a:p>
            <a:pPr>
              <a:lnSpc>
                <a:spcPct val="120000"/>
              </a:lnSpc>
              <a:buFont typeface="Courier New" panose="02070309020205020404" pitchFamily="49" charset="0"/>
              <a:buChar char="o"/>
            </a:pPr>
            <a:endParaRPr lang="en-IN" b="1" i="0" dirty="0">
              <a:solidFill>
                <a:srgbClr val="0D0D0D"/>
              </a:solidFill>
              <a:effectLst/>
              <a:latin typeface="ui-sans-serif"/>
            </a:endParaRPr>
          </a:p>
          <a:p>
            <a:pPr>
              <a:lnSpc>
                <a:spcPct val="120000"/>
              </a:lnSpc>
              <a:buFont typeface="Courier New" panose="02070309020205020404" pitchFamily="49" charset="0"/>
              <a:buChar char="o"/>
            </a:pPr>
            <a:endParaRPr lang="en-IN" b="1" i="0" dirty="0">
              <a:solidFill>
                <a:srgbClr val="0D0D0D"/>
              </a:solidFill>
              <a:effectLst/>
              <a:latin typeface="ui-sans-serif"/>
            </a:endParaRPr>
          </a:p>
          <a:p>
            <a:pPr marL="114300" indent="0">
              <a:lnSpc>
                <a:spcPct val="120000"/>
              </a:lnSpc>
              <a:buNone/>
            </a:pPr>
            <a:br>
              <a:rPr lang="en-IN" b="0" i="0" dirty="0">
                <a:solidFill>
                  <a:srgbClr val="0D0D0D"/>
                </a:solidFill>
                <a:effectLst/>
                <a:latin typeface="ui-sans-serif"/>
              </a:rPr>
            </a:br>
            <a:br>
              <a:rPr lang="en-IN" b="0" i="0" dirty="0">
                <a:solidFill>
                  <a:srgbClr val="0D0D0D"/>
                </a:solidFill>
                <a:effectLst/>
                <a:latin typeface="ui-sans-serif"/>
              </a:rPr>
            </a:br>
            <a:endParaRPr lang="en-IN" b="1" i="0" dirty="0">
              <a:solidFill>
                <a:srgbClr val="0D0D0D"/>
              </a:solidFill>
              <a:effectLst/>
              <a:latin typeface="ui-sans-serif"/>
            </a:endParaRPr>
          </a:p>
          <a:p>
            <a:pPr marL="114300" indent="0">
              <a:lnSpc>
                <a:spcPct val="120000"/>
              </a:lnSpc>
              <a:buNone/>
            </a:pPr>
            <a:endParaRPr lang="en-US" dirty="0"/>
          </a:p>
        </p:txBody>
      </p:sp>
    </p:spTree>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2" name="object 2"/>
          <p:cNvSpPr txBox="1">
            <a:spLocks noGrp="1"/>
          </p:cNvSpPr>
          <p:nvPr>
            <p:ph type="title"/>
          </p:nvPr>
        </p:nvSpPr>
        <p:spPr>
          <a:xfrm>
            <a:off x="3727350" y="282575"/>
            <a:ext cx="10833298" cy="622300"/>
          </a:xfrm>
          <a:prstGeom prst="rect">
            <a:avLst/>
          </a:prstGeom>
        </p:spPr>
        <p:txBody>
          <a:bodyPr vert="horz" wrap="square" lIns="0" tIns="12700" rIns="0" bIns="0" rtlCol="0">
            <a:spAutoFit/>
          </a:bodyPr>
          <a:lstStyle/>
          <a:p>
            <a:pPr marL="1925955">
              <a:lnSpc>
                <a:spcPct val="100000"/>
              </a:lnSpc>
              <a:spcBef>
                <a:spcPts val="100"/>
              </a:spcBef>
            </a:pPr>
            <a:r>
              <a:rPr dirty="0"/>
              <a:t>Module</a:t>
            </a:r>
            <a:r>
              <a:rPr spc="-170" dirty="0"/>
              <a:t> </a:t>
            </a:r>
            <a:r>
              <a:rPr spc="-10" dirty="0"/>
              <a:t>Implementation</a:t>
            </a:r>
          </a:p>
        </p:txBody>
      </p:sp>
      <p:pic>
        <p:nvPicPr>
          <p:cNvPr id="2097161" name="object 3"/>
          <p:cNvPicPr>
            <a:picLocks/>
          </p:cNvPicPr>
          <p:nvPr/>
        </p:nvPicPr>
        <p:blipFill>
          <a:blip r:embed="rId2" cstate="print"/>
          <a:stretch>
            <a:fillRect/>
          </a:stretch>
        </p:blipFill>
        <p:spPr>
          <a:xfrm>
            <a:off x="1247775" y="321468"/>
            <a:ext cx="1600199" cy="1590674"/>
          </a:xfrm>
          <a:prstGeom prst="rect">
            <a:avLst/>
          </a:prstGeom>
        </p:spPr>
      </p:pic>
      <p:pic>
        <p:nvPicPr>
          <p:cNvPr id="2097162" name="object 4"/>
          <p:cNvPicPr>
            <a:picLocks/>
          </p:cNvPicPr>
          <p:nvPr/>
        </p:nvPicPr>
        <p:blipFill>
          <a:blip r:embed="rId3" cstate="print"/>
          <a:stretch>
            <a:fillRect/>
          </a:stretch>
        </p:blipFill>
        <p:spPr>
          <a:xfrm>
            <a:off x="15504317" y="388143"/>
            <a:ext cx="1733549" cy="1657349"/>
          </a:xfrm>
          <a:prstGeom prst="rect">
            <a:avLst/>
          </a:prstGeom>
        </p:spPr>
      </p:pic>
      <p:sp>
        <p:nvSpPr>
          <p:cNvPr id="3" name="TextBox 2">
            <a:extLst>
              <a:ext uri="{FF2B5EF4-FFF2-40B4-BE49-F238E27FC236}">
                <a16:creationId xmlns:a16="http://schemas.microsoft.com/office/drawing/2014/main" id="{E297249C-8A0E-0435-FDBA-19D32AA51A92}"/>
              </a:ext>
            </a:extLst>
          </p:cNvPr>
          <p:cNvSpPr txBox="1"/>
          <p:nvPr/>
        </p:nvSpPr>
        <p:spPr>
          <a:xfrm>
            <a:off x="2342147" y="2674879"/>
            <a:ext cx="11582400" cy="2308324"/>
          </a:xfrm>
          <a:prstGeom prst="rect">
            <a:avLst/>
          </a:prstGeom>
          <a:noFill/>
        </p:spPr>
        <p:txBody>
          <a:bodyPr wrap="square">
            <a:spAutoFit/>
          </a:bodyPr>
          <a:lstStyle/>
          <a:p>
            <a:r>
              <a:rPr lang="en-US" b="1" dirty="0"/>
              <a:t>a</a:t>
            </a:r>
            <a:r>
              <a:rPr lang="en-US" sz="2000" b="1" dirty="0"/>
              <a:t>. </a:t>
            </a:r>
            <a:r>
              <a:rPr lang="en-US" sz="2400" b="1" dirty="0"/>
              <a:t>Collaborative Filtering</a:t>
            </a:r>
          </a:p>
          <a:p>
            <a:r>
              <a:rPr lang="en-US" sz="2400" dirty="0"/>
              <a:t>Collaborative filtering makes recommendations based on past user behavior, assuming that if two users have rated or interacted with similar courses, they will like each other's courses in the future.</a:t>
            </a:r>
            <a:endParaRPr lang="en-US" sz="2400" b="1" dirty="0"/>
          </a:p>
          <a:p>
            <a:pPr>
              <a:buFont typeface="Arial" panose="020B0604020202020204" pitchFamily="34" charset="0"/>
              <a:buChar char="•"/>
            </a:pPr>
            <a:r>
              <a:rPr lang="en-US" sz="2400" b="1" dirty="0"/>
              <a:t>User-Collaborative Filtering</a:t>
            </a:r>
            <a:r>
              <a:rPr lang="en-US" sz="2400" dirty="0"/>
              <a:t>: Find users who are similar to a target user and recommend courses they liked.</a:t>
            </a:r>
          </a:p>
        </p:txBody>
      </p:sp>
      <p:sp>
        <p:nvSpPr>
          <p:cNvPr id="5" name="TextBox 4">
            <a:extLst>
              <a:ext uri="{FF2B5EF4-FFF2-40B4-BE49-F238E27FC236}">
                <a16:creationId xmlns:a16="http://schemas.microsoft.com/office/drawing/2014/main" id="{52593C9A-EDF4-DEB0-EA08-C69BE664CE3B}"/>
              </a:ext>
            </a:extLst>
          </p:cNvPr>
          <p:cNvSpPr txBox="1"/>
          <p:nvPr/>
        </p:nvSpPr>
        <p:spPr>
          <a:xfrm>
            <a:off x="2326105" y="6134100"/>
            <a:ext cx="11867148" cy="3046988"/>
          </a:xfrm>
          <a:prstGeom prst="rect">
            <a:avLst/>
          </a:prstGeom>
          <a:noFill/>
        </p:spPr>
        <p:txBody>
          <a:bodyPr wrap="square">
            <a:spAutoFit/>
          </a:bodyPr>
          <a:lstStyle/>
          <a:p>
            <a:r>
              <a:rPr lang="en-US" b="1" dirty="0"/>
              <a:t>b. </a:t>
            </a:r>
            <a:r>
              <a:rPr lang="en-US" sz="2400" b="1" dirty="0"/>
              <a:t>Content-Based Filtering</a:t>
            </a:r>
          </a:p>
          <a:p>
            <a:r>
              <a:rPr lang="en-US" sz="2400" dirty="0"/>
              <a:t>Content-based filtering uses the attributes of the courses (such as category, difficulty, description) and the user's previous interactions with those courses to make recommendations.</a:t>
            </a:r>
          </a:p>
          <a:p>
            <a:r>
              <a:rPr lang="en-US" sz="2400" b="1" dirty="0"/>
              <a:t>Steps:</a:t>
            </a:r>
          </a:p>
          <a:p>
            <a:pPr>
              <a:buFont typeface="+mj-lt"/>
              <a:buAutoNum type="arabicPeriod"/>
            </a:pPr>
            <a:r>
              <a:rPr lang="en-US" sz="2400" dirty="0"/>
              <a:t>Extract features from the course descriptions, categories, etc.</a:t>
            </a:r>
          </a:p>
          <a:p>
            <a:pPr>
              <a:buFont typeface="+mj-lt"/>
              <a:buAutoNum type="arabicPeriod"/>
            </a:pPr>
            <a:r>
              <a:rPr lang="en-US" sz="2400" dirty="0"/>
              <a:t>Compute similarity scores based on these features.</a:t>
            </a:r>
          </a:p>
          <a:p>
            <a:pPr>
              <a:buFont typeface="+mj-lt"/>
              <a:buAutoNum type="arabicPeriod"/>
            </a:pPr>
            <a:r>
              <a:rPr lang="en-US" sz="2400" dirty="0"/>
              <a:t>Recommend courses with high similarity to the courses the user has interacted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4" name="object 2"/>
          <p:cNvSpPr txBox="1">
            <a:spLocks noGrp="1"/>
          </p:cNvSpPr>
          <p:nvPr>
            <p:ph type="title"/>
          </p:nvPr>
        </p:nvSpPr>
        <p:spPr>
          <a:xfrm>
            <a:off x="3727350" y="282575"/>
            <a:ext cx="10833298" cy="751488"/>
          </a:xfrm>
          <a:prstGeom prst="rect">
            <a:avLst/>
          </a:prstGeom>
        </p:spPr>
        <p:txBody>
          <a:bodyPr vert="horz" wrap="square" lIns="0" tIns="12700" rIns="0" bIns="0" rtlCol="0">
            <a:spAutoFit/>
          </a:bodyPr>
          <a:lstStyle/>
          <a:p>
            <a:pPr marL="2501900">
              <a:lnSpc>
                <a:spcPct val="100000"/>
              </a:lnSpc>
              <a:spcBef>
                <a:spcPts val="100"/>
              </a:spcBef>
            </a:pPr>
            <a:r>
              <a:rPr dirty="0"/>
              <a:t>Module</a:t>
            </a:r>
            <a:r>
              <a:rPr spc="-170" dirty="0"/>
              <a:t> </a:t>
            </a:r>
            <a:r>
              <a:rPr spc="-10" dirty="0"/>
              <a:t>Descri</a:t>
            </a:r>
            <a:r>
              <a:rPr lang="en-US" spc="-10" dirty="0"/>
              <a:t>p</a:t>
            </a:r>
            <a:r>
              <a:rPr spc="-10" dirty="0"/>
              <a:t>tion</a:t>
            </a:r>
          </a:p>
        </p:txBody>
      </p:sp>
      <p:pic>
        <p:nvPicPr>
          <p:cNvPr id="2097163" name="object 3"/>
          <p:cNvPicPr>
            <a:picLocks/>
          </p:cNvPicPr>
          <p:nvPr/>
        </p:nvPicPr>
        <p:blipFill>
          <a:blip r:embed="rId2" cstate="print"/>
          <a:stretch>
            <a:fillRect/>
          </a:stretch>
        </p:blipFill>
        <p:spPr>
          <a:xfrm>
            <a:off x="1247775" y="321468"/>
            <a:ext cx="1600199" cy="1590674"/>
          </a:xfrm>
          <a:prstGeom prst="rect">
            <a:avLst/>
          </a:prstGeom>
        </p:spPr>
      </p:pic>
      <p:pic>
        <p:nvPicPr>
          <p:cNvPr id="2097164" name="object 4"/>
          <p:cNvPicPr>
            <a:picLocks/>
          </p:cNvPicPr>
          <p:nvPr/>
        </p:nvPicPr>
        <p:blipFill>
          <a:blip r:embed="rId3" cstate="print"/>
          <a:stretch>
            <a:fillRect/>
          </a:stretch>
        </p:blipFill>
        <p:spPr>
          <a:xfrm>
            <a:off x="15504317" y="388143"/>
            <a:ext cx="1733549" cy="1657349"/>
          </a:xfrm>
          <a:prstGeom prst="rect">
            <a:avLst/>
          </a:prstGeom>
        </p:spPr>
      </p:pic>
      <p:sp>
        <p:nvSpPr>
          <p:cNvPr id="3" name="TextBox 2">
            <a:extLst>
              <a:ext uri="{FF2B5EF4-FFF2-40B4-BE49-F238E27FC236}">
                <a16:creationId xmlns:a16="http://schemas.microsoft.com/office/drawing/2014/main" id="{CE6A270D-9956-85F4-8E41-F8F610012F30}"/>
              </a:ext>
            </a:extLst>
          </p:cNvPr>
          <p:cNvSpPr txBox="1"/>
          <p:nvPr/>
        </p:nvSpPr>
        <p:spPr>
          <a:xfrm>
            <a:off x="2749648" y="3619500"/>
            <a:ext cx="12337952" cy="1938992"/>
          </a:xfrm>
          <a:prstGeom prst="rect">
            <a:avLst/>
          </a:prstGeom>
          <a:noFill/>
        </p:spPr>
        <p:txBody>
          <a:bodyPr wrap="square">
            <a:spAutoFit/>
          </a:bodyPr>
          <a:lstStyle/>
          <a:p>
            <a:pPr marL="285750" indent="-285750" algn="l">
              <a:buFont typeface="Arial" panose="020B0604020202020204" pitchFamily="34" charset="0"/>
              <a:buChar char="•"/>
            </a:pPr>
            <a:r>
              <a:rPr lang="en-US" sz="2400" dirty="0"/>
              <a:t>The </a:t>
            </a:r>
            <a:r>
              <a:rPr lang="en-US" sz="2400" b="1" dirty="0"/>
              <a:t>Course Recommender System for Machine Learning (ML)</a:t>
            </a:r>
            <a:r>
              <a:rPr lang="en-US" sz="2400" dirty="0"/>
              <a:t> is designed to provide personalized course recommendations to users based on their learning interests, preferences, and past behaviors. This system can be used by online education platforms to recommend Machine Learning (ML) and related courses to users based on collaborative filtering, content-based filtering, and hybrid models</a:t>
            </a:r>
            <a:r>
              <a:rPr lang="en-US" sz="2000" dirty="0"/>
              <a:t>.</a:t>
            </a:r>
          </a:p>
        </p:txBody>
      </p:sp>
      <p:sp>
        <p:nvSpPr>
          <p:cNvPr id="5" name="TextBox 4">
            <a:extLst>
              <a:ext uri="{FF2B5EF4-FFF2-40B4-BE49-F238E27FC236}">
                <a16:creationId xmlns:a16="http://schemas.microsoft.com/office/drawing/2014/main" id="{62395679-43A2-CD26-3A09-94EEFA819537}"/>
              </a:ext>
            </a:extLst>
          </p:cNvPr>
          <p:cNvSpPr txBox="1"/>
          <p:nvPr/>
        </p:nvSpPr>
        <p:spPr>
          <a:xfrm>
            <a:off x="2847974" y="6450242"/>
            <a:ext cx="11712674" cy="1938992"/>
          </a:xfrm>
          <a:prstGeom prst="rect">
            <a:avLst/>
          </a:prstGeom>
          <a:noFill/>
        </p:spPr>
        <p:txBody>
          <a:bodyPr wrap="square">
            <a:spAutoFit/>
          </a:bodyPr>
          <a:lstStyle/>
          <a:p>
            <a:pPr marL="285750" indent="-285750">
              <a:buFont typeface="Arial" panose="020B0604020202020204" pitchFamily="34" charset="0"/>
              <a:buChar char="•"/>
            </a:pPr>
            <a:r>
              <a:rPr lang="en-US" sz="2400" dirty="0"/>
              <a:t>This recommender system employs advanced machine learning techniques such as collaborative filtering, content-based filtering, and matrix factorization to make course recommendations tailored to each user's learning journey. By utilizing these methods, the system improves user engagement, aids in course discovery, and optimizes learning paths for students interested in Machine Learning topics.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1290</Words>
  <Application>Microsoft Office PowerPoint</Application>
  <PresentationFormat>Custom</PresentationFormat>
  <Paragraphs>174</Paragraphs>
  <Slides>14</Slides>
  <Notes>4</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Simple Light</vt:lpstr>
      <vt:lpstr>    </vt:lpstr>
      <vt:lpstr>PowerPoint Presentation</vt:lpstr>
      <vt:lpstr>                     PROBLEM IDENTIFICATION </vt:lpstr>
      <vt:lpstr>PROBLEM IDENTIFICATION</vt:lpstr>
      <vt:lpstr>PowerPoint Presentation</vt:lpstr>
      <vt:lpstr>MACHINE LEARNING TECHNIQUE USED</vt:lpstr>
      <vt:lpstr>MODULES </vt:lpstr>
      <vt:lpstr>Module Implementation</vt:lpstr>
      <vt:lpstr>Module Description</vt:lpstr>
      <vt:lpstr>Source Code</vt:lpstr>
      <vt:lpstr>PowerPoint Presentation</vt:lpstr>
      <vt:lpstr>Screenshot</vt:lpstr>
      <vt:lpstr>Conclusion and 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CIA II Project Review</dc:title>
  <dc:creator>Ragavi Ragavi</dc:creator>
  <cp:lastModifiedBy>sweatha963@gmail.com</cp:lastModifiedBy>
  <cp:revision>12</cp:revision>
  <dcterms:created xsi:type="dcterms:W3CDTF">2024-11-23T23:25:05Z</dcterms:created>
  <dcterms:modified xsi:type="dcterms:W3CDTF">2024-12-07T04:58:17Z</dcterms:modified>
</cp:coreProperties>
</file>