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18288000" cx="18288000"/>
  <p:notesSz cx="18288000" cy="18288000"/>
  <p:embeddedFontLst>
    <p:embeddedFont>
      <p:font typeface="Tahoma"/>
      <p:regular r:id="rId33"/>
      <p:bold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iPo7t2y9RisiKD2w4bfUgwvAf4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GillSans-regular.fntdata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Gill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048600" y="1371600"/>
            <a:ext cx="121926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/>
          <p:nvPr>
            <p:ph type="ctrTitle"/>
          </p:nvPr>
        </p:nvSpPr>
        <p:spPr>
          <a:xfrm>
            <a:off x="3835607" y="3488602"/>
            <a:ext cx="10616785" cy="16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0"/>
              <a:buFont typeface="Cambria"/>
              <a:buNone/>
              <a:defRPr b="1" i="0" sz="108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  <a:defRPr/>
            </a:lvl1pPr>
            <a:lvl2pPr lvl="1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5600" u="none" cap="none" strike="noStrike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2878084" y="2130596"/>
            <a:ext cx="4851900" cy="5992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>
            <a:off x="8373312" y="2130597"/>
            <a:ext cx="7656356" cy="1242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2" type="body"/>
          </p:nvPr>
        </p:nvSpPr>
        <p:spPr>
          <a:xfrm>
            <a:off x="2878085" y="8547980"/>
            <a:ext cx="4854738" cy="599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3200"/>
              <a:buNone/>
              <a:defRPr sz="3200"/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0" name="Google Shape;80;p38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38"/>
          <p:cNvCxnSpPr/>
          <p:nvPr/>
        </p:nvCxnSpPr>
        <p:spPr>
          <a:xfrm>
            <a:off x="2883496" y="8547976"/>
            <a:ext cx="484655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9"/>
          <p:cNvGrpSpPr/>
          <p:nvPr/>
        </p:nvGrpSpPr>
        <p:grpSpPr>
          <a:xfrm>
            <a:off x="9993003" y="1285791"/>
            <a:ext cx="7022774" cy="13730936"/>
            <a:chOff x="6852919" y="583365"/>
            <a:chExt cx="4681849" cy="5181928"/>
          </a:xfrm>
        </p:grpSpPr>
        <p:sp>
          <p:nvSpPr>
            <p:cNvPr id="86" name="Google Shape;86;p39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9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39"/>
          <p:cNvSpPr txBox="1"/>
          <p:nvPr>
            <p:ph type="title"/>
          </p:nvPr>
        </p:nvSpPr>
        <p:spPr>
          <a:xfrm>
            <a:off x="2888297" y="3012035"/>
            <a:ext cx="6489870" cy="48815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Gill Sans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/>
          <p:nvPr>
            <p:ph idx="2" type="pic"/>
          </p:nvPr>
        </p:nvSpPr>
        <p:spPr>
          <a:xfrm>
            <a:off x="11280256" y="2993450"/>
            <a:ext cx="4469996" cy="1031020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0" name="Google Shape;90;p39"/>
          <p:cNvSpPr txBox="1"/>
          <p:nvPr>
            <p:ph idx="1" type="body"/>
          </p:nvPr>
        </p:nvSpPr>
        <p:spPr>
          <a:xfrm>
            <a:off x="2886984" y="8389312"/>
            <a:ext cx="6480572" cy="5343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  <a:defRPr sz="3600"/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1" name="Google Shape;91;p39"/>
          <p:cNvSpPr txBox="1"/>
          <p:nvPr>
            <p:ph idx="10" type="dt"/>
          </p:nvPr>
        </p:nvSpPr>
        <p:spPr>
          <a:xfrm>
            <a:off x="2873328" y="14586287"/>
            <a:ext cx="6504840" cy="853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1" type="ftr"/>
          </p:nvPr>
        </p:nvSpPr>
        <p:spPr>
          <a:xfrm>
            <a:off x="2875061" y="849711"/>
            <a:ext cx="6503106" cy="855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39"/>
          <p:cNvCxnSpPr/>
          <p:nvPr/>
        </p:nvCxnSpPr>
        <p:spPr>
          <a:xfrm>
            <a:off x="2882562" y="8382947"/>
            <a:ext cx="6484028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40"/>
          <p:cNvCxnSpPr/>
          <p:nvPr/>
        </p:nvCxnSpPr>
        <p:spPr>
          <a:xfrm>
            <a:off x="2886983" y="4925568"/>
            <a:ext cx="1314268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40"/>
          <p:cNvSpPr txBox="1"/>
          <p:nvPr>
            <p:ph type="title"/>
          </p:nvPr>
        </p:nvSpPr>
        <p:spPr>
          <a:xfrm>
            <a:off x="2886983" y="2145388"/>
            <a:ext cx="13142686" cy="279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" type="body"/>
          </p:nvPr>
        </p:nvSpPr>
        <p:spPr>
          <a:xfrm rot="5400000">
            <a:off x="4857509" y="3404764"/>
            <a:ext cx="9201635" cy="13142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/>
          <p:nvPr>
            <p:ph type="title"/>
          </p:nvPr>
        </p:nvSpPr>
        <p:spPr>
          <a:xfrm rot="5400000">
            <a:off x="8725899" y="7240758"/>
            <a:ext cx="12426371" cy="220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" type="body"/>
          </p:nvPr>
        </p:nvSpPr>
        <p:spPr>
          <a:xfrm rot="5400000">
            <a:off x="1974892" y="3042690"/>
            <a:ext cx="12426371" cy="10602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41"/>
          <p:cNvCxnSpPr/>
          <p:nvPr/>
        </p:nvCxnSpPr>
        <p:spPr>
          <a:xfrm>
            <a:off x="13836056" y="2130599"/>
            <a:ext cx="0" cy="12426371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2886983" y="2145388"/>
            <a:ext cx="13142686" cy="279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2886983" y="5375289"/>
            <a:ext cx="13142686" cy="9201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0"/>
          <p:cNvCxnSpPr/>
          <p:nvPr/>
        </p:nvCxnSpPr>
        <p:spPr>
          <a:xfrm>
            <a:off x="2886983" y="4925568"/>
            <a:ext cx="1314268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31"/>
          <p:cNvCxnSpPr/>
          <p:nvPr/>
        </p:nvCxnSpPr>
        <p:spPr>
          <a:xfrm>
            <a:off x="2886983" y="4925568"/>
            <a:ext cx="1314268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31"/>
          <p:cNvSpPr txBox="1"/>
          <p:nvPr>
            <p:ph type="title"/>
          </p:nvPr>
        </p:nvSpPr>
        <p:spPr>
          <a:xfrm>
            <a:off x="2886983" y="2145388"/>
            <a:ext cx="13142686" cy="279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showMasterSp="0">
  <p:cSld name="1_Two Conten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2886983" y="2145388"/>
            <a:ext cx="13142686" cy="279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50"/>
              <a:buFont typeface="Cambria"/>
              <a:buNone/>
              <a:defRPr b="1" i="0" sz="83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890481" y="3323014"/>
            <a:ext cx="4739005" cy="553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7625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3900"/>
              <a:buChar char="•"/>
              <a:defRPr b="0" i="0" sz="3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826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5600" u="none" cap="none" strike="noStrike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ctrTitle"/>
          </p:nvPr>
        </p:nvSpPr>
        <p:spPr>
          <a:xfrm>
            <a:off x="4792639" y="2139466"/>
            <a:ext cx="11237030" cy="67771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Gill Sans"/>
              <a:buNone/>
              <a:defRPr sz="10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subTitle"/>
          </p:nvPr>
        </p:nvSpPr>
        <p:spPr>
          <a:xfrm>
            <a:off x="4792639" y="9416548"/>
            <a:ext cx="11237030" cy="26069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3200"/>
              <a:buNone/>
              <a:defRPr b="0" sz="32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4792638" y="878156"/>
            <a:ext cx="6172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2869407" y="2130595"/>
            <a:ext cx="1604010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34"/>
          <p:cNvCxnSpPr/>
          <p:nvPr/>
        </p:nvCxnSpPr>
        <p:spPr>
          <a:xfrm>
            <a:off x="4792639" y="9409445"/>
            <a:ext cx="1123703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title"/>
          </p:nvPr>
        </p:nvSpPr>
        <p:spPr>
          <a:xfrm>
            <a:off x="2886982" y="4683014"/>
            <a:ext cx="11234004" cy="5034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Gill Sans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2886984" y="10149857"/>
            <a:ext cx="11234004" cy="270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35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35"/>
          <p:cNvCxnSpPr/>
          <p:nvPr/>
        </p:nvCxnSpPr>
        <p:spPr>
          <a:xfrm>
            <a:off x="2886982" y="10146627"/>
            <a:ext cx="1123400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2886983" y="2146375"/>
            <a:ext cx="13142686" cy="28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2886981" y="5370496"/>
            <a:ext cx="6251742" cy="916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9778364" y="5370497"/>
            <a:ext cx="6251304" cy="916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36"/>
          <p:cNvCxnSpPr/>
          <p:nvPr/>
        </p:nvCxnSpPr>
        <p:spPr>
          <a:xfrm>
            <a:off x="2886983" y="4925568"/>
            <a:ext cx="1314268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37"/>
          <p:cNvCxnSpPr/>
          <p:nvPr/>
        </p:nvCxnSpPr>
        <p:spPr>
          <a:xfrm>
            <a:off x="2886983" y="4925568"/>
            <a:ext cx="1314268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37"/>
          <p:cNvSpPr txBox="1"/>
          <p:nvPr>
            <p:ph type="title"/>
          </p:nvPr>
        </p:nvSpPr>
        <p:spPr>
          <a:xfrm>
            <a:off x="2886982" y="2144439"/>
            <a:ext cx="13142688" cy="2816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" type="body"/>
          </p:nvPr>
        </p:nvSpPr>
        <p:spPr>
          <a:xfrm>
            <a:off x="2886982" y="5385468"/>
            <a:ext cx="6251532" cy="2138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400"/>
              <a:buNone/>
              <a:defRPr b="0" sz="4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  <a:defRPr b="1" sz="3000"/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700"/>
              <a:buNone/>
              <a:defRPr b="1" sz="2700"/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5pPr>
            <a:lvl6pPr indent="-2286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6pPr>
            <a:lvl7pPr indent="-2286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7pPr>
            <a:lvl8pPr indent="-2286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8pPr>
            <a:lvl9pPr indent="-2286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70" name="Google Shape;70;p37"/>
          <p:cNvSpPr txBox="1"/>
          <p:nvPr>
            <p:ph idx="2" type="body"/>
          </p:nvPr>
        </p:nvSpPr>
        <p:spPr>
          <a:xfrm>
            <a:off x="2886982" y="7531388"/>
            <a:ext cx="6251532" cy="7051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3" type="body"/>
          </p:nvPr>
        </p:nvSpPr>
        <p:spPr>
          <a:xfrm>
            <a:off x="9778364" y="5394679"/>
            <a:ext cx="6251304" cy="2139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400"/>
              <a:buNone/>
              <a:defRPr b="0" sz="4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  <a:defRPr b="1" sz="3000"/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700"/>
              <a:buNone/>
              <a:defRPr b="1" sz="2700"/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5pPr>
            <a:lvl6pPr indent="-2286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6pPr>
            <a:lvl7pPr indent="-2286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7pPr>
            <a:lvl8pPr indent="-2286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8pPr>
            <a:lvl9pPr indent="-2286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72" name="Google Shape;72;p37"/>
          <p:cNvSpPr txBox="1"/>
          <p:nvPr>
            <p:ph idx="4" type="body"/>
          </p:nvPr>
        </p:nvSpPr>
        <p:spPr>
          <a:xfrm>
            <a:off x="9778364" y="7523978"/>
            <a:ext cx="6251304" cy="7032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/>
          <p:nvPr/>
        </p:nvSpPr>
        <p:spPr>
          <a:xfrm>
            <a:off x="0" y="5375291"/>
            <a:ext cx="18288000" cy="1087872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28"/>
          <p:cNvPicPr preferRelativeResize="0"/>
          <p:nvPr/>
        </p:nvPicPr>
        <p:blipFill rotWithShape="1">
          <a:blip r:embed="rId1">
            <a:alphaModFix/>
          </a:blip>
          <a:srcRect b="-1538" l="12500" r="12500" t="1538"/>
          <a:stretch/>
        </p:blipFill>
        <p:spPr>
          <a:xfrm>
            <a:off x="-1" y="16254009"/>
            <a:ext cx="18288002" cy="2065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8"/>
          <p:cNvCxnSpPr/>
          <p:nvPr/>
        </p:nvCxnSpPr>
        <p:spPr>
          <a:xfrm>
            <a:off x="0" y="16269672"/>
            <a:ext cx="18288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28"/>
          <p:cNvSpPr txBox="1"/>
          <p:nvPr>
            <p:ph type="title"/>
          </p:nvPr>
        </p:nvSpPr>
        <p:spPr>
          <a:xfrm>
            <a:off x="2886983" y="2145388"/>
            <a:ext cx="13142686" cy="279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Gill Sans"/>
              <a:buNone/>
              <a:defRPr b="0" i="0" sz="6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8"/>
          <p:cNvSpPr txBox="1"/>
          <p:nvPr>
            <p:ph idx="1" type="body"/>
          </p:nvPr>
        </p:nvSpPr>
        <p:spPr>
          <a:xfrm>
            <a:off x="2886983" y="5375289"/>
            <a:ext cx="13142686" cy="9201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064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0" type="dt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1" type="ftr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6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6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6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6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6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6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6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6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6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4909790" y="5852791"/>
            <a:ext cx="8468360" cy="3686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by RAGAVI T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b="1" i="0" lang="en-US" sz="5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RAKSHANA PON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b="1" i="0" lang="en-US" sz="5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RANJANI V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b="1" i="0" lang="en-US" sz="5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RANJITHA R</a:t>
            </a:r>
            <a:endParaRPr b="0" i="0" sz="5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1"/>
          <p:cNvSpPr txBox="1"/>
          <p:nvPr>
            <p:ph type="ctrTitle"/>
          </p:nvPr>
        </p:nvSpPr>
        <p:spPr>
          <a:xfrm>
            <a:off x="3835607" y="3488602"/>
            <a:ext cx="10616785" cy="16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mbria"/>
              <a:buNone/>
            </a:pPr>
            <a:r>
              <a:rPr lang="en-US"/>
              <a:t>GROUP	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/>
        </p:nvSpPr>
        <p:spPr>
          <a:xfrm>
            <a:off x="4038600" y="6804300"/>
            <a:ext cx="11887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ACTIVITY</a:t>
            </a:r>
            <a:endParaRPr sz="7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5Ws+1H MATRIX TABLE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/>
        </p:nvSpPr>
        <p:spPr>
          <a:xfrm>
            <a:off x="1516396" y="3848420"/>
            <a:ext cx="72199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Group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3447552" y="3848420"/>
            <a:ext cx="55943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Who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5342614" y="3848420"/>
            <a:ext cx="62928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What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307526" y="3849305"/>
            <a:ext cx="76771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Where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9385524" y="3854343"/>
            <a:ext cx="69278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When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12339255" y="3848420"/>
            <a:ext cx="54927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Why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15488384" y="3897803"/>
            <a:ext cx="55435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1370645" y="6011434"/>
            <a:ext cx="1557655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Core Weather  Elements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3122972" y="6011434"/>
            <a:ext cx="191516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Meteorologists,  Weather analysts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5228270" y="5678059"/>
            <a:ext cx="191897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Measure weather  elements like  temperature,  humidity, etc.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439025" y="5937277"/>
            <a:ext cx="1704975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Global,  Regional, Local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9435785" y="5899349"/>
            <a:ext cx="2492375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Continuous, Real-time,  Seasonal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12046859" y="5820733"/>
            <a:ext cx="3086727" cy="656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understand the current  weather conditions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15066240" y="5710125"/>
            <a:ext cx="256159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weather stations,  satellite data, sensors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1266506" y="7755766"/>
            <a:ext cx="176593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Weather Events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3147693" y="7732720"/>
            <a:ext cx="224409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Emergency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15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services,  Public,  Meteorologists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5338057" y="7696400"/>
            <a:ext cx="160401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Observe and  predict events  like storms,  tornadoes, etc.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7436371" y="7759541"/>
            <a:ext cx="1683385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Regions prone  to severe  weather events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9331960" y="7732720"/>
            <a:ext cx="214249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During specific  weather conditions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12095961" y="7732720"/>
            <a:ext cx="2463165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prepare and warn  people about potential  hazards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14999883" y="7782258"/>
            <a:ext cx="2694305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predictive models,  real-time data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1186231" y="10103049"/>
            <a:ext cx="2323465" cy="1005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Weather 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15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Forecasting  Tools &amp; Data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3402372" y="10170460"/>
            <a:ext cx="2254885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Meteorologists, 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15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 scientists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5338057" y="10128508"/>
            <a:ext cx="1889125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Collect, analyze,  and predict  weather patterns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7660914" y="10088188"/>
            <a:ext cx="134620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Weather  stations,  satellites,  laboratories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9331960" y="10341588"/>
            <a:ext cx="244348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Continuous, Real-time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12299863" y="10295195"/>
            <a:ext cx="270002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provide accurate and  timely weather forecasts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15196592" y="10259836"/>
            <a:ext cx="258191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Through satellite data,  radars, weather models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1244281" y="12039873"/>
            <a:ext cx="168148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Meteorology &amp;  Climate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3311206" y="12039873"/>
            <a:ext cx="1917064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Meteorologists,  Climate scientists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5451087" y="11842428"/>
            <a:ext cx="1889125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Study long-term  weather patterns  and climate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7610157" y="11973267"/>
            <a:ext cx="181483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Global, Regional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9683432" y="12039551"/>
            <a:ext cx="155956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Over decades,  centuries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12308425" y="12053385"/>
            <a:ext cx="2497455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understand climate  trends and impacts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15196592" y="11979925"/>
            <a:ext cx="2794635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Analyzing historical 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15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data,  climate models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1244281" y="14144238"/>
            <a:ext cx="2066925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Weather  Communication &amp;  Alerts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3302360" y="14144238"/>
            <a:ext cx="1556385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Governments,  Media, Public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5564118" y="13739373"/>
            <a:ext cx="1663064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Communicate  weather  conditions and  warnings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7745730" y="13640739"/>
            <a:ext cx="139827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TV, Radio,  Mobile apps,  Online  platforms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9661371" y="14038617"/>
            <a:ext cx="243459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 and during  severe weather events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12536423" y="14037835"/>
            <a:ext cx="285623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inform and protect the  public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15488384" y="13909665"/>
            <a:ext cx="2892425" cy="1018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weather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15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alerts  systems,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15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media broadcasts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1084092" y="15543312"/>
            <a:ext cx="140208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Applications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3147693" y="15224441"/>
            <a:ext cx="1946275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 developers,  Weather services,  Public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5451087" y="15273371"/>
            <a:ext cx="1971675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Develop and use  weather apps and  APIs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7769776" y="15224440"/>
            <a:ext cx="163322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 digital  platforms,  mobile devices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9726406" y="15345533"/>
            <a:ext cx="2558415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Daily, especially during  weather changes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12575158" y="15391127"/>
            <a:ext cx="277876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provide easy access to  weather information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15555058" y="15296817"/>
            <a:ext cx="2759075" cy="1005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Developing apps,  integrating weather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15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APIs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/>
        </p:nvSpPr>
        <p:spPr>
          <a:xfrm>
            <a:off x="3886200" y="6248400"/>
            <a:ext cx="11277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USER PARTICIPANT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 MAPPING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4279" y="6643"/>
            <a:ext cx="10344149" cy="102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7808934" y="4518025"/>
            <a:ext cx="2102485" cy="557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51130" lvl="0" marL="12700" marR="5080" rtl="0" algn="l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weather  forcasting</a:t>
            </a:r>
            <a:endParaRPr sz="3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35" lvl="0" marL="288290" marR="280670" rtl="0" algn="ctr">
              <a:lnSpc>
                <a:spcPct val="113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primary  level  secondary  level</a:t>
            </a:r>
            <a:endParaRPr sz="2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80059" marR="472440" rtl="0" algn="ctr">
              <a:lnSpc>
                <a:spcPct val="115399"/>
              </a:lnSpc>
              <a:spcBef>
                <a:spcPts val="173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teritiary  level</a:t>
            </a:r>
            <a:endParaRPr sz="22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47650" marR="201295" rtl="0" algn="ctr">
              <a:lnSpc>
                <a:spcPct val="115399"/>
              </a:lnSpc>
              <a:spcBef>
                <a:spcPts val="195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quaterniary  level</a:t>
            </a:r>
            <a:endParaRPr sz="22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 rot="-600000">
            <a:off x="8064889" y="3559330"/>
            <a:ext cx="690101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retail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 rot="1020000">
            <a:off x="8834312" y="3652265"/>
            <a:ext cx="1347678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 rot="-3720000">
            <a:off x="6786099" y="4726251"/>
            <a:ext cx="60933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office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 rot="-3720000">
            <a:off x="6929422" y="4854600"/>
            <a:ext cx="811808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worker</a:t>
            </a:r>
            <a:r>
              <a:rPr b="1"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aseline="30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 rot="4440000">
            <a:off x="10231137" y="4794493"/>
            <a:ext cx="833348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 rot="4440000">
            <a:off x="10019398" y="4870180"/>
            <a:ext cx="725449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drivers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 rot="-2940000">
            <a:off x="9712885" y="6017438"/>
            <a:ext cx="101092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2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stu</a:t>
            </a:r>
            <a:r>
              <a:rPr b="1" baseline="30000" lang="en-US"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dents</a:t>
            </a:r>
            <a:endParaRPr baseline="30000" sz="2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 rot="-3900000">
            <a:off x="10676538" y="4957227"/>
            <a:ext cx="1343597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3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fis</a:t>
            </a:r>
            <a:r>
              <a:rPr b="1" baseline="30000" lang="en-US" sz="3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herman</a:t>
            </a:r>
            <a:endParaRPr baseline="30000" sz="3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 rot="3060000">
            <a:off x="6226137" y="6057869"/>
            <a:ext cx="1047803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farmers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 rot="-3060000">
            <a:off x="5865332" y="3571171"/>
            <a:ext cx="1694246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3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</a:t>
            </a:r>
            <a:r>
              <a:rPr b="1" baseline="30000" lang="en-US" sz="3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ruction</a:t>
            </a:r>
            <a:endParaRPr baseline="30000" sz="3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 rot="-3060000">
            <a:off x="6469201" y="3803357"/>
            <a:ext cx="1066239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3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worke</a:t>
            </a:r>
            <a:r>
              <a:rPr b="1" baseline="30000" lang="en-US" sz="3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rs</a:t>
            </a:r>
            <a:endParaRPr baseline="30000" sz="3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 rot="3300000">
            <a:off x="6902981" y="6046501"/>
            <a:ext cx="1275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2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healt</a:t>
            </a: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 care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 rot="-5400000">
            <a:off x="12022494" y="4693436"/>
            <a:ext cx="922655" cy="742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114300" lvl="0" marL="12700" marR="5080" rtl="0" algn="l">
              <a:lnSpc>
                <a:spcPct val="139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truck  drivers</a:t>
            </a:r>
            <a:endParaRPr sz="2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 rot="2520000">
            <a:off x="5951634" y="7250492"/>
            <a:ext cx="795849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travel</a:t>
            </a:r>
            <a:endParaRPr sz="2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 rot="2520000">
            <a:off x="5669738" y="7519137"/>
            <a:ext cx="874859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guides</a:t>
            </a:r>
            <a:endParaRPr sz="2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7921477" y="1416061"/>
            <a:ext cx="1877695" cy="1592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645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tilots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21640" lvl="0" marL="12700" marR="5080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outdoor  event planners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 rot="-3240000">
            <a:off x="4649395" y="3459957"/>
            <a:ext cx="1946074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meteo</a:t>
            </a:r>
            <a:r>
              <a:rPr b="1" baseline="30000" lang="en-US" sz="30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rologists</a:t>
            </a:r>
            <a:endParaRPr baseline="30000" sz="3075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 rot="2940000">
            <a:off x="11246264" y="3107193"/>
            <a:ext cx="932611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30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1" lang="en-US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arine</a:t>
            </a:r>
            <a:endParaRPr sz="2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 rot="-480000">
            <a:off x="7512332" y="558103"/>
            <a:ext cx="1004004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disaster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6" name="Google Shape;256;p13"/>
          <p:cNvSpPr txBox="1"/>
          <p:nvPr/>
        </p:nvSpPr>
        <p:spPr>
          <a:xfrm rot="660000">
            <a:off x="8606212" y="593769"/>
            <a:ext cx="1611817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92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</a:t>
            </a:r>
            <a:r>
              <a:rPr b="1" lang="en-US" sz="19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nt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 rot="4800000">
            <a:off x="3763356" y="5105269"/>
            <a:ext cx="1293429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30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lang="en-US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mergenc</a:t>
            </a:r>
            <a:endParaRPr sz="2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13"/>
          <p:cNvSpPr txBox="1"/>
          <p:nvPr/>
        </p:nvSpPr>
        <p:spPr>
          <a:xfrm rot="4800000">
            <a:off x="3902465" y="5166889"/>
            <a:ext cx="30190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endParaRPr sz="2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 rot="4020000">
            <a:off x="3959955" y="6758706"/>
            <a:ext cx="1475509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30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respond</a:t>
            </a:r>
            <a:r>
              <a:rPr b="1" lang="en-US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ers</a:t>
            </a:r>
            <a:endParaRPr sz="2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 rot="-4140000">
            <a:off x="12167045" y="6335263"/>
            <a:ext cx="190203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b="1" baseline="30000" lang="en-US" sz="30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vironmental</a:t>
            </a:r>
            <a:endParaRPr baseline="30000" sz="3075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 rot="-5880000">
            <a:off x="12639247" y="4268733"/>
            <a:ext cx="140369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</a:t>
            </a:r>
            <a:r>
              <a:rPr b="1" baseline="30000" lang="en-US" sz="30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nultants</a:t>
            </a:r>
            <a:endParaRPr baseline="30000" sz="3075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 rot="-4020000">
            <a:off x="4291905" y="2812507"/>
            <a:ext cx="136004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renewable</a:t>
            </a:r>
            <a:endParaRPr sz="2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 rot="-2160000">
            <a:off x="5059189" y="1539229"/>
            <a:ext cx="1990113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energy </a:t>
            </a:r>
            <a:r>
              <a:rPr b="1" lang="en-US" sz="18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eng</a:t>
            </a:r>
            <a:r>
              <a:rPr b="1" baseline="30000" lang="en-US" sz="27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ineers</a:t>
            </a:r>
            <a:endParaRPr baseline="30000" sz="2775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 rot="-2100000">
            <a:off x="10692106" y="8763915"/>
            <a:ext cx="145704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</a:t>
            </a:r>
            <a:r>
              <a:rPr b="1" baseline="30000" lang="en-US" sz="292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searchers</a:t>
            </a:r>
            <a:endParaRPr baseline="30000" sz="2925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5769930" y="2366144"/>
            <a:ext cx="1126490" cy="534035"/>
          </a:xfrm>
          <a:custGeom>
            <a:rect b="b" l="l" r="r" t="t"/>
            <a:pathLst>
              <a:path extrusionOk="0" h="534035" w="1126490">
                <a:moveTo>
                  <a:pt x="1051010" y="399476"/>
                </a:moveTo>
                <a:lnTo>
                  <a:pt x="1008643" y="412814"/>
                </a:lnTo>
                <a:lnTo>
                  <a:pt x="965027" y="417525"/>
                </a:lnTo>
                <a:lnTo>
                  <a:pt x="920982" y="420362"/>
                </a:lnTo>
                <a:lnTo>
                  <a:pt x="876551" y="420852"/>
                </a:lnTo>
                <a:lnTo>
                  <a:pt x="825851" y="418617"/>
                </a:lnTo>
                <a:lnTo>
                  <a:pt x="775030" y="413862"/>
                </a:lnTo>
                <a:lnTo>
                  <a:pt x="724215" y="406712"/>
                </a:lnTo>
                <a:lnTo>
                  <a:pt x="673534" y="397292"/>
                </a:lnTo>
                <a:lnTo>
                  <a:pt x="623114" y="385725"/>
                </a:lnTo>
                <a:lnTo>
                  <a:pt x="573083" y="372137"/>
                </a:lnTo>
                <a:lnTo>
                  <a:pt x="523568" y="356653"/>
                </a:lnTo>
                <a:lnTo>
                  <a:pt x="474697" y="339396"/>
                </a:lnTo>
                <a:lnTo>
                  <a:pt x="428878" y="321292"/>
                </a:lnTo>
                <a:lnTo>
                  <a:pt x="383859" y="301426"/>
                </a:lnTo>
                <a:lnTo>
                  <a:pt x="339754" y="279820"/>
                </a:lnTo>
                <a:lnTo>
                  <a:pt x="296674" y="256491"/>
                </a:lnTo>
                <a:lnTo>
                  <a:pt x="254734" y="231462"/>
                </a:lnTo>
                <a:lnTo>
                  <a:pt x="214046" y="204750"/>
                </a:lnTo>
                <a:lnTo>
                  <a:pt x="170780" y="173670"/>
                </a:lnTo>
                <a:lnTo>
                  <a:pt x="129055" y="140809"/>
                </a:lnTo>
                <a:lnTo>
                  <a:pt x="89358" y="105915"/>
                </a:lnTo>
                <a:lnTo>
                  <a:pt x="52173" y="68736"/>
                </a:lnTo>
                <a:lnTo>
                  <a:pt x="17984" y="29022"/>
                </a:lnTo>
                <a:lnTo>
                  <a:pt x="1050" y="5009"/>
                </a:lnTo>
                <a:lnTo>
                  <a:pt x="0" y="3774"/>
                </a:lnTo>
                <a:lnTo>
                  <a:pt x="232" y="1984"/>
                </a:lnTo>
                <a:lnTo>
                  <a:pt x="2489" y="0"/>
                </a:lnTo>
                <a:lnTo>
                  <a:pt x="4260" y="137"/>
                </a:lnTo>
                <a:lnTo>
                  <a:pt x="5273" y="1264"/>
                </a:lnTo>
                <a:lnTo>
                  <a:pt x="10670" y="6156"/>
                </a:lnTo>
                <a:lnTo>
                  <a:pt x="21571" y="15722"/>
                </a:lnTo>
                <a:lnTo>
                  <a:pt x="26968" y="20616"/>
                </a:lnTo>
                <a:lnTo>
                  <a:pt x="64825" y="55519"/>
                </a:lnTo>
                <a:lnTo>
                  <a:pt x="103767" y="89388"/>
                </a:lnTo>
                <a:lnTo>
                  <a:pt x="143984" y="121929"/>
                </a:lnTo>
                <a:lnTo>
                  <a:pt x="185670" y="152849"/>
                </a:lnTo>
                <a:lnTo>
                  <a:pt x="229017" y="181852"/>
                </a:lnTo>
                <a:lnTo>
                  <a:pt x="269655" y="206453"/>
                </a:lnTo>
                <a:lnTo>
                  <a:pt x="311307" y="229609"/>
                </a:lnTo>
                <a:lnTo>
                  <a:pt x="353889" y="251304"/>
                </a:lnTo>
                <a:lnTo>
                  <a:pt x="397315" y="271521"/>
                </a:lnTo>
                <a:lnTo>
                  <a:pt x="441503" y="290245"/>
                </a:lnTo>
                <a:lnTo>
                  <a:pt x="486366" y="307461"/>
                </a:lnTo>
                <a:lnTo>
                  <a:pt x="534178" y="323832"/>
                </a:lnTo>
                <a:lnTo>
                  <a:pt x="582539" y="338326"/>
                </a:lnTo>
                <a:lnTo>
                  <a:pt x="631339" y="351030"/>
                </a:lnTo>
                <a:lnTo>
                  <a:pt x="680465" y="362031"/>
                </a:lnTo>
                <a:lnTo>
                  <a:pt x="729809" y="371417"/>
                </a:lnTo>
                <a:lnTo>
                  <a:pt x="779260" y="379275"/>
                </a:lnTo>
                <a:lnTo>
                  <a:pt x="828706" y="385692"/>
                </a:lnTo>
                <a:lnTo>
                  <a:pt x="878037" y="390757"/>
                </a:lnTo>
                <a:lnTo>
                  <a:pt x="921706" y="394515"/>
                </a:lnTo>
                <a:lnTo>
                  <a:pt x="965058" y="397566"/>
                </a:lnTo>
                <a:lnTo>
                  <a:pt x="1008164" y="399392"/>
                </a:lnTo>
                <a:lnTo>
                  <a:pt x="1051010" y="399476"/>
                </a:lnTo>
                <a:close/>
              </a:path>
              <a:path extrusionOk="0" h="534035" w="1126490">
                <a:moveTo>
                  <a:pt x="1125497" y="380573"/>
                </a:moveTo>
                <a:lnTo>
                  <a:pt x="1102225" y="415026"/>
                </a:lnTo>
                <a:lnTo>
                  <a:pt x="1066933" y="435074"/>
                </a:lnTo>
                <a:lnTo>
                  <a:pt x="1023219" y="458380"/>
                </a:lnTo>
                <a:lnTo>
                  <a:pt x="982690" y="479421"/>
                </a:lnTo>
                <a:lnTo>
                  <a:pt x="901613" y="520883"/>
                </a:lnTo>
                <a:lnTo>
                  <a:pt x="893154" y="525321"/>
                </a:lnTo>
                <a:lnTo>
                  <a:pt x="881329" y="531247"/>
                </a:lnTo>
                <a:lnTo>
                  <a:pt x="869553" y="533833"/>
                </a:lnTo>
                <a:lnTo>
                  <a:pt x="861240" y="528246"/>
                </a:lnTo>
                <a:lnTo>
                  <a:pt x="858016" y="520277"/>
                </a:lnTo>
                <a:lnTo>
                  <a:pt x="862333" y="511568"/>
                </a:lnTo>
                <a:lnTo>
                  <a:pt x="940686" y="461494"/>
                </a:lnTo>
                <a:lnTo>
                  <a:pt x="986734" y="436351"/>
                </a:lnTo>
                <a:lnTo>
                  <a:pt x="1019326" y="418149"/>
                </a:lnTo>
                <a:lnTo>
                  <a:pt x="1034622" y="409134"/>
                </a:lnTo>
                <a:lnTo>
                  <a:pt x="1051790" y="406702"/>
                </a:lnTo>
                <a:lnTo>
                  <a:pt x="1053493" y="406540"/>
                </a:lnTo>
                <a:lnTo>
                  <a:pt x="1053900" y="406412"/>
                </a:lnTo>
                <a:lnTo>
                  <a:pt x="1055302" y="404786"/>
                </a:lnTo>
                <a:lnTo>
                  <a:pt x="1054876" y="400771"/>
                </a:lnTo>
                <a:lnTo>
                  <a:pt x="1035355" y="345232"/>
                </a:lnTo>
                <a:lnTo>
                  <a:pt x="1040860" y="346548"/>
                </a:lnTo>
                <a:lnTo>
                  <a:pt x="1092478" y="356985"/>
                </a:lnTo>
                <a:lnTo>
                  <a:pt x="1122725" y="374277"/>
                </a:lnTo>
                <a:lnTo>
                  <a:pt x="1125497" y="380573"/>
                </a:lnTo>
                <a:close/>
              </a:path>
              <a:path extrusionOk="0" h="534035" w="1126490">
                <a:moveTo>
                  <a:pt x="1032125" y="344460"/>
                </a:moveTo>
                <a:lnTo>
                  <a:pt x="1051384" y="399255"/>
                </a:lnTo>
                <a:lnTo>
                  <a:pt x="1042913" y="394406"/>
                </a:lnTo>
                <a:lnTo>
                  <a:pt x="1032949" y="388470"/>
                </a:lnTo>
                <a:lnTo>
                  <a:pt x="1030468" y="387716"/>
                </a:lnTo>
                <a:lnTo>
                  <a:pt x="993511" y="376713"/>
                </a:lnTo>
                <a:lnTo>
                  <a:pt x="956993" y="364726"/>
                </a:lnTo>
                <a:lnTo>
                  <a:pt x="921002" y="351484"/>
                </a:lnTo>
                <a:lnTo>
                  <a:pt x="885629" y="336715"/>
                </a:lnTo>
                <a:lnTo>
                  <a:pt x="839859" y="314360"/>
                </a:lnTo>
                <a:lnTo>
                  <a:pt x="794861" y="290003"/>
                </a:lnTo>
                <a:lnTo>
                  <a:pt x="790779" y="288198"/>
                </a:lnTo>
                <a:lnTo>
                  <a:pt x="788978" y="283425"/>
                </a:lnTo>
                <a:lnTo>
                  <a:pt x="790725" y="279289"/>
                </a:lnTo>
                <a:lnTo>
                  <a:pt x="792622" y="275226"/>
                </a:lnTo>
                <a:lnTo>
                  <a:pt x="797386" y="273376"/>
                </a:lnTo>
                <a:lnTo>
                  <a:pt x="801467" y="275181"/>
                </a:lnTo>
                <a:lnTo>
                  <a:pt x="837072" y="287787"/>
                </a:lnTo>
                <a:lnTo>
                  <a:pt x="908715" y="310422"/>
                </a:lnTo>
                <a:lnTo>
                  <a:pt x="968666" y="327753"/>
                </a:lnTo>
                <a:lnTo>
                  <a:pt x="1016622" y="340754"/>
                </a:lnTo>
                <a:lnTo>
                  <a:pt x="1032125" y="344460"/>
                </a:lnTo>
                <a:close/>
              </a:path>
              <a:path extrusionOk="0" h="534035" w="1126490">
                <a:moveTo>
                  <a:pt x="1054876" y="400771"/>
                </a:moveTo>
                <a:lnTo>
                  <a:pt x="1055302" y="404786"/>
                </a:lnTo>
                <a:lnTo>
                  <a:pt x="1053900" y="406412"/>
                </a:lnTo>
                <a:lnTo>
                  <a:pt x="1053493" y="406540"/>
                </a:lnTo>
                <a:lnTo>
                  <a:pt x="1051790" y="406702"/>
                </a:lnTo>
                <a:lnTo>
                  <a:pt x="1034622" y="409134"/>
                </a:lnTo>
                <a:lnTo>
                  <a:pt x="1051010" y="399476"/>
                </a:lnTo>
                <a:lnTo>
                  <a:pt x="1053122" y="399283"/>
                </a:lnTo>
                <a:lnTo>
                  <a:pt x="1054876" y="400771"/>
                </a:lnTo>
                <a:close/>
              </a:path>
              <a:path extrusionOk="0" h="534035" w="1126490">
                <a:moveTo>
                  <a:pt x="1035355" y="345232"/>
                </a:moveTo>
                <a:lnTo>
                  <a:pt x="1054876" y="400771"/>
                </a:lnTo>
                <a:lnTo>
                  <a:pt x="1053122" y="399283"/>
                </a:lnTo>
                <a:lnTo>
                  <a:pt x="1051010" y="399476"/>
                </a:lnTo>
                <a:lnTo>
                  <a:pt x="1051384" y="399255"/>
                </a:lnTo>
                <a:lnTo>
                  <a:pt x="1032125" y="344460"/>
                </a:lnTo>
                <a:lnTo>
                  <a:pt x="1035355" y="3452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/>
        </p:nvSpPr>
        <p:spPr>
          <a:xfrm>
            <a:off x="3238500" y="2645122"/>
            <a:ext cx="11811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ACTIVITY</a:t>
            </a:r>
            <a:endParaRPr sz="7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CONTEXTUAL INQUIRY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94" y="4114800"/>
            <a:ext cx="18287999" cy="820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/>
          <p:nvPr/>
        </p:nvSpPr>
        <p:spPr>
          <a:xfrm>
            <a:off x="0" y="1524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7998"/>
                </a:moveTo>
                <a:lnTo>
                  <a:pt x="0" y="0"/>
                </a:lnTo>
                <a:lnTo>
                  <a:pt x="10286999" y="0"/>
                </a:lnTo>
                <a:lnTo>
                  <a:pt x="10286999" y="18287998"/>
                </a:lnTo>
                <a:lnTo>
                  <a:pt x="0" y="18287998"/>
                </a:lnTo>
                <a:close/>
              </a:path>
            </a:pathLst>
          </a:custGeom>
          <a:solidFill>
            <a:srgbClr val="FFFB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" name="Google Shape;281;p16"/>
          <p:cNvSpPr txBox="1"/>
          <p:nvPr>
            <p:ph type="title"/>
          </p:nvPr>
        </p:nvSpPr>
        <p:spPr>
          <a:xfrm>
            <a:off x="2819401" y="484230"/>
            <a:ext cx="4849020" cy="997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rebuchet MS"/>
              <a:buNone/>
            </a:pPr>
            <a:r>
              <a:rPr lang="en-US" sz="6400">
                <a:latin typeface="Trebuchet MS"/>
                <a:ea typeface="Trebuchet MS"/>
                <a:cs typeface="Trebuchet MS"/>
                <a:sym typeface="Trebuchet MS"/>
              </a:rPr>
              <a:t>CONCEPTUAL</a:t>
            </a:r>
            <a:endParaRPr sz="6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2" name="Google Shape;2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262" y="5545498"/>
            <a:ext cx="12306012" cy="716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/>
          <p:nvPr/>
        </p:nvSpPr>
        <p:spPr>
          <a:xfrm>
            <a:off x="3429000" y="1752600"/>
            <a:ext cx="121158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ACTIVITY</a:t>
            </a:r>
            <a:endParaRPr sz="7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QUESTIONARIES AND         CUE CARDS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2514600" y="1828800"/>
            <a:ext cx="11934825" cy="1305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ahoma"/>
              <a:buNone/>
            </a:pPr>
            <a:br>
              <a:rPr lang="en-US" sz="4200" u="sng">
                <a:latin typeface="Tahoma"/>
                <a:ea typeface="Tahoma"/>
                <a:cs typeface="Tahoma"/>
                <a:sym typeface="Tahoma"/>
              </a:rPr>
            </a:br>
            <a:r>
              <a:rPr lang="en-US" sz="4200" u="sng"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lang="en-US" sz="4200"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US" sz="4200" u="sng">
                <a:latin typeface="Tahoma"/>
                <a:ea typeface="Tahoma"/>
                <a:cs typeface="Tahoma"/>
                <a:sym typeface="Tahoma"/>
              </a:rPr>
              <a:t>EN-ENDED QUESTIONS:QUESTIONARIES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1447800" y="5266528"/>
            <a:ext cx="16247110" cy="7754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74574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features do you find most useful in a weather forecasting app?  How do you currently check the weather forecast and why?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None/>
            </a:pPr>
            <a:r>
              <a:rPr b="1" lang="en-US" sz="4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Close-ended Questions: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3580" lvl="0" marL="703580" marR="6826884" rtl="0" algn="l">
              <a:lnSpc>
                <a:spcPct val="115199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AutoNum type="arabicPeriod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use a weather forecasting app daily?  Yes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3825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3580" lvl="0" marL="703580" marR="875030" rtl="0" algn="l">
              <a:lnSpc>
                <a:spcPct val="115199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AutoNum type="arabicPeriod" startAt="2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rely on weather forecasts for long-term planning (beyond a week)?  Yes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3825" marR="0" rtl="0" algn="l">
              <a:lnSpc>
                <a:spcPct val="110156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Dichotomous Questions: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3580" lvl="0" marL="703580" marR="100965" rtl="0" algn="l">
              <a:lnSpc>
                <a:spcPct val="115199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AutoNum type="arabicPeriod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prefer visual weather reports (like maps) over text-based information?  Yes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3825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3580" lvl="0" marL="70358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AutoNum type="arabicPeriod" startAt="2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app need to provide hourly weather updates for you to find it useful?  Yes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3825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4876800" y="1905000"/>
            <a:ext cx="705739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ahoma"/>
              <a:buNone/>
            </a:pPr>
            <a:r>
              <a:rPr lang="en-US" sz="4200" u="sng">
                <a:latin typeface="Tahoma"/>
                <a:ea typeface="Tahoma"/>
                <a:cs typeface="Tahoma"/>
                <a:sym typeface="Tahoma"/>
              </a:rPr>
              <a:t>MULTI</a:t>
            </a:r>
            <a:r>
              <a:rPr lang="en-US" sz="4200"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US" sz="4200" u="sng">
                <a:latin typeface="Tahoma"/>
                <a:ea typeface="Tahoma"/>
                <a:cs typeface="Tahoma"/>
                <a:sym typeface="Tahoma"/>
              </a:rPr>
              <a:t>LE CHOICE QUESTIONS: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1295400" y="5410200"/>
            <a:ext cx="17400905" cy="48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primary reason you use a weather forecasting app?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2945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check daily weather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2945" marR="1103757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plan for upcoming events  To receive weather alerts  For travel planning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30"/>
              </a:spcBef>
              <a:spcAft>
                <a:spcPts val="0"/>
              </a:spcAft>
              <a:buNone/>
            </a:pPr>
            <a:r>
              <a:rPr lang="en-US" sz="4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</a:t>
            </a:r>
            <a:r>
              <a:rPr b="1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en-US" sz="4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490" lvl="0" marL="702945" marR="5080" rtl="0" algn="l">
              <a:lnSpc>
                <a:spcPct val="1151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scale of 1-5, how satisfied are you with your current weather app?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490" lvl="0" marL="702945" marR="5080" rtl="0" algn="l">
              <a:lnSpc>
                <a:spcPct val="1151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 being least  satisfied, 5 being most satisfied)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5424244" y="6831965"/>
            <a:ext cx="7541259" cy="191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400"/>
              <a:buFont typeface="Lucida Sans"/>
              <a:buNone/>
            </a:pPr>
            <a:r>
              <a:rPr b="0" lang="en-US" sz="12400">
                <a:solidFill>
                  <a:srgbClr val="2A2A2A"/>
                </a:solidFill>
                <a:latin typeface="Lucida Sans"/>
                <a:ea typeface="Lucida Sans"/>
                <a:cs typeface="Lucida Sans"/>
                <a:sym typeface="Lucida Sans"/>
              </a:rPr>
              <a:t>WEATHER</a:t>
            </a:r>
            <a:endParaRPr sz="12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165039" y="9525000"/>
            <a:ext cx="10059670" cy="191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400" u="none" cap="none" strike="noStrike">
                <a:solidFill>
                  <a:srgbClr val="2A2A2A"/>
                </a:solidFill>
                <a:latin typeface="Lucida Sans"/>
                <a:ea typeface="Lucida Sans"/>
                <a:cs typeface="Lucida Sans"/>
                <a:sym typeface="Lucida Sans"/>
              </a:rPr>
              <a:t>FORCASTING</a:t>
            </a:r>
            <a:endParaRPr b="0" i="0" sz="1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/>
          <p:nvPr/>
        </p:nvSpPr>
        <p:spPr>
          <a:xfrm>
            <a:off x="6769789" y="1019844"/>
            <a:ext cx="4138929" cy="95885"/>
          </a:xfrm>
          <a:custGeom>
            <a:rect b="b" l="l" r="r" t="t"/>
            <a:pathLst>
              <a:path extrusionOk="0" h="95884" w="4138929">
                <a:moveTo>
                  <a:pt x="4138657" y="95771"/>
                </a:moveTo>
                <a:lnTo>
                  <a:pt x="0" y="95771"/>
                </a:lnTo>
                <a:lnTo>
                  <a:pt x="0" y="0"/>
                </a:lnTo>
                <a:lnTo>
                  <a:pt x="4138657" y="0"/>
                </a:lnTo>
                <a:lnTo>
                  <a:pt x="4138657" y="95771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20"/>
          <p:cNvSpPr txBox="1"/>
          <p:nvPr>
            <p:ph type="title"/>
          </p:nvPr>
        </p:nvSpPr>
        <p:spPr>
          <a:xfrm>
            <a:off x="6757089" y="0"/>
            <a:ext cx="4164329" cy="124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7950"/>
              <a:buFont typeface="Trebuchet MS"/>
              <a:buNone/>
            </a:pPr>
            <a:r>
              <a:rPr b="0" lang="en-US" sz="7950">
                <a:solidFill>
                  <a:srgbClr val="2A2A2A"/>
                </a:solidFill>
                <a:latin typeface="Trebuchet MS"/>
                <a:ea typeface="Trebuchet MS"/>
                <a:cs typeface="Trebuchet MS"/>
                <a:sym typeface="Trebuchet MS"/>
              </a:rPr>
              <a:t>CUE CARDS</a:t>
            </a:r>
            <a:endParaRPr sz="7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914400" y="5791200"/>
            <a:ext cx="18072100" cy="7273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0">
            <a:spAutoFit/>
          </a:bodyPr>
          <a:lstStyle/>
          <a:p>
            <a:pPr indent="-554355" lvl="0" marL="566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200"/>
              <a:buFont typeface="Tahoma"/>
              <a:buAutoNum type="arabicPeriod"/>
            </a:pPr>
            <a:r>
              <a:rPr b="1" lang="en-US" sz="4200" u="sng">
                <a:solidFill>
                  <a:srgbClr val="2A2A2A"/>
                </a:solidFill>
                <a:latin typeface="Tahoma"/>
                <a:ea typeface="Tahoma"/>
                <a:cs typeface="Tahoma"/>
                <a:sym typeface="Tahoma"/>
              </a:rPr>
              <a:t>User Behavior</a:t>
            </a:r>
            <a:endParaRPr sz="4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02945" marR="448944" rtl="0" algn="just">
              <a:lnSpc>
                <a:spcPct val="1151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What are the most common ways users interact with the weather forecasting system?  </a:t>
            </a:r>
            <a:endParaRPr b="1" sz="3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2945" marR="448944" rtl="0" algn="just">
              <a:lnSpc>
                <a:spcPct val="1151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How frequently do users check the weather updates? </a:t>
            </a:r>
            <a:endParaRPr b="1" sz="3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2945" marR="448944" rtl="0" algn="just">
              <a:lnSpc>
                <a:spcPct val="1151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Does it differ by user type (e.g.,  casual users vs. professionals)?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0230" lvl="0" marL="582295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2A2A2A"/>
              </a:buClr>
              <a:buSzPts val="4200"/>
              <a:buFont typeface="Arial"/>
              <a:buAutoNum type="arabicPeriod" startAt="2"/>
            </a:pPr>
            <a:r>
              <a:rPr b="1" lang="en-US" sz="4200" u="sng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4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lang="en-US" sz="4200" u="sng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stem Features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2945" marR="1490345" rtl="0" algn="l">
              <a:lnSpc>
                <a:spcPct val="1151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How does the system ensure real-time weather data is accurate and up-to-date?</a:t>
            </a:r>
            <a:endParaRPr b="1" sz="3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2945" marR="1490345" rtl="0" algn="l">
              <a:lnSpc>
                <a:spcPct val="1151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 What predictive models does the system use to generate weather forecasts?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8645" lvl="0" marL="60071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A2A2A"/>
              </a:buClr>
              <a:buSzPts val="4200"/>
              <a:buFont typeface="Arial"/>
              <a:buAutoNum type="arabicPeriod" startAt="3"/>
            </a:pPr>
            <a:r>
              <a:rPr b="1" lang="en-US" sz="4200" u="sng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Decision Makin</a:t>
            </a:r>
            <a:r>
              <a:rPr b="1" lang="en-US" sz="4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2945" marR="1483360" rtl="0" algn="l">
              <a:lnSpc>
                <a:spcPct val="1151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How do farmers use the weather forecasts to make decisions about planting and  irrigation?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2945" marR="5080" rtl="0" algn="l">
              <a:lnSpc>
                <a:spcPct val="1151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What factors do event planners consider when relying on weather forecasts for outdoor  events?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/>
          <p:nvPr>
            <p:ph type="title"/>
          </p:nvPr>
        </p:nvSpPr>
        <p:spPr>
          <a:xfrm>
            <a:off x="6553200" y="1499138"/>
            <a:ext cx="4164329" cy="124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7950"/>
              <a:buFont typeface="Trebuchet MS"/>
              <a:buNone/>
            </a:pPr>
            <a:r>
              <a:rPr b="0" lang="en-US" sz="7950">
                <a:solidFill>
                  <a:srgbClr val="2A2A2A"/>
                </a:solidFill>
                <a:latin typeface="Trebuchet MS"/>
                <a:ea typeface="Trebuchet MS"/>
                <a:cs typeface="Trebuchet MS"/>
                <a:sym typeface="Trebuchet MS"/>
              </a:rPr>
              <a:t>CUE CARDS</a:t>
            </a:r>
            <a:endParaRPr sz="7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1295400" y="5638800"/>
            <a:ext cx="18181320" cy="249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 u="sng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4. Future Iimprovements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2945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How can the accuracy of weather forecasts be improved in the future?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2945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What features can be added to help users better understand complex</a:t>
            </a:r>
            <a:endParaRPr b="1" sz="3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2945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weather patterns?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/>
        </p:nvSpPr>
        <p:spPr>
          <a:xfrm>
            <a:off x="5257800" y="2743200"/>
            <a:ext cx="11582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ACTIVITY</a:t>
            </a:r>
            <a:endParaRPr sz="7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MAPPING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/>
          <p:nvPr/>
        </p:nvSpPr>
        <p:spPr>
          <a:xfrm>
            <a:off x="3486049" y="797186"/>
            <a:ext cx="3057525" cy="3048000"/>
          </a:xfrm>
          <a:custGeom>
            <a:rect b="b" l="l" r="r" t="t"/>
            <a:pathLst>
              <a:path extrusionOk="0" h="3048000" w="3057525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extrusionOk="0" h="3048000" w="3057525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extrusionOk="0" h="3048000" w="3057525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extrusionOk="0" h="3048000" w="3057525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extrusionOk="0" h="3048000" w="3057525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10900122" y="842549"/>
            <a:ext cx="3057525" cy="3048000"/>
          </a:xfrm>
          <a:custGeom>
            <a:rect b="b" l="l" r="r" t="t"/>
            <a:pathLst>
              <a:path extrusionOk="0" h="3048000" w="3057525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extrusionOk="0" h="3048000" w="3057525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extrusionOk="0" h="3048000" w="3057525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extrusionOk="0" h="3048000" w="3057525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extrusionOk="0" h="3048000" w="3057525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3526517" y="5543792"/>
            <a:ext cx="3057525" cy="3048000"/>
          </a:xfrm>
          <a:custGeom>
            <a:rect b="b" l="l" r="r" t="t"/>
            <a:pathLst>
              <a:path extrusionOk="0" h="3048000" w="3057525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extrusionOk="0" h="3048000" w="3057525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extrusionOk="0" h="3048000" w="3057525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extrusionOk="0" h="3048000" w="3057525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extrusionOk="0" h="3048000" w="3057525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0900123" y="5644656"/>
            <a:ext cx="3057525" cy="3048000"/>
          </a:xfrm>
          <a:custGeom>
            <a:rect b="b" l="l" r="r" t="t"/>
            <a:pathLst>
              <a:path extrusionOk="0" h="3048000" w="3057525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extrusionOk="0" h="3048000" w="3057525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extrusionOk="0" h="3048000" w="3057525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extrusionOk="0" h="3048000" w="3057525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extrusionOk="0" h="3048000" w="3057525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3821646" y="10051920"/>
            <a:ext cx="3057525" cy="3048000"/>
          </a:xfrm>
          <a:custGeom>
            <a:rect b="b" l="l" r="r" t="t"/>
            <a:pathLst>
              <a:path extrusionOk="0" h="3048000" w="3057525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extrusionOk="0" h="3048000" w="3057525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extrusionOk="0" h="3048000" w="3057525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extrusionOk="0" h="3048000" w="3057525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extrusionOk="0" h="3048000" w="3057525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11294459" y="10137447"/>
            <a:ext cx="3057525" cy="3048000"/>
          </a:xfrm>
          <a:custGeom>
            <a:rect b="b" l="l" r="r" t="t"/>
            <a:pathLst>
              <a:path extrusionOk="0" h="3048000" w="3057525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extrusionOk="0" h="3048000" w="3057525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extrusionOk="0" h="3048000" w="3057525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extrusionOk="0" h="3048000" w="3057525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extrusionOk="0" h="3048000" w="3057525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28" name="Google Shape;328;p23"/>
          <p:cNvGrpSpPr/>
          <p:nvPr/>
        </p:nvGrpSpPr>
        <p:grpSpPr>
          <a:xfrm>
            <a:off x="7266757" y="3619425"/>
            <a:ext cx="3336289" cy="6896585"/>
            <a:chOff x="7475886" y="1695207"/>
            <a:chExt cx="3336289" cy="6896585"/>
          </a:xfrm>
        </p:grpSpPr>
        <p:sp>
          <p:nvSpPr>
            <p:cNvPr id="329" name="Google Shape;329;p23"/>
            <p:cNvSpPr/>
            <p:nvPr/>
          </p:nvSpPr>
          <p:spPr>
            <a:xfrm>
              <a:off x="7475886" y="1752357"/>
              <a:ext cx="3317240" cy="0"/>
            </a:xfrm>
            <a:custGeom>
              <a:rect b="b" l="l" r="r" t="t"/>
              <a:pathLst>
                <a:path extrusionOk="0" h="120000" w="3317240">
                  <a:moveTo>
                    <a:pt x="0" y="0"/>
                  </a:moveTo>
                  <a:lnTo>
                    <a:pt x="3317175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10716862" y="1695207"/>
              <a:ext cx="76200" cy="114300"/>
            </a:xfrm>
            <a:custGeom>
              <a:rect b="b" l="l" r="r" t="t"/>
              <a:pathLst>
                <a:path extrusionOk="0" h="114300" w="762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7489221" y="1752368"/>
              <a:ext cx="3322954" cy="3377565"/>
            </a:xfrm>
            <a:custGeom>
              <a:rect b="b" l="l" r="r" t="t"/>
              <a:pathLst>
                <a:path extrusionOk="0" h="3377565" w="3322954">
                  <a:moveTo>
                    <a:pt x="3322864" y="0"/>
                  </a:moveTo>
                  <a:lnTo>
                    <a:pt x="0" y="3377421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489221" y="5035390"/>
              <a:ext cx="94615" cy="94615"/>
            </a:xfrm>
            <a:custGeom>
              <a:rect b="b" l="l" r="r" t="t"/>
              <a:pathLst>
                <a:path extrusionOk="0" h="94614" w="94615">
                  <a:moveTo>
                    <a:pt x="94179" y="80161"/>
                  </a:moveTo>
                  <a:lnTo>
                    <a:pt x="0" y="94399"/>
                  </a:lnTo>
                  <a:lnTo>
                    <a:pt x="12702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7475886" y="5143357"/>
              <a:ext cx="3317240" cy="0"/>
            </a:xfrm>
            <a:custGeom>
              <a:rect b="b" l="l" r="r" t="t"/>
              <a:pathLst>
                <a:path extrusionOk="0" h="120000" w="3317240">
                  <a:moveTo>
                    <a:pt x="0" y="0"/>
                  </a:moveTo>
                  <a:lnTo>
                    <a:pt x="3317175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10716862" y="5086207"/>
              <a:ext cx="76200" cy="114300"/>
            </a:xfrm>
            <a:custGeom>
              <a:rect b="b" l="l" r="r" t="t"/>
              <a:pathLst>
                <a:path extrusionOk="0" h="114300" w="762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7489174" y="5143388"/>
              <a:ext cx="3322954" cy="3378200"/>
            </a:xfrm>
            <a:custGeom>
              <a:rect b="b" l="l" r="r" t="t"/>
              <a:pathLst>
                <a:path extrusionOk="0" h="3378200" w="3322954">
                  <a:moveTo>
                    <a:pt x="3322865" y="0"/>
                  </a:moveTo>
                  <a:lnTo>
                    <a:pt x="0" y="3377704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7489174" y="8426693"/>
              <a:ext cx="94615" cy="94615"/>
            </a:xfrm>
            <a:custGeom>
              <a:rect b="b" l="l" r="r" t="t"/>
              <a:pathLst>
                <a:path extrusionOk="0" h="94615" w="94615">
                  <a:moveTo>
                    <a:pt x="94179" y="80158"/>
                  </a:moveTo>
                  <a:lnTo>
                    <a:pt x="0" y="94399"/>
                  </a:lnTo>
                  <a:lnTo>
                    <a:pt x="12698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475886" y="8534642"/>
              <a:ext cx="3317240" cy="0"/>
            </a:xfrm>
            <a:custGeom>
              <a:rect b="b" l="l" r="r" t="t"/>
              <a:pathLst>
                <a:path extrusionOk="0" h="120000" w="3317240">
                  <a:moveTo>
                    <a:pt x="0" y="0"/>
                  </a:moveTo>
                  <a:lnTo>
                    <a:pt x="3317175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10716862" y="8477492"/>
              <a:ext cx="76200" cy="114300"/>
            </a:xfrm>
            <a:custGeom>
              <a:rect b="b" l="l" r="r" t="t"/>
              <a:pathLst>
                <a:path extrusionOk="0" h="114300" w="762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9" name="Google Shape;339;p23"/>
          <p:cNvSpPr txBox="1"/>
          <p:nvPr>
            <p:ph type="title"/>
          </p:nvPr>
        </p:nvSpPr>
        <p:spPr>
          <a:xfrm>
            <a:off x="4492622" y="1317451"/>
            <a:ext cx="119316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DAY	1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11510609" y="1351417"/>
            <a:ext cx="166052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Day	2-3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3674425" y="2323721"/>
            <a:ext cx="2829560" cy="392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	Collection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11031561" y="2424768"/>
            <a:ext cx="2829560" cy="392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	Processing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11019755" y="6284837"/>
            <a:ext cx="2642235" cy="156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7372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Day	5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61340" lvl="0" marL="573405" marR="5080" rtl="0" algn="l">
              <a:lnSpc>
                <a:spcPct val="106250"/>
              </a:lnSpc>
              <a:spcBef>
                <a:spcPts val="345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Severe	Weather  Detection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11688793" y="10668000"/>
            <a:ext cx="2268855" cy="150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565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Day	7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280035" lvl="0" marL="12700" marR="5080" rtl="0" algn="l">
              <a:lnSpc>
                <a:spcPct val="106250"/>
              </a:lnSpc>
              <a:spcBef>
                <a:spcPts val="29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Review	&amp;  Optimization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4122635" y="10519691"/>
            <a:ext cx="2455545" cy="1537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3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Day	6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373380" lvl="0" marL="12700" marR="5080" rtl="0" algn="l">
              <a:lnSpc>
                <a:spcPct val="106250"/>
              </a:lnSpc>
              <a:spcBef>
                <a:spcPts val="3229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Alerts	&amp;  Notifications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3581080" y="6041373"/>
            <a:ext cx="3016250" cy="1242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817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Day	4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9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	Generation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/>
        </p:nvSpPr>
        <p:spPr>
          <a:xfrm>
            <a:off x="3962400" y="1447800"/>
            <a:ext cx="103632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ACTIVITY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PERSONA’s AND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OIOR    TABLE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/>
        </p:nvSpPr>
        <p:spPr>
          <a:xfrm>
            <a:off x="1382395" y="6321425"/>
            <a:ext cx="16905605" cy="6185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1296015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Name: David Thompson  Role: Outdoor Event Planner  Age: 40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Background: David plans large outdoor events and needs to know precise 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weather  conditions well in advance. His decisions about location setup, guest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safety, and event  schedule are all heavily impacted by the weather.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2705" rtl="0" algn="l">
              <a:lnSpc>
                <a:spcPct val="1151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Needs: Long-term weather forecasts, severe weather alerts, mobile-friendly  notifications, and suggestions for backup plans based on forecasted weather 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2705" rtl="0" algn="l">
              <a:lnSpc>
                <a:spcPct val="1151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changes.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2705" rtl="0" algn="l">
              <a:lnSpc>
                <a:spcPct val="1151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Frustrations: Inconsistent long-term forecasts, vague weather predictions, and not  receiving timely updates about forecast changes.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/>
        </p:nvSpPr>
        <p:spPr>
          <a:xfrm>
            <a:off x="1673787" y="3944815"/>
            <a:ext cx="3611879" cy="8395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0772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Provide Accurate Weather  Forecasts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172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Enable Real-Time Severe Weather  Alerts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Deliver Customized Forecasts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34163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Support Data-Driven Decision  Making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108585" rtl="0" algn="l">
              <a:lnSpc>
                <a:spcPct val="1125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Ensure User-Friendly Access to  Data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5510646" y="4038600"/>
            <a:ext cx="3611879" cy="8395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0858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Historical weather data	-  Real-time satellite and sensor  data	- Atmospheric models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Meteorological sensor data	-  Early warning signs  (temperature, pressure changes)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458469" rtl="0" algn="l">
              <a:lnSpc>
                <a:spcPct val="112500"/>
              </a:lnSpc>
              <a:spcBef>
                <a:spcPts val="1864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User location	- User  preferences (commute, event  planning)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34163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Agricultural weather data  (rainfall, temperature,  humidity)	- Historical crop  yield data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1614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Weather data APIs	- User  interface design considerations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9626431" y="3782157"/>
            <a:ext cx="3495040" cy="8528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0858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Hourly and daily weather  predictions	- Weather alerts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108585" rtl="0" algn="l">
              <a:lnSpc>
                <a:spcPct val="112500"/>
              </a:lnSpc>
              <a:spcBef>
                <a:spcPts val="172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Real-time alerts for severe  weather	- Push notifications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341630" rtl="0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Personalized forecasts -  Recommendations for outdoor  activities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Detailed farming forecasts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6908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Irrigation and harvest  advice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14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Mobile-friendly weather apps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6908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Website with real-time  updates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13601931" y="3782157"/>
            <a:ext cx="3611879" cy="8785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Access to reliable real-time  data sources	- Implement  machine learning algorithms for  weather pattern recognition and  prediction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325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Integration with mobile  networks	- Real-time data  processing	- User notification  system for rapid alerts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User account and location  tracking system	- Customizable  settings for different forecast  formats (e.g., hourly, weekly)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Integration with agricultural  databases	- Predictive models  specific to farming regions and  types of crops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10858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Cross-platform support (web,  iOS, Android)		- Intuitive  UI/UX design	- Fast loading  times and low data consumption  for areas with poor signal</a:t>
            </a:r>
            <a:endParaRPr sz="15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2345266" y="6705600"/>
            <a:ext cx="13597468" cy="347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Gill Sans"/>
              <a:buNone/>
            </a:pPr>
            <a:r>
              <a:rPr lang="en-US"/>
              <a:t>                    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/>
        </p:nvSpPr>
        <p:spPr>
          <a:xfrm>
            <a:off x="689911" y="2266376"/>
            <a:ext cx="16908145" cy="558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065" marR="5080" rtl="0" algn="ctr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objective of the weather forecasting project is to develop a  system that improves the accuracy of weather predictions using data  analysis and machine learning. The system will provide real-time  updates by integrating data from sources like satellites and sensors,  helping individuals and organizations make informed decisions. It  will also offer user-friendly platforms for easy access to weather  information, contributing to public safety and better preparedness  for extreme weather events.</a:t>
            </a:r>
            <a:endParaRPr b="0" i="0" sz="3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2"/>
          <p:cNvSpPr txBox="1"/>
          <p:nvPr>
            <p:ph type="title"/>
          </p:nvPr>
        </p:nvSpPr>
        <p:spPr>
          <a:xfrm>
            <a:off x="5638801" y="463562"/>
            <a:ext cx="6415658" cy="14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Tahoma"/>
              <a:buNone/>
            </a:pPr>
            <a:r>
              <a:rPr lang="en-US" sz="9200">
                <a:latin typeface="Tahoma"/>
                <a:ea typeface="Tahoma"/>
                <a:cs typeface="Tahoma"/>
                <a:sym typeface="Tahoma"/>
              </a:rPr>
              <a:t>OBJECTIVE</a:t>
            </a:r>
            <a:endParaRPr sz="9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4"/>
          <p:cNvGrpSpPr/>
          <p:nvPr/>
        </p:nvGrpSpPr>
        <p:grpSpPr>
          <a:xfrm>
            <a:off x="0" y="0"/>
            <a:ext cx="7425348" cy="5290244"/>
            <a:chOff x="0" y="0"/>
            <a:chExt cx="7425348" cy="5290244"/>
          </a:xfrm>
        </p:grpSpPr>
        <p:pic>
          <p:nvPicPr>
            <p:cNvPr id="132" name="Google Shape;13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425348" cy="1338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001445" cy="529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4"/>
          <p:cNvSpPr txBox="1"/>
          <p:nvPr>
            <p:ph type="title"/>
          </p:nvPr>
        </p:nvSpPr>
        <p:spPr>
          <a:xfrm>
            <a:off x="2345263" y="7405510"/>
            <a:ext cx="13597470" cy="347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Gill Sans"/>
              <a:buNone/>
            </a:pPr>
            <a:br>
              <a:rPr lang="en-US"/>
            </a:br>
            <a:r>
              <a:rPr lang="en-US"/>
              <a:t>BRAIN STORMING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1820463" y="105268"/>
            <a:ext cx="13597468" cy="3476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Cambria"/>
              <a:buNone/>
            </a:pPr>
            <a:r>
              <a:rPr lang="en-US"/>
              <a:t>KEYWORDS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1743065" y="6126878"/>
            <a:ext cx="4587875" cy="5733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1.weather  2.forecasting  3.temperature  4.rainfall  5.humidity  6.windspeed  7.storm  8.thunderstorm</a:t>
            </a:r>
            <a:endParaRPr b="0" i="0" sz="40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8587821" y="6119714"/>
            <a:ext cx="4587875" cy="5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9.cloud cover  10.precipitation  11.visibility  12.weather map  13.satelite data  14.meteorlogy  15.climate change  16.weather patterns</a:t>
            </a:r>
            <a:endParaRPr b="0" i="0" sz="40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2886983" y="2145388"/>
            <a:ext cx="13142686" cy="279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Cambria"/>
              <a:buNone/>
            </a:pPr>
            <a:r>
              <a:rPr lang="en-US"/>
              <a:t>KEYWORDS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1676400" y="5815294"/>
            <a:ext cx="4739005" cy="5678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799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17.seasonal forcast  18.real-time data  19.weather stations  20.predictive models  21.radar</a:t>
            </a:r>
            <a:endParaRPr/>
          </a:p>
          <a:p>
            <a:pPr indent="0" lvl="0" marL="0" marR="647065" rtl="0" algn="l">
              <a:lnSpc>
                <a:spcPct val="138974"/>
              </a:lnSpc>
              <a:spcBef>
                <a:spcPts val="100"/>
              </a:spcBef>
              <a:spcAft>
                <a:spcPts val="0"/>
              </a:spcAft>
              <a:buSzPts val="3900"/>
              <a:buNone/>
            </a:pPr>
            <a:r>
              <a:rPr lang="en-US"/>
              <a:t>22.doppler radar  23.severe weather  24.tornado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11299921" y="5715000"/>
            <a:ext cx="5328611" cy="5527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1807210" rtl="0" algn="l">
              <a:lnSpc>
                <a:spcPct val="115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25.hurricane  26.snowfall  27.uv index  28.heatwave  29.cold front  30.warm front</a:t>
            </a:r>
            <a:endParaRPr b="0" i="0" sz="3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3897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31.barometric pressure  32.dew point</a:t>
            </a:r>
            <a:endParaRPr b="0" i="0" sz="3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2514600" y="2426966"/>
            <a:ext cx="13436600" cy="124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Gill Sans"/>
              <a:buNone/>
            </a:pPr>
            <a:r>
              <a:rPr lang="en-US"/>
              <a:t>KEYWORDS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6548437" y="5867400"/>
            <a:ext cx="5191125" cy="553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5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33.weather alerts  34.air quality  35.weather app  36.temperature trends  37.weather analysis  38.weather API  39.weather forecasting  40.weather pattern</a:t>
            </a:r>
            <a:endParaRPr b="0" i="0" sz="3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8"/>
          <p:cNvGrpSpPr/>
          <p:nvPr/>
        </p:nvGrpSpPr>
        <p:grpSpPr>
          <a:xfrm>
            <a:off x="0" y="0"/>
            <a:ext cx="7425348" cy="5290244"/>
            <a:chOff x="0" y="0"/>
            <a:chExt cx="7425348" cy="5290244"/>
          </a:xfrm>
        </p:grpSpPr>
        <p:pic>
          <p:nvPicPr>
            <p:cNvPr id="160" name="Google Shape;16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425348" cy="1338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001445" cy="529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8"/>
          <p:cNvSpPr txBox="1"/>
          <p:nvPr/>
        </p:nvSpPr>
        <p:spPr>
          <a:xfrm>
            <a:off x="4267200" y="2819400"/>
            <a:ext cx="93726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ACTIVITY</a:t>
            </a:r>
            <a:endParaRPr sz="6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MIND - MAPPING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164" y="3657600"/>
            <a:ext cx="14925672" cy="102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2024-11-22T14:07:33Z</dcterms:created>
  <dc:creator>night fury channel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2024-10-15T00:00:00Z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2024-11-22T00:00:00Z</vt:filetime>
  </property>
</Properties>
</file>