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9"/>
  </p:notesMasterIdLst>
  <p:handoutMasterIdLst>
    <p:handoutMasterId r:id="rId20"/>
  </p:handoutMasterIdLst>
  <p:sldIdLst>
    <p:sldId id="529" r:id="rId2"/>
    <p:sldId id="495" r:id="rId3"/>
    <p:sldId id="514" r:id="rId4"/>
    <p:sldId id="515" r:id="rId5"/>
    <p:sldId id="517" r:id="rId6"/>
    <p:sldId id="518" r:id="rId7"/>
    <p:sldId id="519" r:id="rId8"/>
    <p:sldId id="520" r:id="rId9"/>
    <p:sldId id="530" r:id="rId10"/>
    <p:sldId id="531" r:id="rId11"/>
    <p:sldId id="536" r:id="rId12"/>
    <p:sldId id="535" r:id="rId13"/>
    <p:sldId id="537" r:id="rId14"/>
    <p:sldId id="538" r:id="rId15"/>
    <p:sldId id="533" r:id="rId16"/>
    <p:sldId id="534"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974"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12/3/2024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12/3/2024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3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3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3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3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3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3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3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3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Machine Learning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2303811714822037</a:t>
            </a:r>
          </a:p>
          <a:p>
            <a:pPr>
              <a:defRPr/>
            </a:pPr>
            <a:r>
              <a:rPr lang="en-US" sz="2500" b="1" dirty="0">
                <a:solidFill>
                  <a:schemeClr val="tx1"/>
                </a:solidFill>
                <a:latin typeface="Times New Roman" pitchFamily="18" charset="0"/>
                <a:cs typeface="Times New Roman" pitchFamily="18" charset="0"/>
              </a:rPr>
              <a:t>Name					: </a:t>
            </a:r>
            <a:r>
              <a:rPr lang="en-US" sz="2500" b="1" dirty="0" err="1">
                <a:solidFill>
                  <a:schemeClr val="tx1"/>
                </a:solidFill>
                <a:latin typeface="Times New Roman" pitchFamily="18" charset="0"/>
                <a:cs typeface="Times New Roman" pitchFamily="18" charset="0"/>
              </a:rPr>
              <a:t>Ranjani</a:t>
            </a:r>
            <a:r>
              <a:rPr lang="en-US" sz="2500" b="1" dirty="0">
                <a:solidFill>
                  <a:schemeClr val="tx1"/>
                </a:solidFill>
                <a:latin typeface="Times New Roman" pitchFamily="18" charset="0"/>
                <a:cs typeface="Times New Roman" pitchFamily="18" charset="0"/>
              </a:rPr>
              <a:t> V</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III</a:t>
            </a:r>
          </a:p>
          <a:p>
            <a:pPr>
              <a:defRPr/>
            </a:pPr>
            <a:r>
              <a:rPr lang="en-US" sz="2500" b="1" dirty="0">
                <a:solidFill>
                  <a:schemeClr val="tx1"/>
                </a:solidFill>
                <a:latin typeface="Times New Roman" pitchFamily="18" charset="0"/>
                <a:cs typeface="Times New Roman" pitchFamily="18" charset="0"/>
              </a:rPr>
              <a:t>Section				: A</a:t>
            </a:r>
          </a:p>
          <a:p>
            <a:pPr>
              <a:defRPr/>
            </a:pPr>
            <a:r>
              <a:rPr lang="en-US" sz="2500" b="1" dirty="0">
                <a:solidFill>
                  <a:schemeClr val="tx1"/>
                </a:solidFill>
                <a:latin typeface="Times New Roman" pitchFamily="18" charset="0"/>
                <a:cs typeface="Times New Roman" pitchFamily="18" charset="0"/>
              </a:rPr>
              <a:t>Date					: </a:t>
            </a:r>
            <a:r>
              <a:rPr lang="en-IN" sz="2500" b="1" dirty="0">
                <a:solidFill>
                  <a:schemeClr val="tx1"/>
                </a:solidFill>
                <a:latin typeface="Times New Roman" pitchFamily="18" charset="0"/>
                <a:cs typeface="Times New Roman" pitchFamily="18" charset="0"/>
              </a:rPr>
              <a:t>03</a:t>
            </a:r>
            <a:r>
              <a:rPr lang="en-US" sz="2500" b="1" dirty="0">
                <a:solidFill>
                  <a:schemeClr val="tx1"/>
                </a:solidFill>
                <a:latin typeface="Times New Roman" pitchFamily="18" charset="0"/>
                <a:cs typeface="Times New Roman" pitchFamily="18" charset="0"/>
              </a:rPr>
              <a:t>.1</a:t>
            </a:r>
            <a:r>
              <a:rPr lang="en-IN" sz="2500" b="1" dirty="0">
                <a:solidFill>
                  <a:schemeClr val="tx1"/>
                </a:solidFill>
                <a:latin typeface="Times New Roman" pitchFamily="18" charset="0"/>
                <a:cs typeface="Times New Roman" pitchFamily="18" charset="0"/>
              </a:rPr>
              <a:t>2</a:t>
            </a:r>
            <a:r>
              <a:rPr lang="en-US" sz="2500" b="1" dirty="0">
                <a:solidFill>
                  <a:schemeClr val="tx1"/>
                </a:solidFill>
                <a:latin typeface="Times New Roman" pitchFamily="18" charset="0"/>
                <a:cs typeface="Times New Roman" pitchFamily="18" charset="0"/>
              </a:rPr>
              <a:t>.2024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9" name="Title 8">
            <a:extLst>
              <a:ext uri="{FF2B5EF4-FFF2-40B4-BE49-F238E27FC236}">
                <a16:creationId xmlns:a16="http://schemas.microsoft.com/office/drawing/2014/main" id="{E665E46C-AE19-0737-DD29-FEF9D1DBC4BA}"/>
              </a:ext>
            </a:extLst>
          </p:cNvPr>
          <p:cNvSpPr>
            <a:spLocks noGrp="1"/>
          </p:cNvSpPr>
          <p:nvPr>
            <p:ph type="title"/>
          </p:nvPr>
        </p:nvSpPr>
        <p:spPr>
          <a:xfrm>
            <a:off x="457200" y="0"/>
            <a:ext cx="8229600" cy="971550"/>
          </a:xfrm>
        </p:spPr>
        <p:txBody>
          <a:bodyPr>
            <a:normAutofit fontScale="90000"/>
          </a:bodyPr>
          <a:lstStyle/>
          <a:p>
            <a:pPr algn="ctr"/>
            <a:r>
              <a:rPr lang="en-US" b="1" dirty="0"/>
              <a:t>CGB1201-JAVA PROGRAMMIMG</a:t>
            </a:r>
            <a:br>
              <a:rPr lang="en-US" b="1" dirty="0"/>
            </a:br>
            <a:r>
              <a:rPr lang="en-US" b="1" dirty="0"/>
              <a:t>PROJECT REVIEW</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9" name="TextBox 8">
            <a:extLst>
              <a:ext uri="{FF2B5EF4-FFF2-40B4-BE49-F238E27FC236}">
                <a16:creationId xmlns:a16="http://schemas.microsoft.com/office/drawing/2014/main" id="{E316B2A9-EB80-B12E-075B-E8662FC5A165}"/>
              </a:ext>
            </a:extLst>
          </p:cNvPr>
          <p:cNvSpPr txBox="1"/>
          <p:nvPr/>
        </p:nvSpPr>
        <p:spPr>
          <a:xfrm>
            <a:off x="612648" y="1094422"/>
            <a:ext cx="6778752" cy="1200329"/>
          </a:xfrm>
          <a:prstGeom prst="rect">
            <a:avLst/>
          </a:prstGeom>
          <a:noFill/>
        </p:spPr>
        <p:txBody>
          <a:bodyPr wrap="square">
            <a:spAutoFit/>
          </a:bodyPr>
          <a:lstStyle/>
          <a:p>
            <a:pPr algn="l"/>
            <a:r>
              <a:rPr lang="en-US" b="1" i="0" dirty="0">
                <a:solidFill>
                  <a:srgbClr val="0D0D0D"/>
                </a:solidFill>
                <a:effectLst/>
                <a:latin typeface="ui-sans-serif"/>
              </a:rPr>
              <a:t>5.Shipping and Delivery Module</a:t>
            </a:r>
            <a:endParaRPr lang="en-US" b="0" i="0" dirty="0">
              <a:solidFill>
                <a:srgbClr val="0D0D0D"/>
              </a:solidFill>
              <a:effectLst/>
              <a:latin typeface="ui-sans-serif"/>
            </a:endParaRPr>
          </a:p>
          <a:p>
            <a:pPr algn="l">
              <a:buFont typeface="Arial" panose="020B0604020202020204" pitchFamily="34" charset="0"/>
              <a:buChar char="•"/>
            </a:pPr>
            <a:r>
              <a:rPr lang="en-US" b="0" i="0" dirty="0">
                <a:solidFill>
                  <a:srgbClr val="0D0D0D"/>
                </a:solidFill>
                <a:effectLst/>
                <a:latin typeface="ui-sans-serif"/>
              </a:rPr>
              <a:t>Integration with logistics and shipping providers (e.g., FedEx, UPS).</a:t>
            </a:r>
          </a:p>
          <a:p>
            <a:pPr algn="l">
              <a:buFont typeface="Arial" panose="020B0604020202020204" pitchFamily="34" charset="0"/>
              <a:buChar char="•"/>
            </a:pPr>
            <a:r>
              <a:rPr lang="en-US" b="0" i="0" dirty="0">
                <a:solidFill>
                  <a:srgbClr val="0D0D0D"/>
                </a:solidFill>
                <a:effectLst/>
                <a:latin typeface="ui-sans-serif"/>
              </a:rPr>
              <a:t>Calculate shipping costs based on weight, size, and location.</a:t>
            </a:r>
          </a:p>
          <a:p>
            <a:pPr algn="l">
              <a:buFont typeface="Arial" panose="020B0604020202020204" pitchFamily="34" charset="0"/>
              <a:buChar char="•"/>
            </a:pPr>
            <a:r>
              <a:rPr lang="en-US" b="0" i="0" dirty="0">
                <a:solidFill>
                  <a:srgbClr val="0D0D0D"/>
                </a:solidFill>
                <a:effectLst/>
                <a:latin typeface="ui-sans-serif"/>
              </a:rPr>
              <a:t>Track shipment status and provide updates to customers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D5AA5B-16D8-3BA2-514F-55D47AA7E639}"/>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2050" name="Picture 1">
            <a:extLst>
              <a:ext uri="{FF2B5EF4-FFF2-40B4-BE49-F238E27FC236}">
                <a16:creationId xmlns:a16="http://schemas.microsoft.com/office/drawing/2014/main" id="{90F7DFFE-5489-CE7F-E79F-B2921A478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047750"/>
            <a:ext cx="6629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7AB66502-5E64-7C6F-150A-7EB0FA336A2F}"/>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265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A720F-9391-26D0-93C9-957E3B1C7714}"/>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Title 1">
            <a:extLst>
              <a:ext uri="{FF2B5EF4-FFF2-40B4-BE49-F238E27FC236}">
                <a16:creationId xmlns:a16="http://schemas.microsoft.com/office/drawing/2014/main" id="{4AE8DC8B-35BE-78CC-7BFD-4C6375412BE0}"/>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pic>
        <p:nvPicPr>
          <p:cNvPr id="3074" name="Picture 1">
            <a:extLst>
              <a:ext uri="{FF2B5EF4-FFF2-40B4-BE49-F238E27FC236}">
                <a16:creationId xmlns:a16="http://schemas.microsoft.com/office/drawing/2014/main" id="{DCE7D659-A08F-1661-5A8A-120A48B9B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865340"/>
            <a:ext cx="7696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670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510019-0A57-AE6D-23A4-5D942607B70F}"/>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6" name="Title 1">
            <a:extLst>
              <a:ext uri="{FF2B5EF4-FFF2-40B4-BE49-F238E27FC236}">
                <a16:creationId xmlns:a16="http://schemas.microsoft.com/office/drawing/2014/main" id="{B2820641-3F1F-4588-34D5-03D8C3275795}"/>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pic>
        <p:nvPicPr>
          <p:cNvPr id="4098" name="Picture 1">
            <a:extLst>
              <a:ext uri="{FF2B5EF4-FFF2-40B4-BE49-F238E27FC236}">
                <a16:creationId xmlns:a16="http://schemas.microsoft.com/office/drawing/2014/main" id="{B0860708-3DF5-A602-0367-FA8DC1561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3463"/>
            <a:ext cx="6400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928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AA21E2-94B6-2DFE-9029-ED9B4B806149}"/>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6" name="Title 1">
            <a:extLst>
              <a:ext uri="{FF2B5EF4-FFF2-40B4-BE49-F238E27FC236}">
                <a16:creationId xmlns:a16="http://schemas.microsoft.com/office/drawing/2014/main" id="{97C915BF-818C-8855-2C6E-41A1B1ECA09C}"/>
              </a:ext>
            </a:extLst>
          </p:cNvPr>
          <p:cNvSpPr>
            <a:spLocks noGrp="1"/>
          </p:cNvSpPr>
          <p:nvPr>
            <p:ph type="title"/>
          </p:nvPr>
        </p:nvSpPr>
        <p:spPr>
          <a:xfrm>
            <a:off x="457200" y="11430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pic>
        <p:nvPicPr>
          <p:cNvPr id="5123" name="Picture 1">
            <a:extLst>
              <a:ext uri="{FF2B5EF4-FFF2-40B4-BE49-F238E27FC236}">
                <a16:creationId xmlns:a16="http://schemas.microsoft.com/office/drawing/2014/main" id="{5CFD372E-1D4C-D8B6-3A98-C5CFEF6C8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59656"/>
            <a:ext cx="7696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387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pic>
        <p:nvPicPr>
          <p:cNvPr id="1026" name="Picture 1">
            <a:extLst>
              <a:ext uri="{FF2B5EF4-FFF2-40B4-BE49-F238E27FC236}">
                <a16:creationId xmlns:a16="http://schemas.microsoft.com/office/drawing/2014/main" id="{112933B4-3DFC-30DC-E80F-828DF632F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920795"/>
            <a:ext cx="7918704" cy="389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7" name="TextBox 6">
            <a:extLst>
              <a:ext uri="{FF2B5EF4-FFF2-40B4-BE49-F238E27FC236}">
                <a16:creationId xmlns:a16="http://schemas.microsoft.com/office/drawing/2014/main" id="{045D44E2-D4CC-F077-C624-84ABFAA993D7}"/>
              </a:ext>
            </a:extLst>
          </p:cNvPr>
          <p:cNvSpPr txBox="1"/>
          <p:nvPr/>
        </p:nvSpPr>
        <p:spPr>
          <a:xfrm>
            <a:off x="533400" y="1428750"/>
            <a:ext cx="7696200"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D0D0D"/>
                </a:solidFill>
                <a:latin typeface="ui-sans-serif"/>
              </a:rPr>
              <a:t>T</a:t>
            </a:r>
            <a:r>
              <a:rPr lang="en-US" b="0" i="0" dirty="0">
                <a:solidFill>
                  <a:srgbClr val="0D0D0D"/>
                </a:solidFill>
                <a:effectLst/>
                <a:latin typeface="ui-sans-serif"/>
              </a:rPr>
              <a:t>he development of an e-commerce platform using Java provides a robust, scalable, and secure solution for online retail businesses. By leveraging Java's powerful frameworks, such as Spring Boot and Hibernate, the platform is able to offer essential functionalities like user management, product catalog handling, order processing, payment integration, and inventory control, all while ensuring security, performance, and ease of maintenance.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dirty="0"/>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3" name="TextBox 2">
            <a:extLst>
              <a:ext uri="{FF2B5EF4-FFF2-40B4-BE49-F238E27FC236}">
                <a16:creationId xmlns:a16="http://schemas.microsoft.com/office/drawing/2014/main" id="{288A12C9-22BB-FBFB-FD86-7BDB6FB04BC5}"/>
              </a:ext>
            </a:extLst>
          </p:cNvPr>
          <p:cNvSpPr txBox="1"/>
          <p:nvPr/>
        </p:nvSpPr>
        <p:spPr>
          <a:xfrm>
            <a:off x="1219200" y="1555085"/>
            <a:ext cx="7010400" cy="584775"/>
          </a:xfrm>
          <a:prstGeom prst="rect">
            <a:avLst/>
          </a:prstGeom>
          <a:noFill/>
        </p:spPr>
        <p:txBody>
          <a:bodyPr wrap="square">
            <a:spAutoFit/>
          </a:bodyPr>
          <a:lstStyle/>
          <a:p>
            <a:r>
              <a:rPr lang="en-US" dirty="0"/>
              <a:t> </a:t>
            </a:r>
            <a:r>
              <a:rPr lang="en-US" sz="3200" dirty="0"/>
              <a:t>E-COMMERCE PLATFORM IN JAVA</a:t>
            </a:r>
            <a:endParaRPr lang="en-IN" sz="3200" dirty="0"/>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11" name="TextBox 10">
            <a:extLst>
              <a:ext uri="{FF2B5EF4-FFF2-40B4-BE49-F238E27FC236}">
                <a16:creationId xmlns:a16="http://schemas.microsoft.com/office/drawing/2014/main" id="{19989FBD-3225-55F4-EBB5-EABAB213C4BB}"/>
              </a:ext>
            </a:extLst>
          </p:cNvPr>
          <p:cNvSpPr txBox="1"/>
          <p:nvPr/>
        </p:nvSpPr>
        <p:spPr>
          <a:xfrm>
            <a:off x="612648" y="1123950"/>
            <a:ext cx="7997952" cy="923330"/>
          </a:xfrm>
          <a:prstGeom prst="rect">
            <a:avLst/>
          </a:prstGeom>
          <a:noFill/>
        </p:spPr>
        <p:txBody>
          <a:bodyPr wrap="square">
            <a:spAutoFit/>
          </a:bodyPr>
          <a:lstStyle/>
          <a:p>
            <a:pPr marL="342900" indent="-342900">
              <a:buFont typeface="Arial" panose="020B0604020202020204" pitchFamily="34" charset="0"/>
              <a:buChar char="•"/>
            </a:pPr>
            <a:r>
              <a:rPr lang="en-US" b="0" i="0" dirty="0">
                <a:solidFill>
                  <a:srgbClr val="0D0D0D"/>
                </a:solidFill>
                <a:effectLst/>
                <a:latin typeface="ui-sans-serif"/>
              </a:rPr>
              <a:t>This project focuses on developing an </a:t>
            </a:r>
            <a:r>
              <a:rPr lang="en-US" b="1" i="0" dirty="0">
                <a:solidFill>
                  <a:srgbClr val="0D0D0D"/>
                </a:solidFill>
                <a:effectLst/>
                <a:latin typeface="ui-sans-serif"/>
              </a:rPr>
              <a:t>e-commerce platform</a:t>
            </a:r>
            <a:r>
              <a:rPr lang="en-US" b="0" i="0" dirty="0">
                <a:solidFill>
                  <a:srgbClr val="0D0D0D"/>
                </a:solidFill>
                <a:effectLst/>
                <a:latin typeface="ui-sans-serif"/>
              </a:rPr>
              <a:t> using Java, designed to provide a seamless and efficient online shopping experience for both customers and vendors.</a:t>
            </a:r>
            <a:endParaRPr lang="en-IN" dirty="0"/>
          </a:p>
        </p:txBody>
      </p:sp>
      <p:sp>
        <p:nvSpPr>
          <p:cNvPr id="15" name="TextBox 14">
            <a:extLst>
              <a:ext uri="{FF2B5EF4-FFF2-40B4-BE49-F238E27FC236}">
                <a16:creationId xmlns:a16="http://schemas.microsoft.com/office/drawing/2014/main" id="{69045305-38DE-C469-3928-EABD7A077673}"/>
              </a:ext>
            </a:extLst>
          </p:cNvPr>
          <p:cNvSpPr txBox="1"/>
          <p:nvPr/>
        </p:nvSpPr>
        <p:spPr>
          <a:xfrm>
            <a:off x="612648" y="2141165"/>
            <a:ext cx="769315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The platform supports essential e-commerce features, including user registration, product catalog browsing, shopping cart management, secure payment processing, and order tracking.</a:t>
            </a:r>
            <a:endParaRPr lang="en-IN" dirty="0"/>
          </a:p>
        </p:txBody>
      </p:sp>
      <p:sp>
        <p:nvSpPr>
          <p:cNvPr id="19" name="TextBox 18">
            <a:extLst>
              <a:ext uri="{FF2B5EF4-FFF2-40B4-BE49-F238E27FC236}">
                <a16:creationId xmlns:a16="http://schemas.microsoft.com/office/drawing/2014/main" id="{4B7D0728-0AB7-AB23-E11A-B2B8B2D792B1}"/>
              </a:ext>
            </a:extLst>
          </p:cNvPr>
          <p:cNvSpPr txBox="1"/>
          <p:nvPr/>
        </p:nvSpPr>
        <p:spPr>
          <a:xfrm>
            <a:off x="612648" y="3177058"/>
            <a:ext cx="799795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It ensures scalability and security through modular architecture and adherence to industry-standard practices such as role-based access control, data encryption, and secure APIs.</a:t>
            </a:r>
            <a:endParaRPr lang="en-IN" dirty="0"/>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a:bodyPr>
          <a:lstStyle/>
          <a:p>
            <a:r>
              <a:rPr lang="en-US" sz="2400" b="0" i="0" dirty="0">
                <a:solidFill>
                  <a:srgbClr val="0D0D0D"/>
                </a:solidFill>
                <a:effectLst/>
                <a:latin typeface="ui-sans-serif"/>
              </a:rPr>
              <a:t>An e-commerce platform is a web-based system that facilitates buying and selling of goods and services over the internet. The platform must provide features like product catalog management, user authentication, order processing, payment integration, and more. Using Java as the primary technology ensures scalability, security, and performance—critical aspects for handling large-scale e-commerce applications.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7" name="Picture 6">
            <a:extLst>
              <a:ext uri="{FF2B5EF4-FFF2-40B4-BE49-F238E27FC236}">
                <a16:creationId xmlns:a16="http://schemas.microsoft.com/office/drawing/2014/main" id="{49774BA6-5FBD-3BD0-7C69-10FEC3BFEBDC}"/>
              </a:ext>
            </a:extLst>
          </p:cNvPr>
          <p:cNvPicPr>
            <a:picLocks noChangeAspect="1"/>
          </p:cNvPicPr>
          <p:nvPr/>
        </p:nvPicPr>
        <p:blipFill>
          <a:blip r:embed="rId2"/>
          <a:stretch>
            <a:fillRect/>
          </a:stretch>
        </p:blipFill>
        <p:spPr>
          <a:xfrm>
            <a:off x="1542626" y="1276350"/>
            <a:ext cx="6382173" cy="2819400"/>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7" name="TextBox 6">
            <a:extLst>
              <a:ext uri="{FF2B5EF4-FFF2-40B4-BE49-F238E27FC236}">
                <a16:creationId xmlns:a16="http://schemas.microsoft.com/office/drawing/2014/main" id="{5E55C96B-C0A6-406F-37AA-AAD346117300}"/>
              </a:ext>
            </a:extLst>
          </p:cNvPr>
          <p:cNvSpPr txBox="1"/>
          <p:nvPr/>
        </p:nvSpPr>
        <p:spPr>
          <a:xfrm>
            <a:off x="762000" y="2636302"/>
            <a:ext cx="5334000"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ui-sans-serif"/>
              </a:rPr>
              <a:t>When a customer adds items to their cart and proceeds to checkout, the Order Service is responsible for creating a new order.</a:t>
            </a:r>
          </a:p>
        </p:txBody>
      </p:sp>
      <p:sp>
        <p:nvSpPr>
          <p:cNvPr id="9" name="TextBox 8">
            <a:extLst>
              <a:ext uri="{FF2B5EF4-FFF2-40B4-BE49-F238E27FC236}">
                <a16:creationId xmlns:a16="http://schemas.microsoft.com/office/drawing/2014/main" id="{5B304321-1889-B079-607A-60F07CEA37DB}"/>
              </a:ext>
            </a:extLst>
          </p:cNvPr>
          <p:cNvSpPr txBox="1"/>
          <p:nvPr/>
        </p:nvSpPr>
        <p:spPr>
          <a:xfrm>
            <a:off x="762000" y="1049218"/>
            <a:ext cx="571500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The API layer facilitates communication between the frontend and the backend using RESTful services, exposing endpoints for operations like creating an account, adding products to the cart, or processing an order.</a:t>
            </a:r>
            <a:endParaRPr lang="en-IN" dirty="0"/>
          </a:p>
        </p:txBody>
      </p:sp>
    </p:spTree>
    <p:extLst>
      <p:ext uri="{BB962C8B-B14F-4D97-AF65-F5344CB8AC3E}">
        <p14:creationId xmlns:p14="http://schemas.microsoft.com/office/powerpoint/2010/main" val="3458201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5" name="TextBox 4">
            <a:extLst>
              <a:ext uri="{FF2B5EF4-FFF2-40B4-BE49-F238E27FC236}">
                <a16:creationId xmlns:a16="http://schemas.microsoft.com/office/drawing/2014/main" id="{E822141C-AAAC-3DB1-3B2F-39D8D38A2264}"/>
              </a:ext>
            </a:extLst>
          </p:cNvPr>
          <p:cNvSpPr txBox="1"/>
          <p:nvPr/>
        </p:nvSpPr>
        <p:spPr>
          <a:xfrm>
            <a:off x="612648" y="1011763"/>
            <a:ext cx="6629400"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 When a customer places an order or an item is returned, the stock service updates the inventory accordingly. It ensures that the stock levels are accurate in real time and reflects any changes due to purchases, refunds, or restocking.</a:t>
            </a:r>
            <a:endParaRPr lang="en-IN" dirty="0"/>
          </a:p>
        </p:txBody>
      </p:sp>
      <p:sp>
        <p:nvSpPr>
          <p:cNvPr id="9" name="TextBox 8">
            <a:extLst>
              <a:ext uri="{FF2B5EF4-FFF2-40B4-BE49-F238E27FC236}">
                <a16:creationId xmlns:a16="http://schemas.microsoft.com/office/drawing/2014/main" id="{C1779239-9441-42F6-8B45-0E7D608089AE}"/>
              </a:ext>
            </a:extLst>
          </p:cNvPr>
          <p:cNvSpPr txBox="1"/>
          <p:nvPr/>
        </p:nvSpPr>
        <p:spPr>
          <a:xfrm>
            <a:off x="609516" y="2505105"/>
            <a:ext cx="6074080"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When a customer proceeds to checkout and chooses a payment method (credit card, PayPal, etc.), the payment service initiates the transaction.</a:t>
            </a:r>
            <a:endParaRPr lang="en-IN" dirty="0"/>
          </a:p>
        </p:txBody>
      </p:sp>
      <p:sp>
        <p:nvSpPr>
          <p:cNvPr id="11" name="TextBox 10">
            <a:extLst>
              <a:ext uri="{FF2B5EF4-FFF2-40B4-BE49-F238E27FC236}">
                <a16:creationId xmlns:a16="http://schemas.microsoft.com/office/drawing/2014/main" id="{8F906549-B594-D6CE-A62F-183644B94E1B}"/>
              </a:ext>
            </a:extLst>
          </p:cNvPr>
          <p:cNvSpPr txBox="1"/>
          <p:nvPr/>
        </p:nvSpPr>
        <p:spPr>
          <a:xfrm>
            <a:off x="609516" y="3550920"/>
            <a:ext cx="6245352"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ui-sans-serif"/>
              </a:rPr>
              <a:t>The OMS communicates with the delivery service to provide real-time order status updates (e.g., order picked, in transit, delivered).</a:t>
            </a:r>
            <a:endParaRPr lang="en-IN" dirty="0"/>
          </a:p>
        </p:txBody>
      </p:sp>
    </p:spTree>
    <p:extLst>
      <p:ext uri="{BB962C8B-B14F-4D97-AF65-F5344CB8AC3E}">
        <p14:creationId xmlns:p14="http://schemas.microsoft.com/office/powerpoint/2010/main" val="325944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7" name="TextBox 6">
            <a:extLst>
              <a:ext uri="{FF2B5EF4-FFF2-40B4-BE49-F238E27FC236}">
                <a16:creationId xmlns:a16="http://schemas.microsoft.com/office/drawing/2014/main" id="{A9123BE1-69C1-4C2B-55B9-5C8A98BA6D11}"/>
              </a:ext>
            </a:extLst>
          </p:cNvPr>
          <p:cNvSpPr txBox="1"/>
          <p:nvPr/>
        </p:nvSpPr>
        <p:spPr>
          <a:xfrm>
            <a:off x="612648" y="1276351"/>
            <a:ext cx="6245352" cy="1479064"/>
          </a:xfrm>
          <a:prstGeom prst="rect">
            <a:avLst/>
          </a:prstGeom>
          <a:noFill/>
        </p:spPr>
        <p:txBody>
          <a:bodyPr wrap="square">
            <a:spAutoFit/>
          </a:bodyPr>
          <a:lstStyle/>
          <a:p>
            <a:pPr algn="l">
              <a:buFont typeface="+mj-lt"/>
              <a:buAutoNum type="arabicPeriod"/>
            </a:pPr>
            <a:r>
              <a:rPr lang="en-IN" b="1" i="0" dirty="0">
                <a:solidFill>
                  <a:srgbClr val="0D0D0D"/>
                </a:solidFill>
                <a:effectLst/>
                <a:latin typeface="ui-sans-serif"/>
              </a:rPr>
              <a:t>User Management Module</a:t>
            </a:r>
            <a:endParaRPr lang="en-IN" b="0" i="0" dirty="0">
              <a:solidFill>
                <a:srgbClr val="0D0D0D"/>
              </a:solidFill>
              <a:effectLst/>
              <a:latin typeface="ui-sans-serif"/>
            </a:endParaRPr>
          </a:p>
          <a:p>
            <a:pPr marL="742950" lvl="1" indent="-285750" algn="l">
              <a:buFont typeface="+mj-lt"/>
              <a:buAutoNum type="arabicPeriod"/>
            </a:pPr>
            <a:r>
              <a:rPr lang="en-IN" b="0" i="0" dirty="0">
                <a:solidFill>
                  <a:srgbClr val="0D0D0D"/>
                </a:solidFill>
                <a:effectLst/>
                <a:latin typeface="ui-sans-serif"/>
              </a:rPr>
              <a:t>Handles user registration, login, and profile management.</a:t>
            </a:r>
          </a:p>
          <a:p>
            <a:pPr marL="742950" lvl="1" indent="-285750" algn="l">
              <a:buFont typeface="+mj-lt"/>
              <a:buAutoNum type="arabicPeriod"/>
            </a:pPr>
            <a:r>
              <a:rPr lang="en-IN" b="0" i="0" dirty="0">
                <a:solidFill>
                  <a:srgbClr val="0D0D0D"/>
                </a:solidFill>
                <a:effectLst/>
                <a:latin typeface="ui-sans-serif"/>
              </a:rPr>
              <a:t>Role-based access (e.g., admin, seller, customer).</a:t>
            </a:r>
          </a:p>
          <a:p>
            <a:pPr marL="742950" lvl="1" indent="-285750" algn="l">
              <a:buFont typeface="+mj-lt"/>
              <a:buAutoNum type="arabicPeriod"/>
            </a:pPr>
            <a:r>
              <a:rPr lang="en-IN" b="0" i="0" dirty="0">
                <a:solidFill>
                  <a:srgbClr val="0D0D0D"/>
                </a:solidFill>
                <a:effectLst/>
                <a:latin typeface="ui-sans-serif"/>
              </a:rPr>
              <a:t>Password encryption and secure authentication.</a:t>
            </a:r>
          </a:p>
        </p:txBody>
      </p:sp>
      <p:sp>
        <p:nvSpPr>
          <p:cNvPr id="9" name="TextBox 8">
            <a:extLst>
              <a:ext uri="{FF2B5EF4-FFF2-40B4-BE49-F238E27FC236}">
                <a16:creationId xmlns:a16="http://schemas.microsoft.com/office/drawing/2014/main" id="{01AAF349-0926-26D9-B1C9-A350033A5562}"/>
              </a:ext>
            </a:extLst>
          </p:cNvPr>
          <p:cNvSpPr txBox="1"/>
          <p:nvPr/>
        </p:nvSpPr>
        <p:spPr>
          <a:xfrm>
            <a:off x="612649" y="3105150"/>
            <a:ext cx="5542546" cy="1200329"/>
          </a:xfrm>
          <a:prstGeom prst="rect">
            <a:avLst/>
          </a:prstGeom>
          <a:noFill/>
        </p:spPr>
        <p:txBody>
          <a:bodyPr wrap="square">
            <a:spAutoFit/>
          </a:bodyPr>
          <a:lstStyle/>
          <a:p>
            <a:pPr algn="l"/>
            <a:r>
              <a:rPr lang="en-US" b="1" i="0" dirty="0">
                <a:solidFill>
                  <a:srgbClr val="0D0D0D"/>
                </a:solidFill>
                <a:effectLst/>
                <a:latin typeface="ui-sans-serif"/>
              </a:rPr>
              <a:t>2.Product Management Module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Create, update, delete, and list products.</a:t>
            </a:r>
          </a:p>
          <a:p>
            <a:pPr marL="742950" lvl="1" indent="-285750" algn="l">
              <a:buFont typeface="+mj-lt"/>
              <a:buAutoNum type="arabicPeriod"/>
            </a:pPr>
            <a:r>
              <a:rPr lang="en-US" b="0" i="0" dirty="0">
                <a:solidFill>
                  <a:srgbClr val="0D0D0D"/>
                </a:solidFill>
                <a:effectLst/>
                <a:latin typeface="ui-sans-serif"/>
              </a:rPr>
              <a:t>Manage categories, brands, and attributes.</a:t>
            </a:r>
          </a:p>
          <a:p>
            <a:pPr marL="742950" lvl="1" indent="-285750" algn="l">
              <a:buFont typeface="+mj-lt"/>
              <a:buAutoNum type="arabicPeriod"/>
            </a:pPr>
            <a:r>
              <a:rPr lang="en-US" b="0" i="0" dirty="0">
                <a:solidFill>
                  <a:srgbClr val="0D0D0D"/>
                </a:solidFill>
                <a:effectLst/>
                <a:latin typeface="ui-sans-serif"/>
              </a:rPr>
              <a:t>Support for product images and videos.</a:t>
            </a:r>
          </a:p>
        </p:txBody>
      </p:sp>
    </p:spTree>
    <p:extLst>
      <p:ext uri="{BB962C8B-B14F-4D97-AF65-F5344CB8AC3E}">
        <p14:creationId xmlns:p14="http://schemas.microsoft.com/office/powerpoint/2010/main" val="353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7" name="TextBox 6">
            <a:extLst>
              <a:ext uri="{FF2B5EF4-FFF2-40B4-BE49-F238E27FC236}">
                <a16:creationId xmlns:a16="http://schemas.microsoft.com/office/drawing/2014/main" id="{72B5B0B8-4846-1852-AFDD-3368DD740F43}"/>
              </a:ext>
            </a:extLst>
          </p:cNvPr>
          <p:cNvSpPr txBox="1"/>
          <p:nvPr/>
        </p:nvSpPr>
        <p:spPr>
          <a:xfrm>
            <a:off x="612648" y="971550"/>
            <a:ext cx="7388352" cy="1505129"/>
          </a:xfrm>
          <a:prstGeom prst="rect">
            <a:avLst/>
          </a:prstGeom>
          <a:noFill/>
        </p:spPr>
        <p:txBody>
          <a:bodyPr wrap="square">
            <a:spAutoFit/>
          </a:bodyPr>
          <a:lstStyle/>
          <a:p>
            <a:pPr algn="l"/>
            <a:r>
              <a:rPr lang="en-US" b="1" i="0" dirty="0">
                <a:solidFill>
                  <a:srgbClr val="0D0D0D"/>
                </a:solidFill>
                <a:effectLst/>
                <a:latin typeface="ui-sans-serif"/>
              </a:rPr>
              <a:t>3.Catalog Management Module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Organize products into hierarchical categories.</a:t>
            </a:r>
          </a:p>
          <a:p>
            <a:pPr marL="742950" lvl="1" indent="-285750" algn="l">
              <a:buFont typeface="+mj-lt"/>
              <a:buAutoNum type="arabicPeriod"/>
            </a:pPr>
            <a:r>
              <a:rPr lang="en-US" b="0" i="0" dirty="0">
                <a:solidFill>
                  <a:srgbClr val="0D0D0D"/>
                </a:solidFill>
                <a:effectLst/>
                <a:latin typeface="ui-sans-serif"/>
              </a:rPr>
              <a:t>Enable filters and search functionality (e.g., by price, brand, category).</a:t>
            </a:r>
          </a:p>
          <a:p>
            <a:pPr marL="742950" lvl="1" indent="-285750" algn="l">
              <a:buFont typeface="+mj-lt"/>
              <a:buAutoNum type="arabicPeriod"/>
            </a:pPr>
            <a:r>
              <a:rPr lang="en-US" b="0" i="0" dirty="0">
                <a:solidFill>
                  <a:srgbClr val="0D0D0D"/>
                </a:solidFill>
                <a:effectLst/>
                <a:latin typeface="ui-sans-serif"/>
              </a:rPr>
              <a:t>Manage product availability and inventory status.</a:t>
            </a:r>
          </a:p>
        </p:txBody>
      </p:sp>
      <p:sp>
        <p:nvSpPr>
          <p:cNvPr id="9" name="TextBox 8">
            <a:extLst>
              <a:ext uri="{FF2B5EF4-FFF2-40B4-BE49-F238E27FC236}">
                <a16:creationId xmlns:a16="http://schemas.microsoft.com/office/drawing/2014/main" id="{1226A81C-6BEC-244E-26A1-A3F67D458041}"/>
              </a:ext>
            </a:extLst>
          </p:cNvPr>
          <p:cNvSpPr txBox="1"/>
          <p:nvPr/>
        </p:nvSpPr>
        <p:spPr>
          <a:xfrm>
            <a:off x="688848" y="2800350"/>
            <a:ext cx="7388352" cy="1200329"/>
          </a:xfrm>
          <a:prstGeom prst="rect">
            <a:avLst/>
          </a:prstGeom>
          <a:noFill/>
        </p:spPr>
        <p:txBody>
          <a:bodyPr wrap="square">
            <a:spAutoFit/>
          </a:bodyPr>
          <a:lstStyle/>
          <a:p>
            <a:pPr algn="l"/>
            <a:r>
              <a:rPr lang="en-US" b="1" i="0" dirty="0">
                <a:solidFill>
                  <a:srgbClr val="0D0D0D"/>
                </a:solidFill>
                <a:effectLst/>
                <a:latin typeface="ui-sans-serif"/>
              </a:rPr>
              <a:t>4.Shopping Cart Module</a:t>
            </a:r>
            <a:endParaRPr lang="en-US" b="0" i="0" dirty="0">
              <a:solidFill>
                <a:srgbClr val="0D0D0D"/>
              </a:solidFill>
              <a:effectLst/>
              <a:latin typeface="ui-sans-serif"/>
            </a:endParaRPr>
          </a:p>
          <a:p>
            <a:pPr marL="742950" lvl="1" indent="-285750" algn="l">
              <a:buFont typeface="+mj-lt"/>
              <a:buAutoNum type="arabicPeriod"/>
            </a:pPr>
            <a:r>
              <a:rPr lang="en-US" b="0" i="0" dirty="0">
                <a:solidFill>
                  <a:srgbClr val="0D0D0D"/>
                </a:solidFill>
                <a:effectLst/>
                <a:latin typeface="ui-sans-serif"/>
              </a:rPr>
              <a:t>Add, update, and remove products from the cart.</a:t>
            </a:r>
          </a:p>
          <a:p>
            <a:pPr marL="742950" lvl="1" indent="-285750" algn="l">
              <a:buFont typeface="+mj-lt"/>
              <a:buAutoNum type="arabicPeriod"/>
            </a:pPr>
            <a:r>
              <a:rPr lang="en-US" b="0" i="0" dirty="0">
                <a:solidFill>
                  <a:srgbClr val="0D0D0D"/>
                </a:solidFill>
                <a:effectLst/>
                <a:latin typeface="ui-sans-serif"/>
              </a:rPr>
              <a:t>Calculate total prices, taxes, and discounts.</a:t>
            </a:r>
          </a:p>
          <a:p>
            <a:pPr marL="742950" lvl="1" indent="-285750" algn="l">
              <a:buFont typeface="+mj-lt"/>
              <a:buAutoNum type="arabicPeriod"/>
            </a:pPr>
            <a:r>
              <a:rPr lang="en-US" b="0" i="0" dirty="0">
                <a:solidFill>
                  <a:srgbClr val="0D0D0D"/>
                </a:solidFill>
                <a:effectLst/>
                <a:latin typeface="ui-sans-serif"/>
              </a:rPr>
              <a:t>Support for guest carts and persistent carts for logged-in users.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684</Words>
  <Application>Microsoft Office PowerPoint</Application>
  <PresentationFormat>On-screen Show (16:9)</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Origin</vt:lpstr>
      <vt:lpstr>CGB1201-JAVA PROGRAMMIMG PROJECT REVIEW</vt:lpstr>
      <vt:lpstr>PowerPoint Presentation</vt:lpstr>
      <vt:lpstr>Abstract </vt:lpstr>
      <vt:lpstr>Introduction</vt:lpstr>
      <vt:lpstr>Proposed Architecture</vt:lpstr>
      <vt:lpstr>Proposed Architecture - Description</vt:lpstr>
      <vt:lpstr>Proposed Architecture  - Description (Cont..)</vt:lpstr>
      <vt:lpstr>List of Modules</vt:lpstr>
      <vt:lpstr>Module Description</vt:lpstr>
      <vt:lpstr>Module Description (Cont..)</vt:lpstr>
      <vt:lpstr>Results and Discussion (Cont..)</vt:lpstr>
      <vt:lpstr>Results and Discussion</vt:lpstr>
      <vt:lpstr>Results and Discussion</vt:lpstr>
      <vt:lpstr>Results and Discussion</vt:lpstr>
      <vt:lpstr>Results and Discussion (Cont..)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CGB1201-JAVA PROGRAMMIMG PROJECT REVIEW</dc:title>
  <dc:creator/>
  <cp:lastModifiedBy>916383175918</cp:lastModifiedBy>
  <cp:revision>3</cp:revision>
  <dcterms:modified xsi:type="dcterms:W3CDTF">2024-12-03T03:21:18Z</dcterms:modified>
</cp:coreProperties>
</file>