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82" r:id="rId16"/>
    <p:sldId id="275" r:id="rId17"/>
    <p:sldId id="281" r:id="rId18"/>
    <p:sldId id="276" r:id="rId19"/>
    <p:sldId id="270" r:id="rId20"/>
    <p:sldId id="271" r:id="rId21"/>
    <p:sldId id="272" r:id="rId22"/>
    <p:sldId id="273" r:id="rId23"/>
    <p:sldId id="277" r:id="rId24"/>
    <p:sldId id="279" r:id="rId25"/>
    <p:sldId id="278" r:id="rId26"/>
    <p:sldId id="280" r:id="rId27"/>
    <p:sldId id="286" r:id="rId28"/>
    <p:sldId id="287" r:id="rId29"/>
    <p:sldId id="285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3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D41A-1C35-4EF0-8033-17A13254F3C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40D5-F14C-4068-95DE-2CD296FC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clusters as areas of high density separated by regions of low density in the dataspace.</a:t>
            </a:r>
          </a:p>
          <a:p>
            <a:endParaRPr lang="en-US" dirty="0"/>
          </a:p>
          <a:p>
            <a:r>
              <a:rPr lang="en-US" dirty="0" smtClean="0"/>
              <a:t>Unlike centroid based methods density based clustering automatically determines the number of clusters.</a:t>
            </a:r>
          </a:p>
          <a:p>
            <a:endParaRPr lang="en-US" dirty="0"/>
          </a:p>
          <a:p>
            <a:r>
              <a:rPr lang="en-US" dirty="0" smtClean="0"/>
              <a:t>Popular algorithms-</a:t>
            </a:r>
            <a:r>
              <a:rPr lang="en-US" dirty="0" err="1" smtClean="0"/>
              <a:t>DBSCAN,OPTICS,mean</a:t>
            </a:r>
            <a:r>
              <a:rPr lang="en-US" dirty="0" smtClean="0"/>
              <a:t>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0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80" name="Picture 12" descr="https://media.geeksforgeeks.org/wp-content/uploads/20190711114717/reachability_distanc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98" y="785495"/>
            <a:ext cx="70770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6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latin typeface="+mn-lt"/>
              </a:rPr>
              <a:t>Working</a:t>
            </a:r>
            <a:r>
              <a:rPr lang="en-US" sz="3600" dirty="0" smtClean="0"/>
              <a:t> </a:t>
            </a:r>
            <a:r>
              <a:rPr lang="en-US" sz="3600" dirty="0"/>
              <a:t>of OPTICS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417" y="1390196"/>
            <a:ext cx="10515600" cy="4351338"/>
          </a:xfrm>
        </p:spPr>
        <p:txBody>
          <a:bodyPr/>
          <a:lstStyle/>
          <a:p>
            <a:r>
              <a:rPr lang="en-US" dirty="0" smtClean="0"/>
              <a:t>The algorithm selects a starting point and checks if it has at least </a:t>
            </a:r>
            <a:r>
              <a:rPr lang="en-US" dirty="0" err="1" smtClean="0"/>
              <a:t>MinPts</a:t>
            </a:r>
            <a:r>
              <a:rPr lang="en-US" dirty="0" smtClean="0"/>
              <a:t> neighbors within Eps.</a:t>
            </a:r>
          </a:p>
          <a:p>
            <a:r>
              <a:rPr lang="en-US" dirty="0" smtClean="0"/>
              <a:t>If the point meets the density requirement it is marked as a core point and nearby points are then analyzed.</a:t>
            </a:r>
          </a:p>
          <a:p>
            <a:r>
              <a:rPr lang="en-US" dirty="0" smtClean="0"/>
              <a:t>Reachability distance is computed for each neighboring point.</a:t>
            </a:r>
          </a:p>
          <a:p>
            <a:r>
              <a:rPr lang="en-US" dirty="0" smtClean="0"/>
              <a:t>Points are then processed in order of their reachability distance hence forming a reachability plot.</a:t>
            </a:r>
          </a:p>
          <a:p>
            <a:r>
              <a:rPr lang="en-US" dirty="0" smtClean="0"/>
              <a:t>Clusters appear as valleys </a:t>
            </a:r>
            <a:r>
              <a:rPr lang="en-US" dirty="0" err="1" smtClean="0"/>
              <a:t>i.e</a:t>
            </a:r>
            <a:r>
              <a:rPr lang="en-US" dirty="0" smtClean="0"/>
              <a:t> low reachability distances and noise appears as peaks </a:t>
            </a:r>
            <a:r>
              <a:rPr lang="en-US" dirty="0" err="1" smtClean="0"/>
              <a:t>i.e</a:t>
            </a:r>
            <a:r>
              <a:rPr lang="en-US" dirty="0" smtClean="0"/>
              <a:t> high reachability distances.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Understanding OPTICS clustering: Identify the Clustering Structur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5" y="1750422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73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</a:t>
            </a:r>
          </a:p>
          <a:p>
            <a:r>
              <a:rPr lang="en-US" dirty="0" smtClean="0"/>
              <a:t>Cluster ordering is important to extract the basic clustering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Disadvantage</a:t>
            </a:r>
          </a:p>
          <a:p>
            <a:r>
              <a:rPr lang="en-US" dirty="0" smtClean="0"/>
              <a:t>It only produces cluster ordering.</a:t>
            </a:r>
          </a:p>
          <a:p>
            <a:r>
              <a:rPr lang="en-US" dirty="0" smtClean="0"/>
              <a:t>It can’t handle high dimensional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5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Mean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Shift is a </a:t>
            </a:r>
            <a:r>
              <a:rPr lang="en-US" b="1" dirty="0"/>
              <a:t>centroid-based</a:t>
            </a:r>
            <a:r>
              <a:rPr lang="en-US" dirty="0"/>
              <a:t>, </a:t>
            </a:r>
            <a:r>
              <a:rPr lang="en-US" b="1" dirty="0"/>
              <a:t>density-based</a:t>
            </a:r>
            <a:r>
              <a:rPr lang="en-US" dirty="0"/>
              <a:t> clustering algorithm</a:t>
            </a:r>
            <a:r>
              <a:rPr lang="en-US" dirty="0" smtClean="0"/>
              <a:t>.</a:t>
            </a:r>
          </a:p>
          <a:p>
            <a:r>
              <a:rPr lang="en-US" dirty="0"/>
              <a:t>It </a:t>
            </a:r>
            <a:r>
              <a:rPr lang="en-US" b="1" dirty="0"/>
              <a:t>does not require the number of clusters</a:t>
            </a:r>
            <a:r>
              <a:rPr lang="en-US" dirty="0"/>
              <a:t> to be specified in advance</a:t>
            </a:r>
            <a:r>
              <a:rPr lang="en-US" dirty="0" smtClean="0"/>
              <a:t>.</a:t>
            </a:r>
          </a:p>
          <a:p>
            <a:r>
              <a:rPr lang="en-US" dirty="0"/>
              <a:t>It works by </a:t>
            </a:r>
            <a:r>
              <a:rPr lang="en-US" b="1" dirty="0"/>
              <a:t>shifting each data point toward the mode (peak) of the data distribution</a:t>
            </a:r>
            <a:r>
              <a:rPr lang="en-US" dirty="0"/>
              <a:t> using a sliding window (</a:t>
            </a:r>
            <a:r>
              <a:rPr lang="en-US" dirty="0" smtClean="0"/>
              <a:t>kernel or radius).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6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smtClean="0"/>
              <a:t>shift Clustering</a:t>
            </a:r>
            <a:endParaRPr lang="en-US"/>
          </a:p>
        </p:txBody>
      </p:sp>
      <p:pic>
        <p:nvPicPr>
          <p:cNvPr id="8194" name="Picture 2" descr="Schematic diagram of the Mean Shift algorithm.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23" y="2659152"/>
            <a:ext cx="4205587" cy="261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99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assume the </a:t>
            </a:r>
            <a:r>
              <a:rPr lang="en-US" sz="3200" b="1" dirty="0"/>
              <a:t>bandwidth (radius)</a:t>
            </a:r>
            <a:r>
              <a:rPr lang="en-US" sz="3200" dirty="0"/>
              <a:t> of the kernel is </a:t>
            </a:r>
            <a:r>
              <a:rPr lang="en-US" sz="3200" b="1" dirty="0"/>
              <a:t>2 units</a:t>
            </a:r>
            <a:r>
              <a:rPr lang="en-US" sz="3200" dirty="0"/>
              <a:t>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44873"/>
              </p:ext>
            </p:extLst>
          </p:nvPr>
        </p:nvGraphicFramePr>
        <p:xfrm>
          <a:off x="1038497" y="2120242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Coordinates 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(1, 1)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(1.5, 1.5)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(5, 5)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(6, 5.5)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(1, 0.5)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79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working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455" y="1586175"/>
            <a:ext cx="9264360" cy="34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 </a:t>
            </a:r>
          </a:p>
          <a:p>
            <a:pPr lvl="1"/>
            <a:r>
              <a:rPr lang="en-US" dirty="0" smtClean="0"/>
              <a:t>Computationally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0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Based Clustering(Hierarchical Clustering)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Builds </a:t>
            </a:r>
            <a:r>
              <a:rPr lang="en-US" dirty="0"/>
              <a:t>a </a:t>
            </a:r>
            <a:r>
              <a:rPr lang="en-US" b="1" dirty="0"/>
              <a:t>hierarchy of clusters using a measure of connectivity based on distance</a:t>
            </a:r>
            <a:r>
              <a:rPr lang="en-US" dirty="0"/>
              <a:t> when organizing a collection of items based on their similarities.  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builds a </a:t>
            </a:r>
            <a:r>
              <a:rPr lang="en-US" b="1" dirty="0" err="1"/>
              <a:t>dendrogram</a:t>
            </a:r>
            <a:r>
              <a:rPr lang="en-US" dirty="0"/>
              <a:t>, a tree-like structure that visually represents the relationships between </a:t>
            </a:r>
            <a:r>
              <a:rPr lang="en-US" dirty="0" smtClean="0"/>
              <a:t>objects.</a:t>
            </a:r>
          </a:p>
          <a:p>
            <a:pPr lvl="1"/>
            <a:r>
              <a:rPr lang="en-US" sz="2800" dirty="0" smtClean="0"/>
              <a:t>Popular Algorithms </a:t>
            </a:r>
          </a:p>
          <a:p>
            <a:pPr lvl="2"/>
            <a:r>
              <a:rPr lang="en-US" sz="2800" dirty="0" smtClean="0"/>
              <a:t>Agglomerative(BIRCH)</a:t>
            </a:r>
          </a:p>
          <a:p>
            <a:pPr lvl="2"/>
            <a:r>
              <a:rPr lang="en-US" sz="2800" dirty="0" smtClean="0"/>
              <a:t>Divisive</a:t>
            </a: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7774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derstanding Density Based Methods for Un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34" y="838790"/>
            <a:ext cx="7040469" cy="46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3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Balanced Iterative Reducing and Clustering using </a:t>
            </a:r>
            <a:r>
              <a:rPr lang="en-US" sz="3200" b="1" dirty="0" smtClean="0"/>
              <a:t>Hierarchies(BIRCH)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/>
              <a:t>large datasets by first generating a small and compact summary of the large dataset that retains as much information as </a:t>
            </a:r>
            <a:r>
              <a:rPr lang="en-US" dirty="0" smtClean="0"/>
              <a:t>possible.</a:t>
            </a:r>
          </a:p>
          <a:p>
            <a:r>
              <a:rPr lang="en-US" dirty="0" smtClean="0"/>
              <a:t>Key Parameters</a:t>
            </a:r>
          </a:p>
          <a:p>
            <a:pPr lvl="1"/>
            <a:r>
              <a:rPr lang="en-US" b="1" dirty="0"/>
              <a:t>Clustering Feature (CF) </a:t>
            </a:r>
          </a:p>
          <a:p>
            <a:pPr lvl="1"/>
            <a:r>
              <a:rPr lang="en-US" b="1" dirty="0" smtClean="0"/>
              <a:t>CF </a:t>
            </a:r>
            <a:r>
              <a:rPr lang="en-US" b="1" dirty="0"/>
              <a:t>- Tree</a:t>
            </a:r>
            <a:r>
              <a:rPr lang="en-US" dirty="0"/>
              <a:t> </a:t>
            </a:r>
            <a:r>
              <a:rPr lang="en-US" b="1" dirty="0"/>
              <a:t>Clustering Feature (CF)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5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68" y="545464"/>
            <a:ext cx="10515600" cy="56463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Clustering </a:t>
            </a:r>
            <a:r>
              <a:rPr lang="en-US" dirty="0"/>
              <a:t>Feature entry is defined as an ordered triple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i="1" dirty="0"/>
              <a:t>(N, LS, SS) </a:t>
            </a:r>
            <a:r>
              <a:rPr lang="en-US" dirty="0" smtClean="0"/>
              <a:t>where,</a:t>
            </a:r>
          </a:p>
          <a:p>
            <a:pPr lvl="1"/>
            <a:r>
              <a:rPr lang="en-US" dirty="0" smtClean="0"/>
              <a:t>'N</a:t>
            </a:r>
            <a:r>
              <a:rPr lang="en-US" dirty="0"/>
              <a:t>' is the number of data points in the cluster, </a:t>
            </a:r>
            <a:endParaRPr lang="en-US" dirty="0" smtClean="0"/>
          </a:p>
          <a:p>
            <a:pPr lvl="1"/>
            <a:r>
              <a:rPr lang="en-US" dirty="0" smtClean="0"/>
              <a:t>'LS</a:t>
            </a:r>
            <a:r>
              <a:rPr lang="en-US" dirty="0"/>
              <a:t>' is the linear sum of the data points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'SS</a:t>
            </a:r>
            <a:r>
              <a:rPr lang="en-US" dirty="0"/>
              <a:t>' is the squared sum of the data points in the cluster. It is possible for a CF entry to be composed of other CF </a:t>
            </a:r>
            <a:r>
              <a:rPr lang="en-US" dirty="0" smtClean="0"/>
              <a:t>entries</a:t>
            </a:r>
          </a:p>
          <a:p>
            <a:pPr marL="0" indent="0">
              <a:buNone/>
            </a:pPr>
            <a:r>
              <a:rPr lang="en-US" dirty="0" smtClean="0"/>
              <a:t>CF </a:t>
            </a:r>
            <a:r>
              <a:rPr lang="en-US" dirty="0"/>
              <a:t>tree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tree where each leaf node contains a sub-cluster. Every entry in a CF tree contains a pointer to a child node and a CF entry made up of the sum of CF entries in the child nodes. There is a maximum number of entries in each leaf node. This maximum number is called the </a:t>
            </a:r>
            <a:r>
              <a:rPr lang="en-US" b="1" i="1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3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BIRCH Clustering</a:t>
            </a:r>
            <a:endParaRPr lang="en-US" dirty="0"/>
          </a:p>
        </p:txBody>
      </p:sp>
      <p:pic>
        <p:nvPicPr>
          <p:cNvPr id="1030" name="Picture 6" descr="Explain BIRCH algorithm with exampl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58" y="1825625"/>
            <a:ext cx="49352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uide To BIRCH Clustering Algorithm(With Python Codes)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15406"/>
            <a:ext cx="50292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5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Based clustering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Affinity </a:t>
            </a:r>
            <a:r>
              <a:rPr lang="en-US" dirty="0" err="1" smtClean="0"/>
              <a:t>propogation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One </a:t>
            </a:r>
            <a:r>
              <a:rPr lang="en-US" dirty="0"/>
              <a:t>of the standout features of Affinity Propagation is that it </a:t>
            </a:r>
            <a:r>
              <a:rPr lang="en-US" b="1" dirty="0"/>
              <a:t>automatically determines the number of clusters</a:t>
            </a:r>
            <a:r>
              <a:rPr lang="en-US" dirty="0"/>
              <a:t> based on the data, eliminating the need to predefine this parameter.</a:t>
            </a:r>
          </a:p>
        </p:txBody>
      </p:sp>
    </p:spTree>
    <p:extLst>
      <p:ext uri="{BB962C8B-B14F-4D97-AF65-F5344CB8AC3E}">
        <p14:creationId xmlns:p14="http://schemas.microsoft.com/office/powerpoint/2010/main" val="203307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31" y="312874"/>
            <a:ext cx="10515600" cy="1325563"/>
          </a:xfrm>
        </p:spPr>
        <p:txBody>
          <a:bodyPr/>
          <a:lstStyle/>
          <a:p>
            <a:r>
              <a:rPr lang="en-US" dirty="0" smtClean="0"/>
              <a:t>Affinity propagation</a:t>
            </a:r>
            <a:endParaRPr lang="en-US" dirty="0"/>
          </a:p>
        </p:txBody>
      </p:sp>
      <p:pic>
        <p:nvPicPr>
          <p:cNvPr id="3074" name="Picture 2" descr="Affinity Propagation in ML | To find the number of clusters |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929606"/>
            <a:ext cx="52006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19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8" y="589008"/>
            <a:ext cx="11075125" cy="522831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Exemplars:</a:t>
            </a:r>
            <a:endParaRPr lang="en-US" dirty="0"/>
          </a:p>
          <a:p>
            <a:pPr lvl="1" fontAlgn="ctr"/>
            <a:r>
              <a:rPr lang="en-US" dirty="0"/>
              <a:t>Each data point can be considered an exemplar (or representative) of its own cluster and can also have a preference for being the exemplar of other data points. </a:t>
            </a:r>
          </a:p>
          <a:p>
            <a:r>
              <a:rPr lang="en-US" b="1" dirty="0"/>
              <a:t>Messages:</a:t>
            </a:r>
            <a:endParaRPr lang="en-US" dirty="0"/>
          </a:p>
          <a:p>
            <a:pPr lvl="1" fontAlgn="ctr"/>
            <a:r>
              <a:rPr lang="en-US" dirty="0"/>
              <a:t>The algorithm iteratively passes messages between data points, reflecting their suitability for one another to be exemplars. </a:t>
            </a:r>
          </a:p>
          <a:p>
            <a:r>
              <a:rPr lang="en-US" b="1" dirty="0"/>
              <a:t>Responsibilities and Availabilities:</a:t>
            </a:r>
            <a:endParaRPr lang="en-US" dirty="0"/>
          </a:p>
          <a:p>
            <a:pPr lvl="1" fontAlgn="ctr"/>
            <a:r>
              <a:rPr lang="en-US" dirty="0"/>
              <a:t>Two matrices, "responsibility" and "availability," are used to keep track of the messages being passed and updated during the iterations. </a:t>
            </a:r>
          </a:p>
          <a:p>
            <a:r>
              <a:rPr lang="en-US" b="1" dirty="0"/>
              <a:t>Convergence:</a:t>
            </a:r>
            <a:endParaRPr lang="en-US" dirty="0"/>
          </a:p>
          <a:p>
            <a:pPr lvl="1" fontAlgn="ctr"/>
            <a:r>
              <a:rPr lang="en-US" dirty="0"/>
              <a:t>The iterations continue until a high-quality set of exemplars and corresponding clusters emerges, and the algorithm converges. </a:t>
            </a:r>
          </a:p>
          <a:p>
            <a:r>
              <a:rPr lang="en-US" b="1" dirty="0"/>
              <a:t>No Predefined Number of Clusters:</a:t>
            </a:r>
            <a:endParaRPr lang="en-US" dirty="0"/>
          </a:p>
          <a:p>
            <a:pPr lvl="1"/>
            <a:r>
              <a:rPr lang="en-US" dirty="0"/>
              <a:t>Affinity Propagation determines the number of clusters automatically, unlike some algorithms that require the number of clusters to be specified.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popular </a:t>
            </a:r>
            <a:r>
              <a:rPr lang="en-US" dirty="0"/>
              <a:t>unsupervised machine learning algorithm used to group data points into clusters.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works especially well when the clusters are non-convex or not linearly </a:t>
            </a:r>
            <a:r>
              <a:rPr lang="en-US" dirty="0" smtClean="0"/>
              <a:t>separable.</a:t>
            </a:r>
          </a:p>
          <a:p>
            <a:r>
              <a:rPr lang="en-US" dirty="0" smtClean="0"/>
              <a:t>Spectral </a:t>
            </a:r>
            <a:r>
              <a:rPr lang="en-US" dirty="0"/>
              <a:t>clustering uses the </a:t>
            </a:r>
            <a:r>
              <a:rPr lang="en-US" b="1" dirty="0"/>
              <a:t>spectrum (eigenvalues and eigenvectors)</a:t>
            </a:r>
            <a:r>
              <a:rPr lang="en-US" dirty="0"/>
              <a:t> of a similarity matrix of the data to perform </a:t>
            </a:r>
            <a:r>
              <a:rPr lang="en-US" b="1" dirty="0"/>
              <a:t>dimensionality reduction</a:t>
            </a:r>
            <a:r>
              <a:rPr lang="en-US" dirty="0"/>
              <a:t>, followed by a standard clustering algorithm </a:t>
            </a:r>
            <a:r>
              <a:rPr lang="en-US" dirty="0" smtClean="0"/>
              <a:t>in </a:t>
            </a:r>
            <a:r>
              <a:rPr lang="en-US" dirty="0"/>
              <a:t>the reduced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</a:t>
            </a:r>
            <a:endParaRPr lang="en-US" dirty="0"/>
          </a:p>
        </p:txBody>
      </p:sp>
      <p:pic>
        <p:nvPicPr>
          <p:cNvPr id="1026" name="Picture 2" descr="Spectral Clustering using R | GeeksforGeek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08" y="2220686"/>
            <a:ext cx="5025515" cy="269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ectral Clustering: What it is, and ...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249" y="2220686"/>
            <a:ext cx="5449139" cy="16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8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46" y="1950174"/>
            <a:ext cx="8207693" cy="24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each data point as a </a:t>
            </a:r>
            <a:r>
              <a:rPr lang="en-US" b="1" dirty="0"/>
              <a:t>node in a graph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two points are similar, connect them with a strong edge (high weight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Then</a:t>
            </a:r>
            <a:r>
              <a:rPr lang="en-US" dirty="0"/>
              <a:t>, use the </a:t>
            </a:r>
            <a:r>
              <a:rPr lang="en-US" b="1" dirty="0"/>
              <a:t>spectrum (eigenvalues/eigenvectors)</a:t>
            </a:r>
            <a:r>
              <a:rPr lang="en-US" dirty="0"/>
              <a:t> of this graph to find </a:t>
            </a:r>
            <a:r>
              <a:rPr lang="en-US" b="1" dirty="0"/>
              <a:t>natural groupings</a:t>
            </a:r>
            <a:r>
              <a:rPr lang="en-US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39923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Find arbitrary shaped clusters</a:t>
            </a:r>
          </a:p>
          <a:p>
            <a:r>
              <a:rPr lang="en-US" dirty="0" smtClean="0"/>
              <a:t>Handles noise and outliers well</a:t>
            </a:r>
          </a:p>
          <a:p>
            <a:r>
              <a:rPr lang="en-US" dirty="0" smtClean="0"/>
              <a:t>Excels with clusters of different size and shapes.</a:t>
            </a:r>
          </a:p>
          <a:p>
            <a:r>
              <a:rPr lang="en-US" dirty="0" smtClean="0"/>
              <a:t>Ideal for datasets with irregularly shaped or overlapping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6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Preprocessing</a:t>
            </a:r>
          </a:p>
          <a:p>
            <a:pPr marL="457200" lvl="1" indent="0">
              <a:buNone/>
            </a:pPr>
            <a:r>
              <a:rPr lang="en-US" dirty="0" smtClean="0"/>
              <a:t>Constructing Laplacian matrix by computing adjacency matrix and degree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Decomposition</a:t>
            </a:r>
          </a:p>
          <a:p>
            <a:pPr marL="457200" lvl="1" indent="0">
              <a:buNone/>
            </a:pPr>
            <a:r>
              <a:rPr lang="en-US" dirty="0" smtClean="0"/>
              <a:t>Compute Eigen vector and </a:t>
            </a:r>
            <a:r>
              <a:rPr lang="en-US" dirty="0" err="1" smtClean="0"/>
              <a:t>eigen</a:t>
            </a:r>
            <a:r>
              <a:rPr lang="en-US" dirty="0" smtClean="0"/>
              <a:t>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Grouping</a:t>
            </a:r>
          </a:p>
          <a:p>
            <a:pPr marL="457200" lvl="1" indent="0">
              <a:buNone/>
            </a:pPr>
            <a:r>
              <a:rPr lang="en-US" dirty="0" smtClean="0"/>
              <a:t>Assign points or nodes to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Number of clusters should be specified in advance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r>
              <a:rPr lang="en-US" dirty="0" smtClean="0"/>
              <a:t>Need to choose the right similarity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DBSCAN-Density Based Spatial Clustering of Applications with Noise</a:t>
            </a:r>
            <a:endParaRPr lang="en-US" dirty="0"/>
          </a:p>
        </p:txBody>
      </p:sp>
      <p:pic>
        <p:nvPicPr>
          <p:cNvPr id="4" name="Picture 2" descr="12.2 – DBSCAN – Beginning with M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31" y="2576516"/>
            <a:ext cx="4067557" cy="29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PARAMETERS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Epsilon-Radius of neighborhood around a </a:t>
            </a:r>
            <a:r>
              <a:rPr lang="en-US" dirty="0" err="1" smtClean="0"/>
              <a:t>datapoint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Minpoints-Minimum number of points required with in the radius epsilon to form a dense region. </a:t>
            </a:r>
          </a:p>
        </p:txBody>
      </p:sp>
    </p:spTree>
    <p:extLst>
      <p:ext uri="{BB962C8B-B14F-4D97-AF65-F5344CB8AC3E}">
        <p14:creationId xmlns:p14="http://schemas.microsoft.com/office/powerpoint/2010/main" val="16127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798013"/>
            <a:ext cx="10515600" cy="54373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DBSCAN works by categorizing data points into three types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Core points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Border Points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Noise Points</a:t>
            </a:r>
            <a:endParaRPr lang="en-US" dirty="0"/>
          </a:p>
        </p:txBody>
      </p:sp>
      <p:pic>
        <p:nvPicPr>
          <p:cNvPr id="4" name="Picture 2" descr="12.2 – DBSCAN – Beginning with 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19" y="1690688"/>
            <a:ext cx="4067557" cy="29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7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686"/>
            <a:ext cx="10515600" cy="54802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Core point</a:t>
            </a:r>
          </a:p>
          <a:p>
            <a:pPr lvl="1"/>
            <a:r>
              <a:rPr lang="en-US" dirty="0" smtClean="0"/>
              <a:t>A core point should have sufficient number of </a:t>
            </a:r>
            <a:r>
              <a:rPr lang="en-US" dirty="0" err="1" smtClean="0"/>
              <a:t>neighbours</a:t>
            </a:r>
            <a:r>
              <a:rPr lang="en-US" dirty="0" smtClean="0"/>
              <a:t> with in the specified radius(epsilon)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Border Point</a:t>
            </a:r>
          </a:p>
          <a:p>
            <a:pPr lvl="1"/>
            <a:r>
              <a:rPr lang="en-US" dirty="0" smtClean="0"/>
              <a:t>A Border point is a point near the core point but lack enough neighbors to be core point themselves.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Noise point</a:t>
            </a:r>
          </a:p>
          <a:p>
            <a:pPr lvl="1"/>
            <a:r>
              <a:rPr lang="en-US" dirty="0" smtClean="0"/>
              <a:t>Noise point is the point that does not belong to any cluster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449671"/>
            <a:ext cx="10515600" cy="562891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Working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iteratively expanding clusters from core points and connecting density-reachable points, DBSCAN forms clusters without relying on rigid assumptions about their shape or size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It does not allow clustering of varying density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0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Ordering Points To Identify the Clustering </a:t>
            </a:r>
            <a:r>
              <a:rPr lang="en-US" dirty="0" smtClean="0"/>
              <a:t>Structure-OPTICS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OPTICS </a:t>
            </a:r>
            <a:r>
              <a:rPr lang="en-US" dirty="0" smtClean="0"/>
              <a:t>does not </a:t>
            </a:r>
            <a:r>
              <a:rPr lang="en-US" dirty="0"/>
              <a:t>directly assign clusters but instead creates a reachability plot which visually represents </a:t>
            </a:r>
            <a:r>
              <a:rPr lang="en-US" dirty="0" smtClean="0"/>
              <a:t>clusters.</a:t>
            </a:r>
          </a:p>
          <a:p>
            <a:r>
              <a:rPr lang="en-US" dirty="0" smtClean="0"/>
              <a:t>OPTICS produces ordering for density based clusters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Key Concepts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b="1" dirty="0"/>
              <a:t>Core Distance</a:t>
            </a:r>
            <a:r>
              <a:rPr lang="en-US" b="1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/>
              <a:t>The </a:t>
            </a:r>
            <a:r>
              <a:rPr lang="en-US" dirty="0"/>
              <a:t>minimum distance needed for a point to be classified as a core </a:t>
            </a:r>
            <a:r>
              <a:rPr lang="en-US" dirty="0" smtClean="0"/>
              <a:t>point(called as Epsilon dash)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b="1" dirty="0"/>
              <a:t>Reachability </a:t>
            </a:r>
            <a:r>
              <a:rPr lang="en-US" b="1" dirty="0" smtClean="0"/>
              <a:t>Distance</a:t>
            </a:r>
          </a:p>
          <a:p>
            <a:pPr marL="1371600" lvl="3" indent="0">
              <a:buNone/>
            </a:pPr>
            <a:r>
              <a:rPr lang="en-US" dirty="0" smtClean="0"/>
              <a:t>It </a:t>
            </a:r>
            <a:r>
              <a:rPr lang="en-US" dirty="0"/>
              <a:t>is a measure of how difficult it is to reach from one point to another.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6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793</Words>
  <Application>Microsoft Office PowerPoint</Application>
  <PresentationFormat>Widescreen</PresentationFormat>
  <Paragraphs>144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DENSITY BASED CLUSTERING</vt:lpstr>
      <vt:lpstr>PowerPoint Presentation</vt:lpstr>
      <vt:lpstr>DBSCAN Characteristics </vt:lpstr>
      <vt:lpstr>DBSCAN-Density Based Spatial Clustering of Applications with Noise</vt:lpstr>
      <vt:lpstr>DBSCAN</vt:lpstr>
      <vt:lpstr> </vt:lpstr>
      <vt:lpstr>PowerPoint Presentation</vt:lpstr>
      <vt:lpstr>PowerPoint Presentation</vt:lpstr>
      <vt:lpstr>Ordering Points To Identify the Clustering Structure-OPTICS</vt:lpstr>
      <vt:lpstr>PowerPoint Presentation</vt:lpstr>
      <vt:lpstr> Working of OPTICS </vt:lpstr>
      <vt:lpstr>PowerPoint Presentation</vt:lpstr>
      <vt:lpstr>PowerPoint Presentation</vt:lpstr>
      <vt:lpstr>Mean shift</vt:lpstr>
      <vt:lpstr>Mean shift Clustering</vt:lpstr>
      <vt:lpstr>Let’s assume the bandwidth (radius) of the kernel is 2 units.</vt:lpstr>
      <vt:lpstr>Step by Step working</vt:lpstr>
      <vt:lpstr>PowerPoint Presentation</vt:lpstr>
      <vt:lpstr>Connectivity Based Clustering(Hierarchical Clustering)</vt:lpstr>
      <vt:lpstr>Balanced Iterative Reducing and Clustering using Hierarchies(BIRCH)</vt:lpstr>
      <vt:lpstr>PowerPoint Presentation</vt:lpstr>
      <vt:lpstr>BIRCH Clustering</vt:lpstr>
      <vt:lpstr>Similarity Based clustering </vt:lpstr>
      <vt:lpstr>Affinity propagation</vt:lpstr>
      <vt:lpstr>PowerPoint Presentation</vt:lpstr>
      <vt:lpstr>Spectral Clustering</vt:lpstr>
      <vt:lpstr>Spectral clustering</vt:lpstr>
      <vt:lpstr>PowerPoint Presentation</vt:lpstr>
      <vt:lpstr>Spectral Clustering</vt:lpstr>
      <vt:lpstr>Steps in Spectral clustering</vt:lpstr>
      <vt:lpstr>Spectral 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SKR GROUPS LAPTOP</dc:creator>
  <cp:lastModifiedBy>SKR GROUPS LAPTOP</cp:lastModifiedBy>
  <cp:revision>24</cp:revision>
  <dcterms:created xsi:type="dcterms:W3CDTF">2025-05-27T09:43:50Z</dcterms:created>
  <dcterms:modified xsi:type="dcterms:W3CDTF">2025-05-28T11:23:02Z</dcterms:modified>
</cp:coreProperties>
</file>