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2" dt="2021-11-22T03:34:55.494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2T03:53:11.467" v="459" actId="2085"/>
      <pc:docMkLst>
        <pc:docMk/>
      </pc:docMkLst>
      <pc:sldChg chg="addSp delSp modSp mod">
        <pc:chgData name="Hutula, Karina" userId="76360105-4658-44a5-a2e4-d25da711b3ec" providerId="ADAL" clId="{204D18CB-9BF0-4338-8D3A-C3F8565B3CF2}" dt="2021-11-22T03:40:00.207" v="197" actId="14100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03:35:51.938" v="156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38:40.939" v="189" actId="20577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8:21.815" v="417" actId="1076"/>
        <pc:sldMkLst>
          <pc:docMk/>
          <pc:sldMk cId="3297823726" sldId="265"/>
        </pc:sldMkLst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2T03:49:38.757" v="451" actId="5793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2T03:49:38.757" v="451" actId="5793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modSp mod">
        <pc:chgData name="Hutula, Karina" userId="76360105-4658-44a5-a2e4-d25da711b3ec" providerId="ADAL" clId="{204D18CB-9BF0-4338-8D3A-C3F8565B3CF2}" dt="2021-11-22T03:46:48.377" v="406" actId="1038"/>
        <pc:sldMkLst>
          <pc:docMk/>
          <pc:sldMk cId="933112001" sldId="277"/>
        </pc:sldMkLst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modSp mod">
        <pc:chgData name="Hutula, Karina" userId="76360105-4658-44a5-a2e4-d25da711b3ec" providerId="ADAL" clId="{204D18CB-9BF0-4338-8D3A-C3F8565B3CF2}" dt="2021-11-22T03:34:00.344" v="99" actId="20577"/>
        <pc:sldMkLst>
          <pc:docMk/>
          <pc:sldMk cId="1924771865" sldId="278"/>
        </pc:sldMkLst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4:39.253" v="365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44:39.253" v="365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r="17813" b="15426"/>
          <a:stretch/>
        </p:blipFill>
        <p:spPr>
          <a:xfrm>
            <a:off x="6096000" y="1525165"/>
            <a:ext cx="5669848" cy="460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F60E1-E173-4817-93CC-652E3E8B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57932"/>
            <a:ext cx="5189633" cy="47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B8BA77-6106-4730-8335-251FFE7F9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page</a:t>
            </a:r>
          </a:p>
        </p:txBody>
      </p:sp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27D6-FD5B-477E-93F9-2E54D8B5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42" y="0"/>
            <a:ext cx="586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8008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Not based on population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Issue with BMI indication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 &amp; 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 &amp; 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2" y="3446463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625" y="3430595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152" y="3223069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04" y="3429000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 range as high as $50,000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36" y="1224069"/>
            <a:ext cx="6072301" cy="367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4907280"/>
            <a:ext cx="5352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number of children is more closely correlated to charges then age, but not by a significant margin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3022B-1C43-4EAB-9D71-5116DFD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8" y="2681896"/>
            <a:ext cx="5115426" cy="3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251524" y="3436070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average just under $10,000 for non-smokers across all regions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for smokers in the Southeast and Southwest are slightly higher than smokers in the other regions.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3633-7742-4846-8106-C28DD9F0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0" y="5154505"/>
            <a:ext cx="1081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327238" y="27048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" y="3074153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327238" y="477390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8" y="51432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339238" y="2691156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/>
          <a:stretch/>
        </p:blipFill>
        <p:spPr>
          <a:xfrm>
            <a:off x="6335095" y="3078298"/>
            <a:ext cx="4904508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6335095" y="4773905"/>
            <a:ext cx="41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95" y="5069635"/>
            <a:ext cx="4904508" cy="17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790</TotalTime>
  <Words>394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Model page</vt:lpstr>
      <vt:lpstr>EDA Page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Hutula, Karina</cp:lastModifiedBy>
  <cp:revision>24</cp:revision>
  <dcterms:created xsi:type="dcterms:W3CDTF">2021-11-17T00:31:47Z</dcterms:created>
  <dcterms:modified xsi:type="dcterms:W3CDTF">2021-11-22T03:53:21Z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