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67" r:id="rId6"/>
    <p:sldId id="258" r:id="rId7"/>
    <p:sldId id="260" r:id="rId8"/>
    <p:sldId id="275" r:id="rId9"/>
    <p:sldId id="262" r:id="rId10"/>
    <p:sldId id="263" r:id="rId11"/>
    <p:sldId id="264" r:id="rId12"/>
    <p:sldId id="265" r:id="rId13"/>
    <p:sldId id="26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14" autoAdjust="0"/>
  </p:normalViewPr>
  <p:slideViewPr>
    <p:cSldViewPr snapToGrid="0">
      <p:cViewPr varScale="1">
        <p:scale>
          <a:sx n="70" d="100"/>
          <a:sy n="70" d="100"/>
        </p:scale>
        <p:origin x="82" y="5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$888,000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06-469E-92AC-D0F9B9F47E9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888000</c:v>
                </c:pt>
                <c:pt idx="1">
                  <c:v>1065600</c:v>
                </c:pt>
                <c:pt idx="2">
                  <c:v>1278720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6-469E-92AC-D0F9B9F47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634824</c:v>
                </c:pt>
                <c:pt idx="1">
                  <c:v>666565.20000000007</c:v>
                </c:pt>
                <c:pt idx="2">
                  <c:v>699893.46000000008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6-469E-92AC-D0F9B9F47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253176</c:v>
                </c:pt>
                <c:pt idx="1">
                  <c:v>399034.79999999993</c:v>
                </c:pt>
                <c:pt idx="2">
                  <c:v>578826.53999999992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06-469E-92AC-D0F9B9F47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20000"/>
        <c:axId val="12084237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42464"/>
        <c:axId val="1208445792"/>
      </c:lineChart>
      <c:catAx>
        <c:axId val="12084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3744"/>
        <c:crosses val="autoZero"/>
        <c:auto val="1"/>
        <c:lblAlgn val="ctr"/>
        <c:lblOffset val="100"/>
        <c:noMultiLvlLbl val="0"/>
      </c:catAx>
      <c:valAx>
        <c:axId val="1208423744"/>
        <c:scaling>
          <c:orientation val="minMax"/>
        </c:scaling>
        <c:delete val="0"/>
        <c:axPos val="l"/>
        <c:majorGridlines>
          <c:spPr>
            <a:ln>
              <a:solidFill>
                <a:schemeClr val="accent4">
                  <a:alpha val="10000"/>
                </a:schemeClr>
              </a:solidFill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0000"/>
        <c:crosses val="autoZero"/>
        <c:crossBetween val="between"/>
        <c:majorUnit val="4.0000000000000008E-2"/>
      </c:valAx>
      <c:valAx>
        <c:axId val="1208445792"/>
        <c:scaling>
          <c:orientation val="minMax"/>
          <c:max val="7"/>
        </c:scaling>
        <c:delete val="0"/>
        <c:axPos val="r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42464"/>
        <c:crosses val="max"/>
        <c:crossBetween val="between"/>
      </c:valAx>
      <c:catAx>
        <c:axId val="120844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844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>
          <a:glow rad="127000">
            <a:schemeClr val="accent1">
              <a:alpha val="13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DEBT INVESTOR</c:v>
                </c:pt>
                <c:pt idx="1">
                  <c:v>OWNER EQUITY INVESTMENT</c:v>
                </c:pt>
                <c:pt idx="2">
                  <c:v>BANK </c:v>
                </c:pt>
                <c:pt idx="3">
                  <c:v>OTHER INVESTMENT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A-4D74-B902-C862E053D495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A-4D74-B902-C862E053D495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A-4D74-B902-C862E053D495}"/>
              </c:ext>
            </c:extLst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A-4D74-B902-C862E053D495}"/>
              </c:ext>
            </c:extLst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A-4D74-B902-C862E053D495}"/>
              </c:ext>
            </c:extLst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A-4D74-B902-C862E053D495}"/>
              </c:ext>
            </c:extLst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4A-4D74-B902-C862E053D495}"/>
              </c:ext>
            </c:extLst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4A-4D74-B902-C862E053D495}"/>
              </c:ext>
            </c:extLst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4A-4D74-B902-C862E053D495}"/>
              </c:ext>
            </c:extLst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4A-4D74-B902-C862E053D495}"/>
              </c:ext>
            </c:extLst>
          </c:dPt>
          <c:dLbls>
            <c:dLbl>
              <c:idx val="0"/>
              <c:layout>
                <c:manualLayout>
                  <c:x val="4.5248868778280465E-2"/>
                  <c:y val="-5.8898316594683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4A-4D74-B902-C862E053D495}"/>
                </c:ext>
              </c:extLst>
            </c:dLbl>
            <c:dLbl>
              <c:idx val="1"/>
              <c:layout>
                <c:manualLayout>
                  <c:x val="4.7305635540929508E-2"/>
                  <c:y val="7.0117043565099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4A-4D74-B902-C862E053D495}"/>
                </c:ext>
              </c:extLst>
            </c:dLbl>
            <c:dLbl>
              <c:idx val="2"/>
              <c:layout>
                <c:manualLayout>
                  <c:x val="4.1135335252982158E-2"/>
                  <c:y val="5.6093634852079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4A-4D74-B902-C862E053D495}"/>
                </c:ext>
              </c:extLst>
            </c:dLbl>
            <c:dLbl>
              <c:idx val="3"/>
              <c:layout>
                <c:manualLayout>
                  <c:x val="2.2624434389140195E-2"/>
                  <c:y val="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4A-4D74-B902-C862E053D495}"/>
                </c:ext>
              </c:extLst>
            </c:dLbl>
            <c:dLbl>
              <c:idx val="4"/>
              <c:layout>
                <c:manualLayout>
                  <c:x val="-2.8794734677087694E-2"/>
                  <c:y val="0.120601314931971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A-4D74-B902-C862E053D495}"/>
                </c:ext>
              </c:extLst>
            </c:dLbl>
            <c:dLbl>
              <c:idx val="5"/>
              <c:layout>
                <c:manualLayout>
                  <c:x val="-1.0283833813245616E-2"/>
                  <c:y val="0.20193708546748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4A-4D74-B902-C862E053D495}"/>
                </c:ext>
              </c:extLst>
            </c:dLbl>
            <c:dLbl>
              <c:idx val="6"/>
              <c:layout>
                <c:manualLayout>
                  <c:x val="-4.9362402303578773E-2"/>
                  <c:y val="-4.7679589624267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4A-4D74-B902-C862E053D495}"/>
                </c:ext>
              </c:extLst>
            </c:dLbl>
            <c:dLbl>
              <c:idx val="7"/>
              <c:layout>
                <c:manualLayout>
                  <c:x val="-5.5532702591526123E-2"/>
                  <c:y val="-4.2070226139059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4A-4D74-B902-C862E053D495}"/>
                </c:ext>
              </c:extLst>
            </c:dLbl>
            <c:dLbl>
              <c:idx val="8"/>
              <c:layout>
                <c:manualLayout>
                  <c:x val="-4.9362402303578815E-2"/>
                  <c:y val="-5.32889531094755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4A-4D74-B902-C862E053D495}"/>
                </c:ext>
              </c:extLst>
            </c:dLbl>
            <c:dLbl>
              <c:idx val="9"/>
              <c:layout>
                <c:manualLayout>
                  <c:x val="6.1703002879473466E-3"/>
                  <c:y val="-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4A-4D74-B902-C862E053D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FF&amp;E</c:v>
                </c:pt>
                <c:pt idx="1">
                  <c:v>IMPROVEMENT</c:v>
                </c:pt>
                <c:pt idx="2">
                  <c:v>RETAIL BUSINESS INSURANCE</c:v>
                </c:pt>
                <c:pt idx="3">
                  <c:v>COFFEE SUPPLIES INVENTORY</c:v>
                </c:pt>
                <c:pt idx="4">
                  <c:v>MARKETING</c:v>
                </c:pt>
                <c:pt idx="5">
                  <c:v>WORKING CAPITAL</c:v>
                </c:pt>
                <c:pt idx="6">
                  <c:v>WEBSITE DEVELOPMENT</c:v>
                </c:pt>
                <c:pt idx="7">
                  <c:v>MISCELLANEOUS COSTS</c:v>
                </c:pt>
                <c:pt idx="8">
                  <c:v>INITIAL LEASE PAYMENTS</c:v>
                </c:pt>
                <c:pt idx="9">
                  <c:v>LEASE DEPOSIT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0.24</c:v>
                </c:pt>
                <c:pt idx="1">
                  <c:v>0.2</c:v>
                </c:pt>
                <c:pt idx="2">
                  <c:v>0.02</c:v>
                </c:pt>
                <c:pt idx="3">
                  <c:v>0.08</c:v>
                </c:pt>
                <c:pt idx="4">
                  <c:v>0.04</c:v>
                </c:pt>
                <c:pt idx="5">
                  <c:v>0.28000000000000003</c:v>
                </c:pt>
                <c:pt idx="6">
                  <c:v>0.02</c:v>
                </c:pt>
                <c:pt idx="7">
                  <c:v>0.08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54A-4D74-B902-C862E053D4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360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Predictions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Investor Opportunity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BUSINESS RATIOS DURING THE PAST 3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535F35-2827-4072-AE4C-D615FED6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9027"/>
              </p:ext>
            </p:extLst>
          </p:nvPr>
        </p:nvGraphicFramePr>
        <p:xfrm>
          <a:off x="630000" y="1825625"/>
          <a:ext cx="531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9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FINANCIAL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RATIOS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86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5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F75518-60C3-4E8C-9EDA-7E365372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17269"/>
              </p:ext>
            </p:extLst>
          </p:nvPr>
        </p:nvGraphicFramePr>
        <p:xfrm>
          <a:off x="6227924" y="1825625"/>
          <a:ext cx="5310000" cy="108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31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LIQUIDITY RATIOS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ACID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CASH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ASSETS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2221BF-5D6F-46B4-B14D-31C322BD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523275"/>
              </p:ext>
            </p:extLst>
          </p:nvPr>
        </p:nvGraphicFramePr>
        <p:xfrm>
          <a:off x="630000" y="4073627"/>
          <a:ext cx="10907924" cy="237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9B0272-590F-46CF-B03F-3D641F9F446E}"/>
              </a:ext>
            </a:extLst>
          </p:cNvPr>
          <p:cNvSpPr txBox="1"/>
          <p:nvPr/>
        </p:nvSpPr>
        <p:spPr>
          <a:xfrm>
            <a:off x="630000" y="3741904"/>
            <a:ext cx="10563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Success Ratios</a:t>
            </a:r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COMPETITORS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Contoso Suites – 10 MILE</a:t>
            </a:r>
            <a:br>
              <a:rPr lang="en-US" sz="1200" dirty="0"/>
            </a:br>
            <a:r>
              <a:rPr lang="en-US" sz="1200" dirty="0"/>
              <a:t>Started practicing in 2002. Main market is primarily business executives in the downtown financial district. Not very competitive on pricing. Standard business hours from 9:00AM to 5:00PM Mon-Fri.</a:t>
            </a:r>
          </a:p>
          <a:p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Fabrikam, Inc.</a:t>
            </a:r>
            <a:br>
              <a:rPr lang="en-US" sz="1200" dirty="0"/>
            </a:br>
            <a:r>
              <a:rPr lang="en-US" sz="1200" dirty="0"/>
              <a:t>Started practicing in 2005. Very innovative in technology and service offerings. Pricing standard to market. Practices pediatrics as well as general dentistry. Offers a </a:t>
            </a:r>
            <a:r>
              <a:rPr lang="en-US" sz="1200"/>
              <a:t>“kids’ </a:t>
            </a:r>
            <a:r>
              <a:rPr lang="en-US" sz="1200" dirty="0"/>
              <a:t>corner” for parents.</a:t>
            </a:r>
          </a:p>
          <a:p>
            <a:endParaRPr 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Lamna Healthcare Company</a:t>
            </a:r>
            <a:br>
              <a:rPr lang="en-US" sz="1200" dirty="0"/>
            </a:br>
            <a:r>
              <a:rPr lang="en-US" sz="1200" dirty="0"/>
              <a:t>Chain company. Standard hours. Reviews reveal customer service is lacking. Main target market is geared towards seniors and office specializes in dental implants and surgeries. </a:t>
            </a:r>
          </a:p>
          <a:p>
            <a:endParaRPr lang="en-US" sz="1200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6" name="Picture Placeholder 11" descr="Placeholder Logo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1" t="10693" r="10631" b="15411"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Picture Placeholder 13" descr="Placeholder Logo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2" t="13454" r="8042" b="21893"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Picture Placeholder 15" descr="Placeholder Logo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2" t="1639" r="5674" b="2515"/>
          <a:stretch/>
        </p:blipFill>
        <p:spPr>
          <a:xfrm>
            <a:off x="684213" y="4869334"/>
            <a:ext cx="1095375" cy="1095375"/>
          </a:xfr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92923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Other Investment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$110,000 – 21%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Bank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Debt Investor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$200,000 – 39%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Owner Equity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aphic 29" descr="Coin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457740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 descr="Icon Stethoscope ">
            <a:extLst>
              <a:ext uri="{FF2B5EF4-FFF2-40B4-BE49-F238E27FC236}">
                <a16:creationId xmlns:a16="http://schemas.microsoft.com/office/drawing/2014/main" id="{49C2930A-BA57-460C-81A6-F126250C3554}"/>
              </a:ext>
            </a:extLst>
          </p:cNvPr>
          <p:cNvGrpSpPr>
            <a:grpSpLocks noChangeAspect="1"/>
          </p:cNvGrpSpPr>
          <p:nvPr/>
        </p:nvGrpSpPr>
        <p:grpSpPr>
          <a:xfrm>
            <a:off x="5929814" y="3738901"/>
            <a:ext cx="332372" cy="430129"/>
            <a:chOff x="5772150" y="3009900"/>
            <a:chExt cx="647700" cy="8382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E6F12-4FB5-4776-8A61-3CC1958EF92F}"/>
                </a:ext>
              </a:extLst>
            </p:cNvPr>
            <p:cNvSpPr/>
            <p:nvPr/>
          </p:nvSpPr>
          <p:spPr>
            <a:xfrm>
              <a:off x="5772150" y="3009900"/>
              <a:ext cx="647700" cy="838200"/>
            </a:xfrm>
            <a:custGeom>
              <a:avLst/>
              <a:gdLst>
                <a:gd name="connsiteX0" fmla="*/ 542925 w 647700"/>
                <a:gd name="connsiteY0" fmla="*/ 381000 h 838200"/>
                <a:gd name="connsiteX1" fmla="*/ 476250 w 647700"/>
                <a:gd name="connsiteY1" fmla="*/ 314325 h 838200"/>
                <a:gd name="connsiteX2" fmla="*/ 542925 w 647700"/>
                <a:gd name="connsiteY2" fmla="*/ 247650 h 838200"/>
                <a:gd name="connsiteX3" fmla="*/ 609600 w 647700"/>
                <a:gd name="connsiteY3" fmla="*/ 314325 h 838200"/>
                <a:gd name="connsiteX4" fmla="*/ 542925 w 647700"/>
                <a:gd name="connsiteY4" fmla="*/ 381000 h 838200"/>
                <a:gd name="connsiteX5" fmla="*/ 647700 w 647700"/>
                <a:gd name="connsiteY5" fmla="*/ 314325 h 838200"/>
                <a:gd name="connsiteX6" fmla="*/ 542925 w 647700"/>
                <a:gd name="connsiteY6" fmla="*/ 209550 h 838200"/>
                <a:gd name="connsiteX7" fmla="*/ 438150 w 647700"/>
                <a:gd name="connsiteY7" fmla="*/ 314325 h 838200"/>
                <a:gd name="connsiteX8" fmla="*/ 514350 w 647700"/>
                <a:gd name="connsiteY8" fmla="*/ 415290 h 838200"/>
                <a:gd name="connsiteX9" fmla="*/ 514350 w 647700"/>
                <a:gd name="connsiteY9" fmla="*/ 638175 h 838200"/>
                <a:gd name="connsiteX10" fmla="*/ 371475 w 647700"/>
                <a:gd name="connsiteY10" fmla="*/ 781050 h 838200"/>
                <a:gd name="connsiteX11" fmla="*/ 228600 w 647700"/>
                <a:gd name="connsiteY11" fmla="*/ 638175 h 838200"/>
                <a:gd name="connsiteX12" fmla="*/ 228600 w 647700"/>
                <a:gd name="connsiteY12" fmla="*/ 541020 h 838200"/>
                <a:gd name="connsiteX13" fmla="*/ 400050 w 647700"/>
                <a:gd name="connsiteY13" fmla="*/ 342900 h 838200"/>
                <a:gd name="connsiteX14" fmla="*/ 381000 w 647700"/>
                <a:gd name="connsiteY14" fmla="*/ 310515 h 838200"/>
                <a:gd name="connsiteX15" fmla="*/ 381000 w 647700"/>
                <a:gd name="connsiteY15" fmla="*/ 76200 h 838200"/>
                <a:gd name="connsiteX16" fmla="*/ 331470 w 647700"/>
                <a:gd name="connsiteY16" fmla="*/ 20003 h 838200"/>
                <a:gd name="connsiteX17" fmla="*/ 304800 w 647700"/>
                <a:gd name="connsiteY17" fmla="*/ 0 h 838200"/>
                <a:gd name="connsiteX18" fmla="*/ 295275 w 647700"/>
                <a:gd name="connsiteY18" fmla="*/ 0 h 838200"/>
                <a:gd name="connsiteX19" fmla="*/ 257175 w 647700"/>
                <a:gd name="connsiteY19" fmla="*/ 38100 h 838200"/>
                <a:gd name="connsiteX20" fmla="*/ 295275 w 647700"/>
                <a:gd name="connsiteY20" fmla="*/ 76200 h 838200"/>
                <a:gd name="connsiteX21" fmla="*/ 304800 w 647700"/>
                <a:gd name="connsiteY21" fmla="*/ 76200 h 838200"/>
                <a:gd name="connsiteX22" fmla="*/ 331470 w 647700"/>
                <a:gd name="connsiteY22" fmla="*/ 59055 h 838200"/>
                <a:gd name="connsiteX23" fmla="*/ 342900 w 647700"/>
                <a:gd name="connsiteY23" fmla="*/ 76200 h 838200"/>
                <a:gd name="connsiteX24" fmla="*/ 342900 w 647700"/>
                <a:gd name="connsiteY24" fmla="*/ 310515 h 838200"/>
                <a:gd name="connsiteX25" fmla="*/ 323850 w 647700"/>
                <a:gd name="connsiteY25" fmla="*/ 342900 h 838200"/>
                <a:gd name="connsiteX26" fmla="*/ 200025 w 647700"/>
                <a:gd name="connsiteY26" fmla="*/ 466725 h 838200"/>
                <a:gd name="connsiteX27" fmla="*/ 76200 w 647700"/>
                <a:gd name="connsiteY27" fmla="*/ 342900 h 838200"/>
                <a:gd name="connsiteX28" fmla="*/ 57150 w 647700"/>
                <a:gd name="connsiteY28" fmla="*/ 310515 h 838200"/>
                <a:gd name="connsiteX29" fmla="*/ 57150 w 647700"/>
                <a:gd name="connsiteY29" fmla="*/ 76200 h 838200"/>
                <a:gd name="connsiteX30" fmla="*/ 68580 w 647700"/>
                <a:gd name="connsiteY30" fmla="*/ 59055 h 838200"/>
                <a:gd name="connsiteX31" fmla="*/ 95250 w 647700"/>
                <a:gd name="connsiteY31" fmla="*/ 76200 h 838200"/>
                <a:gd name="connsiteX32" fmla="*/ 104775 w 647700"/>
                <a:gd name="connsiteY32" fmla="*/ 76200 h 838200"/>
                <a:gd name="connsiteX33" fmla="*/ 142875 w 647700"/>
                <a:gd name="connsiteY33" fmla="*/ 38100 h 838200"/>
                <a:gd name="connsiteX34" fmla="*/ 104775 w 647700"/>
                <a:gd name="connsiteY34" fmla="*/ 0 h 838200"/>
                <a:gd name="connsiteX35" fmla="*/ 95250 w 647700"/>
                <a:gd name="connsiteY35" fmla="*/ 0 h 838200"/>
                <a:gd name="connsiteX36" fmla="*/ 68580 w 647700"/>
                <a:gd name="connsiteY36" fmla="*/ 20003 h 838200"/>
                <a:gd name="connsiteX37" fmla="*/ 19050 w 647700"/>
                <a:gd name="connsiteY37" fmla="*/ 76200 h 838200"/>
                <a:gd name="connsiteX38" fmla="*/ 19050 w 647700"/>
                <a:gd name="connsiteY38" fmla="*/ 310515 h 838200"/>
                <a:gd name="connsiteX39" fmla="*/ 0 w 647700"/>
                <a:gd name="connsiteY39" fmla="*/ 342900 h 838200"/>
                <a:gd name="connsiteX40" fmla="*/ 171450 w 647700"/>
                <a:gd name="connsiteY40" fmla="*/ 541020 h 838200"/>
                <a:gd name="connsiteX41" fmla="*/ 171450 w 647700"/>
                <a:gd name="connsiteY41" fmla="*/ 638175 h 838200"/>
                <a:gd name="connsiteX42" fmla="*/ 371475 w 647700"/>
                <a:gd name="connsiteY42" fmla="*/ 838200 h 838200"/>
                <a:gd name="connsiteX43" fmla="*/ 571500 w 647700"/>
                <a:gd name="connsiteY43" fmla="*/ 638175 h 838200"/>
                <a:gd name="connsiteX44" fmla="*/ 571500 w 647700"/>
                <a:gd name="connsiteY44" fmla="*/ 415290 h 838200"/>
                <a:gd name="connsiteX45" fmla="*/ 647700 w 647700"/>
                <a:gd name="connsiteY45" fmla="*/ 3143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47700" h="838200">
                  <a:moveTo>
                    <a:pt x="542925" y="381000"/>
                  </a:moveTo>
                  <a:cubicBezTo>
                    <a:pt x="505778" y="381000"/>
                    <a:pt x="476250" y="351473"/>
                    <a:pt x="476250" y="314325"/>
                  </a:cubicBezTo>
                  <a:cubicBezTo>
                    <a:pt x="476250" y="277178"/>
                    <a:pt x="505778" y="247650"/>
                    <a:pt x="542925" y="247650"/>
                  </a:cubicBezTo>
                  <a:cubicBezTo>
                    <a:pt x="580073" y="247650"/>
                    <a:pt x="609600" y="277178"/>
                    <a:pt x="609600" y="314325"/>
                  </a:cubicBezTo>
                  <a:cubicBezTo>
                    <a:pt x="609600" y="351473"/>
                    <a:pt x="580073" y="381000"/>
                    <a:pt x="542925" y="381000"/>
                  </a:cubicBezTo>
                  <a:close/>
                  <a:moveTo>
                    <a:pt x="647700" y="314325"/>
                  </a:moveTo>
                  <a:cubicBezTo>
                    <a:pt x="647700" y="256223"/>
                    <a:pt x="601028" y="209550"/>
                    <a:pt x="542925" y="209550"/>
                  </a:cubicBezTo>
                  <a:cubicBezTo>
                    <a:pt x="484823" y="209550"/>
                    <a:pt x="438150" y="256223"/>
                    <a:pt x="438150" y="314325"/>
                  </a:cubicBezTo>
                  <a:cubicBezTo>
                    <a:pt x="438150" y="361950"/>
                    <a:pt x="470535" y="402908"/>
                    <a:pt x="514350" y="415290"/>
                  </a:cubicBezTo>
                  <a:lnTo>
                    <a:pt x="514350" y="638175"/>
                  </a:lnTo>
                  <a:cubicBezTo>
                    <a:pt x="514350" y="717233"/>
                    <a:pt x="450533" y="781050"/>
                    <a:pt x="371475" y="781050"/>
                  </a:cubicBezTo>
                  <a:cubicBezTo>
                    <a:pt x="292418" y="781050"/>
                    <a:pt x="228600" y="717233"/>
                    <a:pt x="228600" y="638175"/>
                  </a:cubicBezTo>
                  <a:lnTo>
                    <a:pt x="228600" y="541020"/>
                  </a:lnTo>
                  <a:cubicBezTo>
                    <a:pt x="325755" y="526733"/>
                    <a:pt x="400050" y="443865"/>
                    <a:pt x="400050" y="342900"/>
                  </a:cubicBezTo>
                  <a:cubicBezTo>
                    <a:pt x="400050" y="328613"/>
                    <a:pt x="392430" y="316230"/>
                    <a:pt x="381000" y="310515"/>
                  </a:cubicBezTo>
                  <a:lnTo>
                    <a:pt x="381000" y="76200"/>
                  </a:lnTo>
                  <a:cubicBezTo>
                    <a:pt x="381000" y="47625"/>
                    <a:pt x="359093" y="23813"/>
                    <a:pt x="331470" y="20003"/>
                  </a:cubicBezTo>
                  <a:cubicBezTo>
                    <a:pt x="327660" y="8573"/>
                    <a:pt x="317183" y="0"/>
                    <a:pt x="304800" y="0"/>
                  </a:cubicBezTo>
                  <a:lnTo>
                    <a:pt x="295275" y="0"/>
                  </a:lnTo>
                  <a:cubicBezTo>
                    <a:pt x="274320" y="0"/>
                    <a:pt x="257175" y="17145"/>
                    <a:pt x="257175" y="38100"/>
                  </a:cubicBezTo>
                  <a:cubicBezTo>
                    <a:pt x="257175" y="59055"/>
                    <a:pt x="274320" y="76200"/>
                    <a:pt x="295275" y="76200"/>
                  </a:cubicBezTo>
                  <a:lnTo>
                    <a:pt x="304800" y="76200"/>
                  </a:lnTo>
                  <a:cubicBezTo>
                    <a:pt x="316230" y="76200"/>
                    <a:pt x="326708" y="68580"/>
                    <a:pt x="331470" y="59055"/>
                  </a:cubicBezTo>
                  <a:cubicBezTo>
                    <a:pt x="338138" y="61913"/>
                    <a:pt x="342900" y="68580"/>
                    <a:pt x="342900" y="76200"/>
                  </a:cubicBezTo>
                  <a:lnTo>
                    <a:pt x="342900" y="310515"/>
                  </a:lnTo>
                  <a:cubicBezTo>
                    <a:pt x="331470" y="317183"/>
                    <a:pt x="323850" y="329565"/>
                    <a:pt x="323850" y="342900"/>
                  </a:cubicBezTo>
                  <a:cubicBezTo>
                    <a:pt x="323850" y="411480"/>
                    <a:pt x="268605" y="466725"/>
                    <a:pt x="200025" y="466725"/>
                  </a:cubicBezTo>
                  <a:cubicBezTo>
                    <a:pt x="131445" y="466725"/>
                    <a:pt x="76200" y="411480"/>
                    <a:pt x="76200" y="342900"/>
                  </a:cubicBezTo>
                  <a:cubicBezTo>
                    <a:pt x="76200" y="328613"/>
                    <a:pt x="68580" y="316230"/>
                    <a:pt x="57150" y="310515"/>
                  </a:cubicBezTo>
                  <a:lnTo>
                    <a:pt x="57150" y="76200"/>
                  </a:lnTo>
                  <a:cubicBezTo>
                    <a:pt x="57150" y="68580"/>
                    <a:pt x="61913" y="61913"/>
                    <a:pt x="68580" y="59055"/>
                  </a:cubicBezTo>
                  <a:cubicBezTo>
                    <a:pt x="73343" y="69533"/>
                    <a:pt x="82868" y="76200"/>
                    <a:pt x="95250" y="76200"/>
                  </a:cubicBezTo>
                  <a:lnTo>
                    <a:pt x="104775" y="76200"/>
                  </a:lnTo>
                  <a:cubicBezTo>
                    <a:pt x="125730" y="76200"/>
                    <a:pt x="142875" y="59055"/>
                    <a:pt x="142875" y="38100"/>
                  </a:cubicBezTo>
                  <a:cubicBezTo>
                    <a:pt x="142875" y="17145"/>
                    <a:pt x="125730" y="0"/>
                    <a:pt x="104775" y="0"/>
                  </a:cubicBezTo>
                  <a:lnTo>
                    <a:pt x="95250" y="0"/>
                  </a:lnTo>
                  <a:cubicBezTo>
                    <a:pt x="82868" y="0"/>
                    <a:pt x="72390" y="8573"/>
                    <a:pt x="68580" y="20003"/>
                  </a:cubicBezTo>
                  <a:cubicBezTo>
                    <a:pt x="40957" y="23813"/>
                    <a:pt x="19050" y="47625"/>
                    <a:pt x="19050" y="76200"/>
                  </a:cubicBezTo>
                  <a:lnTo>
                    <a:pt x="19050" y="310515"/>
                  </a:lnTo>
                  <a:cubicBezTo>
                    <a:pt x="7620" y="317183"/>
                    <a:pt x="0" y="329565"/>
                    <a:pt x="0" y="342900"/>
                  </a:cubicBezTo>
                  <a:cubicBezTo>
                    <a:pt x="0" y="443865"/>
                    <a:pt x="74295" y="526733"/>
                    <a:pt x="171450" y="541020"/>
                  </a:cubicBezTo>
                  <a:lnTo>
                    <a:pt x="171450" y="638175"/>
                  </a:lnTo>
                  <a:cubicBezTo>
                    <a:pt x="171450" y="748665"/>
                    <a:pt x="260985" y="838200"/>
                    <a:pt x="371475" y="838200"/>
                  </a:cubicBezTo>
                  <a:cubicBezTo>
                    <a:pt x="481965" y="838200"/>
                    <a:pt x="571500" y="748665"/>
                    <a:pt x="571500" y="638175"/>
                  </a:cubicBezTo>
                  <a:lnTo>
                    <a:pt x="571500" y="415290"/>
                  </a:lnTo>
                  <a:cubicBezTo>
                    <a:pt x="615315" y="402908"/>
                    <a:pt x="647700" y="361950"/>
                    <a:pt x="647700" y="3143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8EA7DE-86F4-478B-9D9B-28A0D3E0D041}"/>
                </a:ext>
              </a:extLst>
            </p:cNvPr>
            <p:cNvSpPr/>
            <p:nvPr/>
          </p:nvSpPr>
          <p:spPr>
            <a:xfrm>
              <a:off x="6267450" y="327660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08F0F99-C79A-4CE0-89AB-B33FE3FDF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25769"/>
              </p:ext>
            </p:extLst>
          </p:nvPr>
        </p:nvGraphicFramePr>
        <p:xfrm>
          <a:off x="3008630" y="1660567"/>
          <a:ext cx="6174740" cy="452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64F0C47-5577-4CF1-892C-74FD8E7B89C3}"/>
              </a:ext>
            </a:extLst>
          </p:cNvPr>
          <p:cNvSpPr/>
          <p:nvPr/>
        </p:nvSpPr>
        <p:spPr>
          <a:xfrm>
            <a:off x="1400801" y="5797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61AA33-C31E-4FC9-AC74-48CD41F6A5D8}"/>
              </a:ext>
            </a:extLst>
          </p:cNvPr>
          <p:cNvSpPr/>
          <p:nvPr/>
        </p:nvSpPr>
        <p:spPr>
          <a:xfrm>
            <a:off x="1400801" y="5581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Administrative Startup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4075F-6CDB-42CC-9B2E-17626DED01F3}"/>
              </a:ext>
            </a:extLst>
          </p:cNvPr>
          <p:cNvSpPr/>
          <p:nvPr/>
        </p:nvSpPr>
        <p:spPr>
          <a:xfrm>
            <a:off x="1400801" y="2242499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Website Development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05FBE-B5DC-426E-8EAF-A431201C872E}"/>
              </a:ext>
            </a:extLst>
          </p:cNvPr>
          <p:cNvSpPr/>
          <p:nvPr/>
        </p:nvSpPr>
        <p:spPr>
          <a:xfrm>
            <a:off x="1400801" y="2025061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Miscellaneous Costs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37E1AA-94B7-40C7-9B7A-FD7E9E8CDF93}"/>
              </a:ext>
            </a:extLst>
          </p:cNvPr>
          <p:cNvSpPr/>
          <p:nvPr/>
        </p:nvSpPr>
        <p:spPr>
          <a:xfrm>
            <a:off x="1400801" y="1807623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Initial Lease Payments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58D075-D152-4824-942D-18F09EB96E38}"/>
              </a:ext>
            </a:extLst>
          </p:cNvPr>
          <p:cNvSpPr/>
          <p:nvPr/>
        </p:nvSpPr>
        <p:spPr>
          <a:xfrm>
            <a:off x="8335005" y="2025061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Medical Equipment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FAEC7D-86CD-4334-ACAE-C1C20F137C93}"/>
              </a:ext>
            </a:extLst>
          </p:cNvPr>
          <p:cNvSpPr/>
          <p:nvPr/>
        </p:nvSpPr>
        <p:spPr>
          <a:xfrm>
            <a:off x="8335005" y="536629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Start Up Fees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9439AC-F25B-4EE0-A1B7-5E440F45AAA9}"/>
              </a:ext>
            </a:extLst>
          </p:cNvPr>
          <p:cNvSpPr/>
          <p:nvPr/>
        </p:nvSpPr>
        <p:spPr>
          <a:xfrm>
            <a:off x="8335005" y="5581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Retail Business Insurance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C531DE-C361-4C6A-BA19-EEE1702D410F}"/>
              </a:ext>
            </a:extLst>
          </p:cNvPr>
          <p:cNvSpPr/>
          <p:nvPr/>
        </p:nvSpPr>
        <p:spPr>
          <a:xfrm>
            <a:off x="8335005" y="5797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Software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133C82-78B8-4F5A-A194-5108506FC629}"/>
              </a:ext>
            </a:extLst>
          </p:cNvPr>
          <p:cNvSpPr/>
          <p:nvPr/>
        </p:nvSpPr>
        <p:spPr>
          <a:xfrm>
            <a:off x="8335005" y="1807623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Lease Deposit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530341-3267-48B2-9656-41802603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1318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068" y="20550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69F86F5-065C-44E2-82A3-AF694BBC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848801" y="1915345"/>
            <a:ext cx="1946401" cy="13966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87C087B-CD00-4FF7-A024-A30FD0B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  <a:endCxn id="29" idx="0"/>
          </p:cNvCxnSpPr>
          <p:nvPr/>
        </p:nvCxnSpPr>
        <p:spPr>
          <a:xfrm>
            <a:off x="3848801" y="2132783"/>
            <a:ext cx="1279651" cy="1685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D5A8F9-03EE-4AD6-900C-6CB3155F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3"/>
            <a:endCxn id="76" idx="0"/>
          </p:cNvCxnSpPr>
          <p:nvPr/>
        </p:nvCxnSpPr>
        <p:spPr>
          <a:xfrm>
            <a:off x="3848801" y="2350221"/>
            <a:ext cx="917701" cy="25228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C42E16-C832-416F-A954-48DEE4488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34" y="51080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9453A6-5480-4F56-AF3E-93A3A00F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8984" y="5581325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E5B5DC7-F6C3-425D-ACC9-2D81600F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626" y="5642191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D05C-DE27-48B9-A6FC-362B5658E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3447" y="501154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ED382-34EA-4006-BEAB-FDA474FF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1"/>
            <a:endCxn id="75" idx="0"/>
          </p:cNvCxnSpPr>
          <p:nvPr/>
        </p:nvCxnSpPr>
        <p:spPr>
          <a:xfrm rot="10800000" flipV="1">
            <a:off x="6040961" y="1915623"/>
            <a:ext cx="2294044" cy="11959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D3DFA9F-6E1C-4E7E-834B-AD49DBBEA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9" idx="1"/>
            <a:endCxn id="94" idx="0"/>
          </p:cNvCxnSpPr>
          <p:nvPr/>
        </p:nvCxnSpPr>
        <p:spPr>
          <a:xfrm rot="10800000" flipV="1">
            <a:off x="7049569" y="2133060"/>
            <a:ext cx="1285436" cy="168259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1"/>
            <a:endCxn id="97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655F58-7325-4F39-8678-9A4E4654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  <a:endCxn id="99" idx="4"/>
          </p:cNvCxnSpPr>
          <p:nvPr/>
        </p:nvCxnSpPr>
        <p:spPr>
          <a:xfrm rot="10800000">
            <a:off x="7540581" y="5105809"/>
            <a:ext cx="794424" cy="36848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096407-8ABA-4AC2-9B70-3CA7320B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1"/>
            <a:endCxn id="98" idx="6"/>
          </p:cNvCxnSpPr>
          <p:nvPr/>
        </p:nvCxnSpPr>
        <p:spPr>
          <a:xfrm flipH="1">
            <a:off x="6711894" y="5689325"/>
            <a:ext cx="1623111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3736416-33EA-41FA-AAD8-72A77ADEA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0" idx="3"/>
            <a:endCxn id="95" idx="4"/>
          </p:cNvCxnSpPr>
          <p:nvPr/>
        </p:nvCxnSpPr>
        <p:spPr>
          <a:xfrm flipV="1">
            <a:off x="3848801" y="5202288"/>
            <a:ext cx="870567" cy="4870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F5FB185-A6BD-4195-A0B1-8EB92ACF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3"/>
            <a:endCxn id="96" idx="4"/>
          </p:cNvCxnSpPr>
          <p:nvPr/>
        </p:nvCxnSpPr>
        <p:spPr>
          <a:xfrm flipV="1">
            <a:off x="3848801" y="5675593"/>
            <a:ext cx="1537317" cy="229732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672000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7857" y="1543876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Our mission is to provide a nationally recognized site for companies to predict medical costs for potential employees.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69807"/>
            <a:ext cx="7559675" cy="2089822"/>
          </a:xfrm>
        </p:spPr>
        <p:txBody>
          <a:bodyPr/>
          <a:lstStyle/>
          <a:p>
            <a:r>
              <a:rPr lang="en-US" dirty="0"/>
              <a:t>Data Used: Medical Cost Personal Dataset from Kaggle</a:t>
            </a:r>
          </a:p>
          <a:p>
            <a:r>
              <a:rPr lang="en-US" dirty="0"/>
              <a:t>(https://www.kaggle.com/mirichoi0218/insurance)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/>
          <a:lstStyle/>
          <a:p>
            <a:r>
              <a:rPr lang="en-US" dirty="0"/>
              <a:t>Mon - Fri: 6:00AM to 9:00PM </a:t>
            </a:r>
            <a:br>
              <a:rPr lang="en-US" dirty="0"/>
            </a:br>
            <a:r>
              <a:rPr lang="en-US" dirty="0"/>
              <a:t>Sat: 8:00AM-7:00PM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US" dirty="0"/>
              <a:t>Extended </a:t>
            </a:r>
            <a:br>
              <a:rPr lang="en-US" dirty="0"/>
            </a:br>
            <a:r>
              <a:rPr lang="en-US" dirty="0"/>
              <a:t>Office Hours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dirty="0"/>
              <a:t>Pediatric and Family </a:t>
            </a:r>
            <a:br>
              <a:rPr lang="en-US" dirty="0"/>
            </a:br>
            <a:r>
              <a:rPr lang="en-US" dirty="0"/>
              <a:t>Medical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dirty="0"/>
              <a:t>In-house </a:t>
            </a:r>
            <a:br>
              <a:rPr lang="en-US" dirty="0"/>
            </a:br>
            <a:r>
              <a:rPr lang="en-US" dirty="0"/>
              <a:t>Specialist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Call-in GP </a:t>
            </a:r>
            <a:br>
              <a:rPr lang="en-US" dirty="0"/>
            </a:br>
            <a:r>
              <a:rPr lang="en-US" dirty="0"/>
              <a:t>Consultation Available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dirty="0"/>
              <a:t>Surplus Medical </a:t>
            </a:r>
            <a:br>
              <a:rPr lang="en-US" dirty="0"/>
            </a:br>
            <a:r>
              <a:rPr lang="en-US" dirty="0"/>
              <a:t>Supplies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/>
              <a:t>General Check Ups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/>
              <a:t>Biological Analysis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Cosmetic Procedures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 YEAR SALES FORECAST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02AC23-FD2F-476E-88EB-39C3E2FB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99230"/>
              </p:ext>
            </p:extLst>
          </p:nvPr>
        </p:nvGraphicFramePr>
        <p:xfrm>
          <a:off x="630000" y="2142233"/>
          <a:ext cx="10907925" cy="1232560"/>
        </p:xfrm>
        <a:graphic>
          <a:graphicData uri="http://schemas.openxmlformats.org/drawingml/2006/table">
            <a:tbl>
              <a:tblPr firstRow="1" lastRow="1">
                <a:tableStyleId>{F2DE63D5-997A-4646-A377-4702673A728D}</a:tableStyleId>
              </a:tblPr>
              <a:tblGrid>
                <a:gridCol w="424197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81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3 YEAR SALES</a:t>
                      </a:r>
                      <a:r>
                        <a:rPr lang="en-US" sz="900" baseline="0" dirty="0">
                          <a:latin typeface="+mn-lt"/>
                        </a:rPr>
                        <a:t> SUMMARY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YR1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YR2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YR3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TOTAL SALES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$888,000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$1,065,600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$1,278,720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TOTAL</a:t>
                      </a:r>
                      <a:r>
                        <a:rPr lang="en-US" sz="900" baseline="0" dirty="0">
                          <a:latin typeface="+mn-lt"/>
                        </a:rPr>
                        <a:t> COGS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$634,824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$666,565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$699,893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NET PROFIT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$253,176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$549,600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$578.827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82E4A0-9B67-4B11-8530-068600B9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54096"/>
              </p:ext>
            </p:extLst>
          </p:nvPr>
        </p:nvGraphicFramePr>
        <p:xfrm>
          <a:off x="630000" y="4186214"/>
          <a:ext cx="10907924" cy="232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630000" y="3858184"/>
            <a:ext cx="20074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Annual Sales &amp; Gross Profit</a:t>
            </a: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TIMELINE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QUARTER MILESTONES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39" name="Straight Connector 138" title="callout lines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 title="Milestone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83"/>
            <a:ext cx="3396535" cy="735588"/>
            <a:chOff x="446364" y="3962124"/>
            <a:chExt cx="4109808" cy="890061"/>
          </a:xfrm>
        </p:grpSpPr>
        <p:grpSp>
          <p:nvGrpSpPr>
            <p:cNvPr id="141" name="Group 140" title="Milestone Text">
              <a:extLst>
                <a:ext uri="{FF2B5EF4-FFF2-40B4-BE49-F238E27FC236}">
                  <a16:creationId xmlns:a16="http://schemas.microsoft.com/office/drawing/2014/main" id="{41DFD52D-6E99-45D6-B672-AB6CBC895B76}"/>
                </a:ext>
              </a:extLst>
            </p:cNvPr>
            <p:cNvGrpSpPr/>
            <p:nvPr/>
          </p:nvGrpSpPr>
          <p:grpSpPr>
            <a:xfrm>
              <a:off x="1078798" y="4027988"/>
              <a:ext cx="1969024" cy="727511"/>
              <a:chOff x="1510891" y="3741332"/>
              <a:chExt cx="1969024" cy="72751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FDF1E90-F507-4603-8288-114F49C041A7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969024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CC0185-655B-4758-84FC-632F7D04D2AA}"/>
                  </a:ext>
                </a:extLst>
              </p:cNvPr>
              <p:cNvSpPr txBox="1"/>
              <p:nvPr/>
            </p:nvSpPr>
            <p:spPr>
              <a:xfrm>
                <a:off x="1510892" y="4049787"/>
                <a:ext cx="1294782" cy="18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4FCE0FE-F05F-4461-A24B-26E43CE8E41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42" name="Rectangle: Rounded Corners 141" title="Milestone Graphic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aphic 142" title="Milestone Flag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Straight Connector 162" title="callout lines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 title="Milestone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627034" y="3156617"/>
            <a:ext cx="2178177" cy="756002"/>
            <a:chOff x="3047824" y="3575569"/>
            <a:chExt cx="2635595" cy="914763"/>
          </a:xfrm>
        </p:grpSpPr>
        <p:grpSp>
          <p:nvGrpSpPr>
            <p:cNvPr id="165" name="Group 164" title="Milestone Text">
              <a:extLst>
                <a:ext uri="{FF2B5EF4-FFF2-40B4-BE49-F238E27FC236}">
                  <a16:creationId xmlns:a16="http://schemas.microsoft.com/office/drawing/2014/main" id="{733EEC80-747E-4FB3-A9A8-28F4E0AFDE72}"/>
                </a:ext>
              </a:extLst>
            </p:cNvPr>
            <p:cNvGrpSpPr/>
            <p:nvPr/>
          </p:nvGrpSpPr>
          <p:grpSpPr>
            <a:xfrm>
              <a:off x="3674982" y="3648568"/>
              <a:ext cx="2008437" cy="727511"/>
              <a:chOff x="2110555" y="2162177"/>
              <a:chExt cx="2008437" cy="72751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F2106BC-0DA8-4FFB-B5A1-E6F770444DF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2008437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8E8F2DD-CF78-4A4B-A0BF-620712E0136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89CE5B4-7202-46C7-9C4C-6504221AD37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66" name="Rectangle: Rounded Corners 165" title="Milestone Graphic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aphic 166" title="Milestone Flag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Straight Connector 186" title="callout lines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 title="Milestone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721405"/>
            <a:ext cx="3792468" cy="739259"/>
            <a:chOff x="5653543" y="3048963"/>
            <a:chExt cx="4588886" cy="894504"/>
          </a:xfrm>
        </p:grpSpPr>
        <p:grpSp>
          <p:nvGrpSpPr>
            <p:cNvPr id="189" name="Group 188" title="Milestone Text">
              <a:extLst>
                <a:ext uri="{FF2B5EF4-FFF2-40B4-BE49-F238E27FC236}">
                  <a16:creationId xmlns:a16="http://schemas.microsoft.com/office/drawing/2014/main" id="{D6A065BA-8A26-4F81-BB04-653F3E555EE2}"/>
                </a:ext>
              </a:extLst>
            </p:cNvPr>
            <p:cNvGrpSpPr/>
            <p:nvPr/>
          </p:nvGrpSpPr>
          <p:grpSpPr>
            <a:xfrm>
              <a:off x="6280626" y="3108996"/>
              <a:ext cx="1915699" cy="727511"/>
              <a:chOff x="2110554" y="2162177"/>
              <a:chExt cx="1915699" cy="7275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A7A73B-20A0-46FA-8CFF-27B3925E0227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915699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0BC1BD-8E20-48D8-A11B-FE88F46E02F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2F518BC-C890-4815-BF76-E8D9A75F074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0" name="Rectangle: Rounded Corners 189" title="Milestone Graphic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aphic 190" title="Milestone Flag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Straight Connector 219" title="callout lines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 title="Milestone Graphic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Straight Connector 228" title="callout lines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 title="Milestone">
            <a:extLst>
              <a:ext uri="{FF2B5EF4-FFF2-40B4-BE49-F238E27FC236}">
                <a16:creationId xmlns:a16="http://schemas.microsoft.com/office/drawing/2014/main" id="{B29E114D-A47D-474F-8DCA-10C1946239F7}"/>
              </a:ext>
            </a:extLst>
          </p:cNvPr>
          <p:cNvGrpSpPr/>
          <p:nvPr/>
        </p:nvGrpSpPr>
        <p:grpSpPr>
          <a:xfrm>
            <a:off x="8971538" y="1968433"/>
            <a:ext cx="2135197" cy="735436"/>
            <a:chOff x="9514670" y="2137867"/>
            <a:chExt cx="2583588" cy="88987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C8369A-609E-43DE-9718-BF9F4981E1AB}"/>
                </a:ext>
              </a:extLst>
            </p:cNvPr>
            <p:cNvSpPr txBox="1"/>
            <p:nvPr/>
          </p:nvSpPr>
          <p:spPr>
            <a:xfrm>
              <a:off x="10148125" y="2200631"/>
              <a:ext cx="1950133" cy="335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</a:rPr>
                <a:t>MILESTONE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4C73AFE-A96D-4D3C-BCF3-240F075F136C}"/>
                </a:ext>
              </a:extLst>
            </p:cNvPr>
            <p:cNvSpPr txBox="1"/>
            <p:nvPr/>
          </p:nvSpPr>
          <p:spPr>
            <a:xfrm>
              <a:off x="10148127" y="2509088"/>
              <a:ext cx="1294782" cy="18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159E383-8E4F-4666-978D-485924147B35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34" name="Rectangle: Rounded Corners 233" title="Milestone Graphic">
              <a:extLst>
                <a:ext uri="{FF2B5EF4-FFF2-40B4-BE49-F238E27FC236}">
                  <a16:creationId xmlns:a16="http://schemas.microsoft.com/office/drawing/2014/main" id="{E6356831-A398-48C3-9F10-E08B44B46485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5" name="Graphic 234" title="Milestone Flag">
              <a:extLst>
                <a:ext uri="{FF2B5EF4-FFF2-40B4-BE49-F238E27FC236}">
                  <a16:creationId xmlns:a16="http://schemas.microsoft.com/office/drawing/2014/main" id="{049659E7-C264-4037-893C-AB537C046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0" y="2137867"/>
              <a:ext cx="573660" cy="422383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CBB2FFA-02EC-4B21-8E60-9436221DEAB5}"/>
                </a:ext>
              </a:extLst>
            </p:cNvPr>
            <p:cNvSpPr/>
            <p:nvPr/>
          </p:nvSpPr>
          <p:spPr>
            <a:xfrm>
              <a:off x="9752890" y="2230203"/>
              <a:ext cx="344966" cy="242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237" name="Straight Connector 236" descr="Time line">
            <a:extLst>
              <a:ext uri="{FF2B5EF4-FFF2-40B4-BE49-F238E27FC236}">
                <a16:creationId xmlns:a16="http://schemas.microsoft.com/office/drawing/2014/main" id="{E47E492C-0FED-4F4E-92CE-B73CAD58C94B}"/>
              </a:ext>
            </a:extLst>
          </p:cNvPr>
          <p:cNvCxnSpPr>
            <a:cxnSpLocks/>
          </p:cNvCxnSpPr>
          <p:nvPr/>
        </p:nvCxnSpPr>
        <p:spPr>
          <a:xfrm flipH="1">
            <a:off x="2113823" y="5297160"/>
            <a:ext cx="8622102" cy="0"/>
          </a:xfrm>
          <a:prstGeom prst="line">
            <a:avLst/>
          </a:prstGeom>
          <a:ln w="15875" cmpd="sng">
            <a:solidFill>
              <a:schemeClr val="bg1">
                <a:alpha val="2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 descr="Year 1">
            <a:extLst>
              <a:ext uri="{FF2B5EF4-FFF2-40B4-BE49-F238E27FC236}">
                <a16:creationId xmlns:a16="http://schemas.microsoft.com/office/drawing/2014/main" id="{861F56AA-1015-4B4B-BCB0-B918B3330F71}"/>
              </a:ext>
            </a:extLst>
          </p:cNvPr>
          <p:cNvGrpSpPr/>
          <p:nvPr/>
        </p:nvGrpSpPr>
        <p:grpSpPr>
          <a:xfrm>
            <a:off x="1855855" y="4976812"/>
            <a:ext cx="2327123" cy="884336"/>
            <a:chOff x="904696" y="5778006"/>
            <a:chExt cx="2815819" cy="107004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50F6A92-8582-4A8E-9FEC-8E3540AEA46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CF8A8A6-3BD5-47A5-9E34-293385CA757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AF2F343-1994-4385-BFF0-0FF5FDC53911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C54213-F3D4-4CBE-A1DD-072FA8DAFB88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Straight Connector 128" title="q lines">
              <a:extLst>
                <a:ext uri="{FF2B5EF4-FFF2-40B4-BE49-F238E27FC236}">
                  <a16:creationId xmlns:a16="http://schemas.microsoft.com/office/drawing/2014/main" id="{1355936C-CC09-4D5B-B67A-9DE8097A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title="q lines">
              <a:extLst>
                <a:ext uri="{FF2B5EF4-FFF2-40B4-BE49-F238E27FC236}">
                  <a16:creationId xmlns:a16="http://schemas.microsoft.com/office/drawing/2014/main" id="{86187430-A4F5-40F4-8763-A004AA2DA74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43317-699A-4FF3-B640-66AB8882C479}"/>
                </a:ext>
              </a:extLst>
            </p:cNvPr>
            <p:cNvSpPr txBox="1"/>
            <p:nvPr/>
          </p:nvSpPr>
          <p:spPr>
            <a:xfrm>
              <a:off x="904696" y="6612316"/>
              <a:ext cx="81713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May</a:t>
              </a:r>
            </a:p>
          </p:txBody>
        </p:sp>
        <p:cxnSp>
          <p:nvCxnSpPr>
            <p:cNvPr id="132" name="Straight Connector 131" title="q lines">
              <a:extLst>
                <a:ext uri="{FF2B5EF4-FFF2-40B4-BE49-F238E27FC236}">
                  <a16:creationId xmlns:a16="http://schemas.microsoft.com/office/drawing/2014/main" id="{8525242B-1608-43FD-AFD8-C0752BC19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 title="Year Bar">
              <a:extLst>
                <a:ext uri="{FF2B5EF4-FFF2-40B4-BE49-F238E27FC236}">
                  <a16:creationId xmlns:a16="http://schemas.microsoft.com/office/drawing/2014/main" id="{4C37743A-3538-44BA-B868-17C2D0AFB7D4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A5B998-664F-41CB-9F88-8CD0B93741AE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9738A3-7786-4A1F-B765-ED6DCAB5FF0C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CFED652-4D0D-4E2E-B455-A99DA825966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3D0A530-0EF2-435F-A56C-162E103D5160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8" name="Straight Connector 137" title="q lines">
              <a:extLst>
                <a:ext uri="{FF2B5EF4-FFF2-40B4-BE49-F238E27FC236}">
                  <a16:creationId xmlns:a16="http://schemas.microsoft.com/office/drawing/2014/main" id="{CFB9DA9F-B161-4D72-B8F0-49AC7194A7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 descr="Year 2">
            <a:extLst>
              <a:ext uri="{FF2B5EF4-FFF2-40B4-BE49-F238E27FC236}">
                <a16:creationId xmlns:a16="http://schemas.microsoft.com/office/drawing/2014/main" id="{15DD5FFE-D289-450F-A59A-C1AB5531BFF0}"/>
              </a:ext>
            </a:extLst>
          </p:cNvPr>
          <p:cNvGrpSpPr/>
          <p:nvPr/>
        </p:nvGrpSpPr>
        <p:grpSpPr>
          <a:xfrm>
            <a:off x="3997091" y="4976812"/>
            <a:ext cx="2337864" cy="886145"/>
            <a:chOff x="3495592" y="5778006"/>
            <a:chExt cx="2828816" cy="1072235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A603CE-8FF2-4B39-856E-14649B121F4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93F38B1-1E20-4CA0-A982-DDD5BF4C40BE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E5342EC-FC43-474B-A445-36FB315F70D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0C2308-9164-4B5E-8BD9-26D047C7EBE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 title="q lines">
              <a:extLst>
                <a:ext uri="{FF2B5EF4-FFF2-40B4-BE49-F238E27FC236}">
                  <a16:creationId xmlns:a16="http://schemas.microsoft.com/office/drawing/2014/main" id="{8232BEEE-4D8D-45C5-90F3-45E7187A4F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 title="q lines">
              <a:extLst>
                <a:ext uri="{FF2B5EF4-FFF2-40B4-BE49-F238E27FC236}">
                  <a16:creationId xmlns:a16="http://schemas.microsoft.com/office/drawing/2014/main" id="{CC577F45-2CDA-49EB-9FDC-E0E40482BD95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 title="q lines">
              <a:extLst>
                <a:ext uri="{FF2B5EF4-FFF2-40B4-BE49-F238E27FC236}">
                  <a16:creationId xmlns:a16="http://schemas.microsoft.com/office/drawing/2014/main" id="{0E2105A2-4491-4C10-8E24-723131B617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6BD0376-3C37-494D-B448-0002294EF1DE}"/>
                </a:ext>
              </a:extLst>
            </p:cNvPr>
            <p:cNvSpPr txBox="1"/>
            <p:nvPr/>
          </p:nvSpPr>
          <p:spPr>
            <a:xfrm>
              <a:off x="3495592" y="6614504"/>
              <a:ext cx="8160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June</a:t>
              </a:r>
            </a:p>
          </p:txBody>
        </p:sp>
        <p:sp>
          <p:nvSpPr>
            <p:cNvPr id="157" name="Rectangle: Rounded Corners 156" title="Year Bar">
              <a:extLst>
                <a:ext uri="{FF2B5EF4-FFF2-40B4-BE49-F238E27FC236}">
                  <a16:creationId xmlns:a16="http://schemas.microsoft.com/office/drawing/2014/main" id="{E2D32612-D567-4DF4-8077-92FCFC1A1D56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25091D-E1C9-4BE3-A8B3-38246D46B7E8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EED4E1-8ADF-4201-8409-1DDFED40714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9DFBB5-DA29-4A45-A1AF-41AB8CFA99C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7BA2866-8CF0-447B-9673-9A8A4480EEE6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2" name="Straight Connector 161" title="q lines">
              <a:extLst>
                <a:ext uri="{FF2B5EF4-FFF2-40B4-BE49-F238E27FC236}">
                  <a16:creationId xmlns:a16="http://schemas.microsoft.com/office/drawing/2014/main" id="{511BD1DE-1605-4D71-A32F-7102FFF2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 descr="Year 3&#10;">
            <a:extLst>
              <a:ext uri="{FF2B5EF4-FFF2-40B4-BE49-F238E27FC236}">
                <a16:creationId xmlns:a16="http://schemas.microsoft.com/office/drawing/2014/main" id="{AA5032C5-BE6C-49DF-AC7E-B5BEF09D3764}"/>
              </a:ext>
            </a:extLst>
          </p:cNvPr>
          <p:cNvGrpSpPr/>
          <p:nvPr/>
        </p:nvGrpSpPr>
        <p:grpSpPr>
          <a:xfrm>
            <a:off x="6129764" y="4968416"/>
            <a:ext cx="2357170" cy="885583"/>
            <a:chOff x="6076126" y="5778006"/>
            <a:chExt cx="2852176" cy="107155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9414434-3C6C-467A-9BD2-B9D4461DD54B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B491E8-A917-4941-916E-BBE91121C3BD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2F627D-78A6-4C05-AF89-99939E9EC558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2FB7239-A40C-4385-9157-1C82FEF354A4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 title="q lines">
              <a:extLst>
                <a:ext uri="{FF2B5EF4-FFF2-40B4-BE49-F238E27FC236}">
                  <a16:creationId xmlns:a16="http://schemas.microsoft.com/office/drawing/2014/main" id="{5283C79B-5C3C-4EF4-AD5C-8453A1772E4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C6A90B-FF19-479C-8887-2874E50FC3DE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July</a:t>
              </a:r>
            </a:p>
          </p:txBody>
        </p:sp>
        <p:cxnSp>
          <p:nvCxnSpPr>
            <p:cNvPr id="179" name="Straight Connector 178" title="q lines">
              <a:extLst>
                <a:ext uri="{FF2B5EF4-FFF2-40B4-BE49-F238E27FC236}">
                  <a16:creationId xmlns:a16="http://schemas.microsoft.com/office/drawing/2014/main" id="{5A174059-5332-4611-B673-75132A3FBC7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 title="Year Bar">
              <a:extLst>
                <a:ext uri="{FF2B5EF4-FFF2-40B4-BE49-F238E27FC236}">
                  <a16:creationId xmlns:a16="http://schemas.microsoft.com/office/drawing/2014/main" id="{BFFC4FF8-DF5C-49AD-B20A-CAC1E60FE5D3}"/>
                </a:ext>
              </a:extLst>
            </p:cNvPr>
            <p:cNvSpPr/>
            <p:nvPr/>
          </p:nvSpPr>
          <p:spPr>
            <a:xfrm>
              <a:off x="6354973" y="639249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32622-AC8F-4657-9256-C41C2886DE0D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59F59E8-213D-4B3A-A3ED-25E2B195260C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2EB56A5-3F02-4D53-988E-99900D595527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66DBB5B-358D-4823-BF7B-70B480144135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9E19B324-0C76-44E2-8B67-97196C3D5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 title="q lines">
              <a:extLst>
                <a:ext uri="{FF2B5EF4-FFF2-40B4-BE49-F238E27FC236}">
                  <a16:creationId xmlns:a16="http://schemas.microsoft.com/office/drawing/2014/main" id="{3D480536-6A1F-475D-AA37-28841B9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 descr="Year 4">
            <a:extLst>
              <a:ext uri="{FF2B5EF4-FFF2-40B4-BE49-F238E27FC236}">
                <a16:creationId xmlns:a16="http://schemas.microsoft.com/office/drawing/2014/main" id="{ADF45298-5591-41CF-A30F-94CCE7EE78FD}"/>
              </a:ext>
            </a:extLst>
          </p:cNvPr>
          <p:cNvGrpSpPr/>
          <p:nvPr/>
        </p:nvGrpSpPr>
        <p:grpSpPr>
          <a:xfrm>
            <a:off x="8269903" y="4976812"/>
            <a:ext cx="2369009" cy="885583"/>
            <a:chOff x="8665694" y="5778006"/>
            <a:chExt cx="2866501" cy="1071556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A14588-267C-4619-A4EE-16B4DF29593D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4BCD234-8510-4F1F-8FE4-69775B2C1C4F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60EF826-5B03-479A-9FC1-298F97386A96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9B3231D-4E48-45F4-9A56-7A9FD1A1A9F9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7D6179-75F7-487E-B782-DE544E350CFF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August</a:t>
              </a:r>
            </a:p>
          </p:txBody>
        </p:sp>
        <p:cxnSp>
          <p:nvCxnSpPr>
            <p:cNvPr id="211" name="Straight Connector 210" title="q lines">
              <a:extLst>
                <a:ext uri="{FF2B5EF4-FFF2-40B4-BE49-F238E27FC236}">
                  <a16:creationId xmlns:a16="http://schemas.microsoft.com/office/drawing/2014/main" id="{2B5BDFFF-C44A-4A98-BCD0-AA5312FBE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title="q lines">
              <a:extLst>
                <a:ext uri="{FF2B5EF4-FFF2-40B4-BE49-F238E27FC236}">
                  <a16:creationId xmlns:a16="http://schemas.microsoft.com/office/drawing/2014/main" id="{E21CAA91-1529-4B52-B8CF-CB31FA1248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: Rounded Corners 212" title="Year Bar">
              <a:extLst>
                <a:ext uri="{FF2B5EF4-FFF2-40B4-BE49-F238E27FC236}">
                  <a16:creationId xmlns:a16="http://schemas.microsoft.com/office/drawing/2014/main" id="{F4913551-B93F-43EB-A7F1-CF95BCFCFC20}"/>
                </a:ext>
              </a:extLst>
            </p:cNvPr>
            <p:cNvSpPr/>
            <p:nvPr/>
          </p:nvSpPr>
          <p:spPr>
            <a:xfrm>
              <a:off x="8958866" y="6387322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0335931-2B95-4764-8C26-AFFB9AF18C85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332ECE-5BAA-41D4-9D9E-17BA0710E95C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1D5004-7C41-4BBF-AFF8-6DD5EA1A62C8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33127CC-D2C6-47C3-8E7A-61FCB7F29768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8" name="Straight Connector 217" title="q lines">
              <a:extLst>
                <a:ext uri="{FF2B5EF4-FFF2-40B4-BE49-F238E27FC236}">
                  <a16:creationId xmlns:a16="http://schemas.microsoft.com/office/drawing/2014/main" id="{430970C2-5EC5-4774-A863-8C3E48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 title="q lines">
              <a:extLst>
                <a:ext uri="{FF2B5EF4-FFF2-40B4-BE49-F238E27FC236}">
                  <a16:creationId xmlns:a16="http://schemas.microsoft.com/office/drawing/2014/main" id="{0CD91AD6-C699-4AFA-9386-DAADD806D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720361B1-6153-4319-BE49-18DE2718A409}"/>
              </a:ext>
            </a:extLst>
          </p:cNvPr>
          <p:cNvSpPr txBox="1"/>
          <p:nvPr/>
        </p:nvSpPr>
        <p:spPr>
          <a:xfrm>
            <a:off x="8412448" y="1104150"/>
            <a:ext cx="10700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TODAY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A023031-7790-463F-AAEB-85A09D470494}"/>
              </a:ext>
            </a:extLst>
          </p:cNvPr>
          <p:cNvSpPr txBox="1"/>
          <p:nvPr/>
        </p:nvSpPr>
        <p:spPr>
          <a:xfrm>
            <a:off x="8412448" y="1359072"/>
            <a:ext cx="1070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Short Description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Q1 20YY</a:t>
            </a:r>
          </a:p>
        </p:txBody>
      </p:sp>
      <p:pic>
        <p:nvPicPr>
          <p:cNvPr id="223" name="Graphic 222" descr="Flag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aphic 224" descr="Icon Checked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Graphic 239" descr="Icon Checked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5" name="Graphic 239" descr="Icon Checked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6" name="Graphic 239" descr="Icon Checked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256</TotalTime>
  <Words>708</Words>
  <Application>Microsoft Office PowerPoint</Application>
  <PresentationFormat>Widescreen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</vt:lpstr>
      <vt:lpstr>Calibri</vt:lpstr>
      <vt:lpstr>Courier New</vt:lpstr>
      <vt:lpstr>Gill Sans MT</vt:lpstr>
      <vt:lpstr>Office Theme</vt:lpstr>
      <vt:lpstr>Medical Insurance Cost Predictions</vt:lpstr>
      <vt:lpstr>THE TEAM</vt:lpstr>
      <vt:lpstr>OUR BIG  IDEA</vt:lpstr>
      <vt:lpstr>Industry outlook</vt:lpstr>
      <vt:lpstr>THE PROCESS</vt:lpstr>
      <vt:lpstr>OUR SERVICES</vt:lpstr>
      <vt:lpstr>REVENUE MODEL</vt:lpstr>
      <vt:lpstr>SALES FORECAST</vt:lpstr>
      <vt:lpstr>KEY TIMELINE GOALS</vt:lpstr>
      <vt:lpstr>BUSINESS RATIOS</vt:lpstr>
      <vt:lpstr>MAJOR COMPETITORS</vt:lpstr>
      <vt:lpstr>FUNDING</vt:lpstr>
      <vt:lpstr>REQUIRED FUNDING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dawn.washington25@yahoo.com</cp:lastModifiedBy>
  <cp:revision>2</cp:revision>
  <dcterms:created xsi:type="dcterms:W3CDTF">2021-11-17T00:31:47Z</dcterms:created>
  <dcterms:modified xsi:type="dcterms:W3CDTF">2021-11-17T04:48:01Z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