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pPr/>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pPr/>
              <a:t>‹#›</a:t>
            </a:fld>
            <a:endParaRPr lang="en-IN" dirty="0"/>
          </a:p>
        </p:txBody>
      </p:sp>
    </p:spTree>
    <p:extLst>
      <p:ext uri="{BB962C8B-B14F-4D97-AF65-F5344CB8AC3E}">
        <p14:creationId xmlns:p14="http://schemas.microsoft.com/office/powerpoint/2010/main" xmlns=""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pPr/>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pPr/>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pPr/>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8974377" TargetMode="External"/><Relationship Id="rId2" Type="http://schemas.openxmlformats.org/officeDocument/2006/relationships/hyperlink" Target="https://ieeexplore.ieee.org/author/37088973277" TargetMode="External"/><Relationship Id="rId1" Type="http://schemas.openxmlformats.org/officeDocument/2006/relationships/slideLayout" Target="../slideLayouts/slideLayout2.xml"/><Relationship Id="rId5" Type="http://schemas.openxmlformats.org/officeDocument/2006/relationships/hyperlink" Target="https://ieeexplore.ieee.org/author/37088893406" TargetMode="External"/><Relationship Id="rId4" Type="http://schemas.openxmlformats.org/officeDocument/2006/relationships/hyperlink" Target="https://ieeexplore.ieee.org/author/3708897437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13</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xmlns=""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xmlns=""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xmlns=""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xmlns=""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IN" b="1" dirty="0">
                <a:solidFill>
                  <a:srgbClr val="FF0000"/>
                </a:solidFill>
              </a:rPr>
              <a:t>    Data Collection and </a:t>
            </a:r>
            <a:r>
              <a:rPr lang="en-IN" b="1" dirty="0" smtClean="0">
                <a:solidFill>
                  <a:srgbClr val="FF0000"/>
                </a:solidFill>
              </a:rPr>
              <a:t>Pre-processing</a:t>
            </a:r>
          </a:p>
          <a:p>
            <a:pPr marL="0" indent="0" algn="just">
              <a:buClr>
                <a:srgbClr val="FF0000"/>
              </a:buClr>
              <a:buNone/>
            </a:pPr>
            <a:endParaRPr lang="en-IN" b="1" dirty="0">
              <a:solidFill>
                <a:srgbClr val="FF0000"/>
              </a:solidFill>
            </a:endParaRPr>
          </a:p>
          <a:p>
            <a:pPr marL="0" indent="0" algn="just">
              <a:buClr>
                <a:srgbClr val="FF0000"/>
              </a:buClr>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project, images of diseased leaves were collected from real-time or recorded CCTV footage, making it a critical step. The collected images underwent pre-processing to enhance their clarity, including renaming, resizing, and labeling. This preparation ensures the images are ready for training a deep learning model. Proper pre-processing is essential to derive meaningful insights. The final processed images will be used to train and optimize the model for effective disease detection.</a:t>
            </a:r>
          </a:p>
          <a:p>
            <a:pPr marL="0" indent="0" algn="just">
              <a:buClr>
                <a:srgbClr val="FF0000"/>
              </a:buClr>
              <a:buNone/>
            </a:pPr>
            <a:endParaRPr lang="en-US"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pPr/>
              <a:t>10</a:t>
            </a:fld>
            <a:endParaRPr lang="en-IN" b="1">
              <a:solidFill>
                <a:schemeClr val="tx1"/>
              </a:solidFill>
            </a:endParaRPr>
          </a:p>
        </p:txBody>
      </p:sp>
    </p:spTree>
    <p:extLst>
      <p:ext uri="{BB962C8B-B14F-4D97-AF65-F5344CB8AC3E}">
        <p14:creationId xmlns:p14="http://schemas.microsoft.com/office/powerpoint/2010/main" xmlns=""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algn="just">
              <a:buClr>
                <a:srgbClr val="FF0000"/>
              </a:buClr>
              <a:buNone/>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Model development </a:t>
            </a:r>
            <a:endParaRPr lang="en-US" dirty="0" smtClean="0">
              <a:solidFill>
                <a:srgbClr val="FF0000"/>
              </a:solidFill>
              <a:latin typeface="Times New Roman" pitchFamily="18" charset="0"/>
              <a:cs typeface="Times New Roman" pitchFamily="18" charset="0"/>
            </a:endParaRPr>
          </a:p>
          <a:p>
            <a:pPr marL="0" lvl="0" indent="0" algn="just">
              <a:buClr>
                <a:srgbClr val="FF0000"/>
              </a:buClr>
              <a:buNone/>
            </a:pPr>
            <a:endParaRPr lang="en-IN" dirty="0">
              <a:solidFill>
                <a:srgbClr val="FF0000"/>
              </a:solidFill>
              <a:latin typeface="Times New Roman" pitchFamily="18" charset="0"/>
              <a:cs typeface="Times New Roman" pitchFamily="18" charset="0"/>
            </a:endParaRPr>
          </a:p>
          <a:p>
            <a:pPr marL="0" indent="0" algn="just">
              <a:buClr>
                <a:srgbClr val="FF0000"/>
              </a:buClr>
              <a:buNone/>
            </a:pPr>
            <a:r>
              <a:rPr lang="en-US" dirty="0">
                <a:latin typeface="Times New Roman" pitchFamily="18" charset="0"/>
                <a:cs typeface="Times New Roman" pitchFamily="18" charset="0"/>
              </a:rPr>
              <a:t>During CNN training, the network is fed a large dataset of labeled images. It processes each image using randomly initialized weights, predicts a class, and compares its prediction with the actual label. This comparison calculates the error, which is used to update the network’s weights, improving accuracy over time.</a:t>
            </a:r>
          </a:p>
        </p:txBody>
      </p:sp>
      <p:sp>
        <p:nvSpPr>
          <p:cNvPr id="5" name="Slide Number Placeholder 4">
            <a:extLst>
              <a:ext uri="{FF2B5EF4-FFF2-40B4-BE49-F238E27FC236}">
                <a16:creationId xmlns:a16="http://schemas.microsoft.com/office/drawing/2014/main" xmlns=""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pPr/>
              <a:t>11</a:t>
            </a:fld>
            <a:endParaRPr lang="en-IN" b="1" dirty="0">
              <a:solidFill>
                <a:schemeClr val="tx1"/>
              </a:solidFill>
            </a:endParaRPr>
          </a:p>
        </p:txBody>
      </p:sp>
    </p:spTree>
    <p:extLst>
      <p:ext uri="{BB962C8B-B14F-4D97-AF65-F5344CB8AC3E}">
        <p14:creationId xmlns:p14="http://schemas.microsoft.com/office/powerpoint/2010/main" xmlns=""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3943E6-05D1-A13E-8F7B-9F4C77FB10EE}"/>
              </a:ext>
            </a:extLst>
          </p:cNvPr>
          <p:cNvSpPr>
            <a:spLocks noGrp="1"/>
          </p:cNvSpPr>
          <p:nvPr>
            <p:ph idx="1"/>
          </p:nvPr>
        </p:nvSpPr>
        <p:spPr/>
        <p:txBody>
          <a:bodyPr/>
          <a:lstStyle/>
          <a:p>
            <a:pPr marL="0" indent="0">
              <a:buClr>
                <a:srgbClr val="FF0000"/>
              </a:buClr>
              <a:buNone/>
            </a:pP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a:t>
            </a:r>
            <a: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p>
          <a:p>
            <a:pPr marL="0" indent="0" algn="just">
              <a:buClr>
                <a:srgbClr val="FF0000"/>
              </a:buClr>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lgn="just">
              <a:buClr>
                <a:srgbClr val="FF0000"/>
              </a:buClr>
              <a:buNone/>
            </a:pPr>
            <a:r>
              <a:rPr lang="en-US" dirty="0">
                <a:latin typeface="Times New Roman" panose="02020603050405020304" pitchFamily="18" charset="0"/>
                <a:cs typeface="Times New Roman" panose="02020603050405020304" pitchFamily="18" charset="0"/>
              </a:rPr>
              <a:t>The UI module of the Plant Pulse project, built with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provides a simple and intuitive interface for users to upload plant leaf images for analysis. The system processes the image and displays the diagnosis, including the disease and its severity. Designed for accessibility, the UI ensures ease of use for farmers, agricultural experts, and researchers, offering clear feedback to help manage plant health effectively.</a:t>
            </a:r>
          </a:p>
        </p:txBody>
      </p:sp>
      <p:sp>
        <p:nvSpPr>
          <p:cNvPr id="5" name="Slide Number Placeholder 4">
            <a:extLst>
              <a:ext uri="{FF2B5EF4-FFF2-40B4-BE49-F238E27FC236}">
                <a16:creationId xmlns:a16="http://schemas.microsoft.com/office/drawing/2014/main" xmlns=""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pPr/>
              <a:t>12</a:t>
            </a:fld>
            <a:endParaRPr lang="en-IN" b="1" dirty="0">
              <a:solidFill>
                <a:schemeClr val="tx1"/>
              </a:solidFill>
            </a:endParaRPr>
          </a:p>
        </p:txBody>
      </p:sp>
    </p:spTree>
    <p:extLst>
      <p:ext uri="{BB962C8B-B14F-4D97-AF65-F5344CB8AC3E}">
        <p14:creationId xmlns:p14="http://schemas.microsoft.com/office/powerpoint/2010/main" xmlns=""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59FCB8-D3B7-9E06-FB2B-B78B0EE52522}"/>
              </a:ext>
            </a:extLst>
          </p:cNvPr>
          <p:cNvSpPr>
            <a:spLocks noGrp="1"/>
          </p:cNvSpPr>
          <p:nvPr>
            <p:ph idx="1"/>
          </p:nvPr>
        </p:nvSpPr>
        <p:spPr/>
        <p:txBody>
          <a:bodyPr/>
          <a:lstStyle/>
          <a:p>
            <a:pPr marL="0" indent="0">
              <a:buClr>
                <a:srgbClr val="FF0000"/>
              </a:buClr>
              <a:buNone/>
            </a:pP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Ethical </a:t>
            </a:r>
            <a: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Consideration</a:t>
            </a:r>
          </a:p>
          <a:p>
            <a:pPr marL="0" indent="0">
              <a:buClr>
                <a:srgbClr val="FF0000"/>
              </a:buClr>
              <a:buNone/>
            </a:pPr>
            <a:endPar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rPr>
              <a:t>The ethical considerations module of the Plant Pulse project ensures responsible use of data and technology by prioritizing user consent, data privacy, and confidentiality. It safeguards personal and plant health data, adheres to privacy regulations, and promotes transparency, fairness, and accountability. This builds trust with users and supports sustainable agricultural practices.</a:t>
            </a:r>
          </a:p>
        </p:txBody>
      </p:sp>
      <p:sp>
        <p:nvSpPr>
          <p:cNvPr id="5" name="Slide Number Placeholder 4">
            <a:extLst>
              <a:ext uri="{FF2B5EF4-FFF2-40B4-BE49-F238E27FC236}">
                <a16:creationId xmlns:a16="http://schemas.microsoft.com/office/drawing/2014/main" xmlns=""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pPr/>
              <a:t>13</a:t>
            </a:fld>
            <a:endParaRPr lang="en-IN" b="1" dirty="0">
              <a:solidFill>
                <a:schemeClr val="tx1"/>
              </a:solidFill>
            </a:endParaRPr>
          </a:p>
        </p:txBody>
      </p:sp>
    </p:spTree>
    <p:extLst>
      <p:ext uri="{BB962C8B-B14F-4D97-AF65-F5344CB8AC3E}">
        <p14:creationId xmlns:p14="http://schemas.microsoft.com/office/powerpoint/2010/main" xmlns=""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F37B505-64D6-E4A3-BD37-21FFF33342AE}"/>
              </a:ext>
            </a:extLst>
          </p:cNvPr>
          <p:cNvSpPr>
            <a:spLocks noGrp="1"/>
          </p:cNvSpPr>
          <p:nvPr>
            <p:ph idx="1"/>
          </p:nvPr>
        </p:nvSpPr>
        <p:spPr>
          <a:xfrm>
            <a:off x="881026" y="1785926"/>
            <a:ext cx="10515600" cy="4351338"/>
          </a:xfrm>
        </p:spPr>
        <p:txBody>
          <a:bodyPr/>
          <a:lstStyle/>
          <a:p>
            <a:pPr marL="0" indent="0">
              <a:buClr>
                <a:srgbClr val="FF0000"/>
              </a:buClr>
              <a:buNone/>
            </a:pP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sustainability</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buNone/>
            </a:pPr>
            <a:r>
              <a:rPr lang="en-US" dirty="0" smtClean="0">
                <a:latin typeface="Times New Roman" panose="02020603050405020304" pitchFamily="18" charset="0"/>
                <a:cs typeface="Times New Roman" panose="02020603050405020304" pitchFamily="18" charset="0"/>
              </a:rPr>
              <a:t>This module ensures the long-term viability and scalability of the Plant Pulse system by developing a robust, adaptable deep learning model and flexible infrastructure. It emphasizes eco-friendly technologies, cost-effectiveness, and accessibility to enhance agricultural productivity and support global food security. Designed for deployment in diverse agricultural settings, the system promotes sustainability and scalability while minimizing resource </a:t>
            </a:r>
            <a:r>
              <a:rPr lang="en-US" dirty="0">
                <a:latin typeface="Times New Roman" panose="02020603050405020304" pitchFamily="18" charset="0"/>
                <a:cs typeface="Times New Roman" panose="02020603050405020304" pitchFamily="18" charset="0"/>
              </a:rPr>
              <a:t>requirements.</a:t>
            </a:r>
          </a:p>
        </p:txBody>
      </p:sp>
      <p:sp>
        <p:nvSpPr>
          <p:cNvPr id="5" name="Slide Number Placeholder 4">
            <a:extLst>
              <a:ext uri="{FF2B5EF4-FFF2-40B4-BE49-F238E27FC236}">
                <a16:creationId xmlns:a16="http://schemas.microsoft.com/office/drawing/2014/main" xmlns=""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pPr/>
              <a:t>14</a:t>
            </a:fld>
            <a:endParaRPr lang="en-IN" b="1" dirty="0">
              <a:solidFill>
                <a:schemeClr val="tx1"/>
              </a:solidFill>
            </a:endParaRPr>
          </a:p>
        </p:txBody>
      </p:sp>
    </p:spTree>
    <p:extLst>
      <p:ext uri="{BB962C8B-B14F-4D97-AF65-F5344CB8AC3E}">
        <p14:creationId xmlns:p14="http://schemas.microsoft.com/office/powerpoint/2010/main" xmlns=""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xmlns=""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pPr/>
              <a:t>15</a:t>
            </a:fld>
            <a:endParaRPr lang="en-IN" b="1" dirty="0">
              <a:solidFill>
                <a:schemeClr val="tx1"/>
              </a:solidFill>
            </a:endParaRPr>
          </a:p>
        </p:txBody>
      </p:sp>
      <p:sp>
        <p:nvSpPr>
          <p:cNvPr id="4" name="TextBox 3">
            <a:extLst>
              <a:ext uri="{FF2B5EF4-FFF2-40B4-BE49-F238E27FC236}">
                <a16:creationId xmlns:a16="http://schemas.microsoft.com/office/drawing/2014/main" xmlns="" id="{2E0021B8-BDF7-DE11-420C-D62D41088EB5}"/>
              </a:ext>
            </a:extLst>
          </p:cNvPr>
          <p:cNvSpPr txBox="1"/>
          <p:nvPr/>
        </p:nvSpPr>
        <p:spPr>
          <a:xfrm>
            <a:off x="1166778" y="1214422"/>
            <a:ext cx="9806023" cy="4832092"/>
          </a:xfrm>
          <a:prstGeom prst="rect">
            <a:avLst/>
          </a:prstGeom>
          <a:noFill/>
        </p:spPr>
        <p:txBody>
          <a:bodyPr wrap="square">
            <a:spAutoFit/>
          </a:bodyPr>
          <a:lstStyle/>
          <a:p>
            <a:pPr algn="just"/>
            <a:r>
              <a:rPr lang="en-US" sz="2800" dirty="0" smtClean="0">
                <a:latin typeface="Times New Roman" pitchFamily="18" charset="0"/>
                <a:cs typeface="Times New Roman" pitchFamily="18" charset="0"/>
              </a:rPr>
              <a:t>The Plant Pulse system accurately diagnoses plant diseases using deep learning models, providing clear feedback on disease type and severity. Data augmentation and image processing techniques improved model performance, while an intuitive user interface enables easy uploads and real-time diagnoses. Plant Pulse shows promise in automating plant disease detection, supporting sustainable agriculture. By using real-time or CCTV footage, it helps farmers detect diseases early. Data augmentation reduces </a:t>
            </a:r>
            <a:r>
              <a:rPr lang="en-US" sz="2800" dirty="0" err="1" smtClean="0">
                <a:latin typeface="Times New Roman" pitchFamily="18" charset="0"/>
                <a:cs typeface="Times New Roman" pitchFamily="18" charset="0"/>
              </a:rPr>
              <a:t>overfitting</a:t>
            </a:r>
            <a:r>
              <a:rPr lang="en-US" sz="2800" dirty="0" smtClean="0">
                <a:latin typeface="Times New Roman" pitchFamily="18" charset="0"/>
                <a:cs typeface="Times New Roman" pitchFamily="18" charset="0"/>
              </a:rPr>
              <a:t>, and challenges with dataset diversity can be addressed by expanding the dataset. The system is scalable, cost-effective, and supports global food security.</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Plant Pulse </a:t>
            </a:r>
            <a:r>
              <a:rPr lang="en-US" dirty="0">
                <a:latin typeface="Times New Roman" panose="02020603050405020304" pitchFamily="18" charset="0"/>
                <a:cs typeface="Times New Roman" panose="02020603050405020304" pitchFamily="18" charset="0"/>
              </a:rPr>
              <a:t>project successfully leverages advanced deep learning (DL) techniques to provide an efficient and user-friendly system for detecting and classifying leaf diseases. 
By integrating tools like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Plant Pulse </a:t>
            </a:r>
            <a:r>
              <a:rPr lang="en-US" dirty="0">
                <a:latin typeface="Times New Roman" panose="02020603050405020304" pitchFamily="18" charset="0"/>
                <a:cs typeface="Times New Roman" panose="02020603050405020304" pitchFamily="18" charset="0"/>
              </a:rPr>
              <a:t>ensures high accuracy in disease detection, helping farmers and agricultural experts monitor plant health in real-time. 
This project supports sustainable agriculture and global food security by reducing the reliance on manual disease identification, offering scalable solutions for improved crop management. Overall, </a:t>
            </a:r>
            <a:r>
              <a:rPr lang="en-US" dirty="0" smtClean="0">
                <a:latin typeface="Times New Roman" panose="02020603050405020304" pitchFamily="18" charset="0"/>
                <a:cs typeface="Times New Roman" panose="02020603050405020304" pitchFamily="18" charset="0"/>
              </a:rPr>
              <a:t>Plant Pulse </a:t>
            </a:r>
            <a:r>
              <a:rPr lang="en-US" dirty="0">
                <a:latin typeface="Times New Roman" panose="02020603050405020304" pitchFamily="18" charset="0"/>
                <a:cs typeface="Times New Roman" panose="02020603050405020304" pitchFamily="18" charset="0"/>
              </a:rPr>
              <a:t>demonstrates how technology can significantly contribute to the future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agriculture.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pPr/>
              <a:t>16</a:t>
            </a:fld>
            <a:endParaRPr lang="en-IN" b="1" dirty="0">
              <a:solidFill>
                <a:schemeClr val="tx1"/>
              </a:solidFill>
            </a:endParaRPr>
          </a:p>
        </p:txBody>
      </p:sp>
    </p:spTree>
    <p:extLst>
      <p:ext uri="{BB962C8B-B14F-4D97-AF65-F5344CB8AC3E}">
        <p14:creationId xmlns:p14="http://schemas.microsoft.com/office/powerpoint/2010/main" xmlns=""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pPr/>
              <a:t>17</a:t>
            </a:fld>
            <a:endParaRPr lang="en-IN" b="1" dirty="0">
              <a:solidFill>
                <a:schemeClr val="tx1"/>
              </a:solidFill>
            </a:endParaRPr>
          </a:p>
        </p:txBody>
      </p:sp>
    </p:spTree>
    <p:extLst>
      <p:ext uri="{BB962C8B-B14F-4D97-AF65-F5344CB8AC3E}">
        <p14:creationId xmlns:p14="http://schemas.microsoft.com/office/powerpoint/2010/main" xmlns=""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2398" y="3837960"/>
            <a:ext cx="11358642"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A.Thenmozhi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Madhuvadhani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S(811722104985) </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Rakshana G(811722104119)</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Ranjani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(811722104121)</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PLANT PULSE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rmAutofit lnSpcReduction="10000"/>
          </a:bodyPr>
          <a:lstStyle/>
          <a:p>
            <a:pPr algn="just">
              <a:buClr>
                <a:srgbClr val="FF0000"/>
              </a:buClr>
              <a:buNone/>
            </a:pPr>
            <a:r>
              <a:rPr lang="en-IN" dirty="0"/>
              <a:t> </a:t>
            </a:r>
            <a:r>
              <a:rPr lang="en-US" dirty="0"/>
              <a:t> </a:t>
            </a:r>
            <a:r>
              <a:rPr lang="en-IN" dirty="0"/>
              <a:t> </a:t>
            </a:r>
          </a:p>
          <a:p>
            <a:pPr algn="just">
              <a:buClr>
                <a:srgbClr val="FF0000"/>
              </a:buClr>
            </a:pPr>
            <a:endParaRPr lang="en-US" dirty="0"/>
          </a:p>
          <a:p>
            <a:pPr algn="just">
              <a:buClr>
                <a:srgbClr val="FF0000"/>
              </a:buClr>
            </a:pPr>
            <a:r>
              <a:rPr lang="en-US" dirty="0">
                <a:latin typeface="Times New Roman" pitchFamily="18" charset="0"/>
                <a:cs typeface="Times New Roman" pitchFamily="18" charset="0"/>
              </a:rPr>
              <a:t>The primary objective of </a:t>
            </a:r>
            <a:r>
              <a:rPr lang="en-US" dirty="0" smtClean="0">
                <a:latin typeface="Times New Roman" pitchFamily="18" charset="0"/>
                <a:cs typeface="Times New Roman" pitchFamily="18" charset="0"/>
              </a:rPr>
              <a:t>Plant Pulse </a:t>
            </a:r>
            <a:r>
              <a:rPr lang="en-US" dirty="0">
                <a:latin typeface="Times New Roman" pitchFamily="18" charset="0"/>
                <a:cs typeface="Times New Roman" pitchFamily="18" charset="0"/>
              </a:rPr>
              <a:t>is to enhance agricultural productivity by streamlining the process of leaf disease detection. </a:t>
            </a:r>
          </a:p>
          <a:p>
            <a:pPr algn="just">
              <a:buClr>
                <a:srgbClr val="FF0000"/>
              </a:buClr>
            </a:pPr>
            <a:r>
              <a:rPr lang="en-US" dirty="0">
                <a:latin typeface="Times New Roman" pitchFamily="18" charset="0"/>
                <a:cs typeface="Times New Roman" pitchFamily="18" charset="0"/>
              </a:rPr>
              <a:t>This project aims to provide a real-time, scalable, and accessible solution that reduces the reliance on manual methods. 
Additionally, </a:t>
            </a:r>
            <a:r>
              <a:rPr lang="en-US" dirty="0" smtClean="0">
                <a:latin typeface="Times New Roman" pitchFamily="18" charset="0"/>
                <a:cs typeface="Times New Roman" pitchFamily="18" charset="0"/>
              </a:rPr>
              <a:t>Plant Pulse </a:t>
            </a:r>
            <a:r>
              <a:rPr lang="en-US" dirty="0">
                <a:latin typeface="Times New Roman" pitchFamily="18" charset="0"/>
                <a:cs typeface="Times New Roman" pitchFamily="18" charset="0"/>
              </a:rPr>
              <a:t>emphasizes the importance of ethical data handling by ensuring transparency, consent, and compliance with data privacy regulations throughout its development and deployment.</a:t>
            </a:r>
            <a:endParaRPr lang="en-IN" dirty="0">
              <a:latin typeface="Times New Roman" pitchFamily="18" charset="0"/>
              <a:cs typeface="Times New Roman" pitchFamily="18" charset="0"/>
            </a:endParaRPr>
          </a:p>
          <a:p>
            <a:pPr marL="0" indent="0" algn="just">
              <a:buClr>
                <a:srgbClr val="FF0000"/>
              </a:buClr>
              <a:buNone/>
            </a:pPr>
            <a:endParaRPr lang="en-IN" dirty="0"/>
          </a:p>
          <a:p>
            <a:pPr marL="0" indent="0" algn="just">
              <a:buClr>
                <a:srgbClr val="FF0000"/>
              </a:buClr>
              <a:buNone/>
            </a:pPr>
            <a:endParaRPr lang="en-IN" dirty="0"/>
          </a:p>
          <a:p>
            <a:pPr marL="0" indent="0" algn="just">
              <a:buClr>
                <a:srgbClr val="FF0000"/>
              </a:buClr>
              <a:buNone/>
            </a:pPr>
            <a:endParaRPr lang="en-IN" dirty="0"/>
          </a:p>
        </p:txBody>
      </p:sp>
      <p:sp>
        <p:nvSpPr>
          <p:cNvPr id="5" name="Slide Number Placeholder 4">
            <a:extLst>
              <a:ext uri="{FF2B5EF4-FFF2-40B4-BE49-F238E27FC236}">
                <a16:creationId xmlns:a16="http://schemas.microsoft.com/office/drawing/2014/main" xmlns=""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pPr/>
              <a:t>3</a:t>
            </a:fld>
            <a:endParaRPr lang="en-IN" b="1">
              <a:solidFill>
                <a:schemeClr val="tx1"/>
              </a:solidFill>
            </a:endParaRPr>
          </a:p>
        </p:txBody>
      </p:sp>
    </p:spTree>
    <p:extLst>
      <p:ext uri="{BB962C8B-B14F-4D97-AF65-F5344CB8AC3E}">
        <p14:creationId xmlns:p14="http://schemas.microsoft.com/office/powerpoint/2010/main" xmlns=""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pPr/>
              <a:t>4</a:t>
            </a:fld>
            <a:endParaRPr lang="en-IN" b="1">
              <a:solidFill>
                <a:schemeClr val="tx1"/>
              </a:solidFill>
            </a:endParaRPr>
          </a:p>
        </p:txBody>
      </p:sp>
      <p:sp>
        <p:nvSpPr>
          <p:cNvPr id="2" name="Title 1">
            <a:extLst>
              <a:ext uri="{FF2B5EF4-FFF2-40B4-BE49-F238E27FC236}">
                <a16:creationId xmlns:a16="http://schemas.microsoft.com/office/drawing/2014/main" xmlns="" id="{2998B144-E1E7-CE6B-C627-835A3E9237B8}"/>
              </a:ext>
            </a:extLst>
          </p:cNvPr>
          <p:cNvSpPr>
            <a:spLocks noGrp="1"/>
          </p:cNvSpPr>
          <p:nvPr>
            <p:ph type="title" idx="4294967295"/>
          </p:nvPr>
        </p:nvSpPr>
        <p:spPr>
          <a:xfrm>
            <a:off x="0" y="136525"/>
            <a:ext cx="12192000" cy="777875"/>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xmlns="" id="{0B1DA94A-25BE-8561-A477-448C42926A5A}"/>
              </a:ext>
            </a:extLst>
          </p:cNvPr>
          <p:cNvSpPr txBox="1"/>
          <p:nvPr/>
        </p:nvSpPr>
        <p:spPr>
          <a:xfrm>
            <a:off x="809588" y="1001038"/>
            <a:ext cx="10544213" cy="6463308"/>
          </a:xfrm>
          <a:prstGeom prst="rect">
            <a:avLst/>
          </a:prstGeom>
          <a:noFill/>
        </p:spPr>
        <p:txBody>
          <a:bodyPr wrap="square" rtlCol="0">
            <a:spAutoFit/>
          </a:bodyPr>
          <a:lstStyle/>
          <a:p>
            <a:pPr algn="l"/>
            <a:endParaRPr lang="en-US" dirty="0"/>
          </a:p>
          <a:p>
            <a:pPr algn="just"/>
            <a:r>
              <a:rPr lang="en-US" sz="2400" dirty="0">
                <a:latin typeface="Times New Roman" pitchFamily="18" charset="0"/>
                <a:cs typeface="Times New Roman" pitchFamily="18" charset="0"/>
              </a:rPr>
              <a:t>Plant Pulse is an advanced agricultural technology that utilizes machine learning (ML) and deep learning (DL) to revolutionize leaf disease detection. This innovative system leverages image processing techniques to analyze and classify plant leaf diseases with high accuracy and efficiency. By providing a hands-free, real-time solution, Plant Pulse eliminates the need for traditional manual disease inspection, offering a scalable and intuitive interface that caters to both large-scale farmers and small agricultural </a:t>
            </a:r>
            <a:r>
              <a:rPr lang="en-US" sz="2400" dirty="0" err="1">
                <a:latin typeface="Times New Roman" pitchFamily="18" charset="0"/>
                <a:cs typeface="Times New Roman" pitchFamily="18" charset="0"/>
              </a:rPr>
              <a:t>setups.The</a:t>
            </a:r>
            <a:r>
              <a:rPr lang="en-US" sz="2400" dirty="0">
                <a:latin typeface="Times New Roman" pitchFamily="18" charset="0"/>
                <a:cs typeface="Times New Roman" pitchFamily="18" charset="0"/>
              </a:rPr>
              <a:t> technology is particularly beneficial for improving crop health, boosting agricultural productivity, and ensuring global food security. Powered by frameworks like </a:t>
            </a:r>
            <a:r>
              <a:rPr lang="en-US" sz="2400" dirty="0" err="1">
                <a:latin typeface="Times New Roman" pitchFamily="18" charset="0"/>
                <a:cs typeface="Times New Roman" pitchFamily="18" charset="0"/>
              </a:rPr>
              <a:t>TensorFlow</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Keras</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Streamlit</a:t>
            </a:r>
            <a:r>
              <a:rPr lang="en-US" sz="2400" dirty="0">
                <a:latin typeface="Times New Roman" pitchFamily="18" charset="0"/>
                <a:cs typeface="Times New Roman" pitchFamily="18" charset="0"/>
              </a:rPr>
              <a:t>, Plant Pulse combines user-friendly design with cutting-edge algorithms to deliver precise and actionable insights. It supports sustainable farming practices, enabling early detection and treatment of diseases, thus minimizing crop losses.</a:t>
            </a:r>
          </a:p>
          <a:p>
            <a:pPr algn="l"/>
            <a:r>
              <a:rPr lang="en-US" dirty="0"/>
              <a:t>
</a:t>
            </a:r>
          </a:p>
          <a:p>
            <a:pPr algn="l"/>
            <a:endParaRPr lang="en-US" dirty="0"/>
          </a:p>
          <a:p>
            <a:pPr algn="l"/>
            <a:endParaRPr lang="en-US" dirty="0"/>
          </a:p>
          <a:p>
            <a:pPr algn="l"/>
            <a:r>
              <a:rPr lang="en-US" dirty="0"/>
              <a:t> </a:t>
            </a:r>
          </a:p>
          <a:p>
            <a:pPr algn="l"/>
            <a:endParaRPr lang="en-US" dirty="0"/>
          </a:p>
        </p:txBody>
      </p:sp>
    </p:spTree>
    <p:extLst>
      <p:ext uri="{BB962C8B-B14F-4D97-AF65-F5344CB8AC3E}">
        <p14:creationId xmlns:p14="http://schemas.microsoft.com/office/powerpoint/2010/main" xmlns=""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p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6" name="Google Shape;121;p5"/>
          <p:cNvGraphicFramePr/>
          <p:nvPr>
            <p:extLst>
              <p:ext uri="{D42A27DB-BD31-4B8C-83A1-F6EECF244321}">
                <p14:modId xmlns:p14="http://schemas.microsoft.com/office/powerpoint/2010/main" xmlns="" val="215813546"/>
              </p:ext>
            </p:extLst>
          </p:nvPr>
        </p:nvGraphicFramePr>
        <p:xfrm>
          <a:off x="0" y="876509"/>
          <a:ext cx="12178601" cy="6279186"/>
        </p:xfrm>
        <a:graphic>
          <a:graphicData uri="http://schemas.openxmlformats.org/drawingml/2006/table">
            <a:tbl>
              <a:tblPr firstRow="1" bandRow="1">
                <a:tableStyleId>{10A1B5D5-9B99-4C35-A422-299274C87663}</a:tableStyleId>
              </a:tblPr>
              <a:tblGrid>
                <a:gridCol w="2422390">
                  <a:extLst>
                    <a:ext uri="{9D8B030D-6E8A-4147-A177-3AD203B41FA5}">
                      <a16:colId xmlns:a16="http://schemas.microsoft.com/office/drawing/2014/main" xmlns="" val="20000"/>
                    </a:ext>
                  </a:extLst>
                </a:gridCol>
                <a:gridCol w="2422390">
                  <a:extLst>
                    <a:ext uri="{9D8B030D-6E8A-4147-A177-3AD203B41FA5}">
                      <a16:colId xmlns:a16="http://schemas.microsoft.com/office/drawing/2014/main" xmlns="" val="20001"/>
                    </a:ext>
                  </a:extLst>
                </a:gridCol>
                <a:gridCol w="2422390">
                  <a:extLst>
                    <a:ext uri="{9D8B030D-6E8A-4147-A177-3AD203B41FA5}">
                      <a16:colId xmlns:a16="http://schemas.microsoft.com/office/drawing/2014/main" xmlns="" val="20002"/>
                    </a:ext>
                  </a:extLst>
                </a:gridCol>
                <a:gridCol w="2422390">
                  <a:extLst>
                    <a:ext uri="{9D8B030D-6E8A-4147-A177-3AD203B41FA5}">
                      <a16:colId xmlns:a16="http://schemas.microsoft.com/office/drawing/2014/main" xmlns="" val="20003"/>
                    </a:ext>
                  </a:extLst>
                </a:gridCol>
                <a:gridCol w="2489041">
                  <a:extLst>
                    <a:ext uri="{9D8B030D-6E8A-4147-A177-3AD203B41FA5}">
                      <a16:colId xmlns:a16="http://schemas.microsoft.com/office/drawing/2014/main" xmlns="" val="20004"/>
                    </a:ext>
                  </a:extLst>
                </a:gridCol>
              </a:tblGrid>
              <a:tr h="772824">
                <a:tc>
                  <a:txBody>
                    <a:bodyPr/>
                    <a:lstStyle/>
                    <a:p>
                      <a:pPr marL="0" marR="0" lvl="0" indent="0" algn="ctr" rtl="0">
                        <a:spcBef>
                          <a:spcPts val="0"/>
                        </a:spcBef>
                        <a:spcAft>
                          <a:spcPts val="0"/>
                        </a:spcAft>
                        <a:buNone/>
                      </a:pPr>
                      <a:r>
                        <a:rPr lang="en-US" sz="2400" u="none" strike="noStrike" cap="none" dirty="0">
                          <a:sym typeface="Times New Roman"/>
                        </a:rPr>
                        <a:t>TITLE </a:t>
                      </a:r>
                      <a:r>
                        <a:rPr lang="en-US" sz="2400" dirty="0">
                          <a:sym typeface="Times New Roman"/>
                        </a:rPr>
                        <a:t>OF THE PAPER</a:t>
                      </a:r>
                      <a:endParaRPr sz="24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400">
                          <a:sym typeface="Times New Roman"/>
                        </a:rPr>
                        <a:t>AUTHORS</a:t>
                      </a: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lvl="0" indent="0" algn="ctr" rtl="0">
                        <a:spcBef>
                          <a:spcPts val="0"/>
                        </a:spcBef>
                        <a:spcAft>
                          <a:spcPts val="0"/>
                        </a:spcAft>
                        <a:buClr>
                          <a:schemeClr val="dk1"/>
                        </a:buClr>
                        <a:buFont typeface="Arial"/>
                        <a:buNone/>
                      </a:pPr>
                      <a:r>
                        <a:rPr lang="en-US" sz="2400">
                          <a:sym typeface="Times New Roman"/>
                        </a:rPr>
                        <a:t>PUBLISHER</a:t>
                      </a: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400">
                          <a:sym typeface="Times New Roman"/>
                        </a:rPr>
                        <a:t>PAPER GIST</a:t>
                      </a: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400" u="none" strike="noStrike" cap="none">
                          <a:sym typeface="Times New Roman"/>
                        </a:rPr>
                        <a:t>TECHNOLOGY USED</a:t>
                      </a: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0"/>
                  </a:ext>
                </a:extLst>
              </a:tr>
              <a:tr h="152681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u="none" strike="noStrike" cap="none" dirty="0">
                          <a:sym typeface="Arial"/>
                        </a:rPr>
                        <a:t>Leaf disease</a:t>
                      </a:r>
                      <a:r>
                        <a:rPr lang="en-US" sz="2000" u="none" strike="noStrike" cap="none" baseline="0" dirty="0">
                          <a:sym typeface="Arial"/>
                        </a:rPr>
                        <a:t> detection using Deep Learning</a:t>
                      </a:r>
                      <a:endParaRPr lang="en-US" sz="1600" u="none" strike="noStrike" cap="none" dirty="0">
                        <a:sym typeface="Arial"/>
                      </a:endParaRP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r>
                        <a:rPr kumimoji="0" lang="fi-FI" sz="1600" u="none" strike="noStrike" kern="1200" cap="none" dirty="0">
                          <a:sym typeface="Arial"/>
                          <a:hlinkClick r:id="rId2"/>
                        </a:rPr>
                        <a:t>Teenu Sahasra M</a:t>
                      </a:r>
                      <a:endParaRPr kumimoji="0" lang="fi-FI" sz="1600" u="none" strike="noStrike" kern="1200" cap="none" dirty="0">
                        <a:sym typeface="Arial"/>
                      </a:endParaRPr>
                    </a:p>
                    <a:p>
                      <a:r>
                        <a:rPr kumimoji="0" lang="fi-FI" sz="1600" u="none" strike="noStrike" kern="1200" cap="none" dirty="0">
                          <a:sym typeface="Arial"/>
                        </a:rPr>
                        <a:t> </a:t>
                      </a:r>
                      <a:r>
                        <a:rPr kumimoji="0" lang="fi-FI" sz="1600" u="none" strike="noStrike" kern="1200" cap="none" dirty="0">
                          <a:sym typeface="Arial"/>
                          <a:hlinkClick r:id="rId3"/>
                        </a:rPr>
                        <a:t>Sai Kumari S</a:t>
                      </a:r>
                      <a:endParaRPr kumimoji="0" lang="fi-FI" sz="1600" u="none" strike="noStrike" kern="1200" cap="none" dirty="0">
                        <a:sym typeface="Arial"/>
                      </a:endParaRPr>
                    </a:p>
                    <a:p>
                      <a:r>
                        <a:rPr kumimoji="0" lang="fi-FI" sz="1600" u="none" strike="noStrike" kern="1200" cap="none" dirty="0">
                          <a:sym typeface="Arial"/>
                        </a:rPr>
                        <a:t> </a:t>
                      </a:r>
                      <a:r>
                        <a:rPr kumimoji="0" lang="fi-FI" sz="1600" u="none" strike="noStrike" kern="1200" cap="none" dirty="0">
                          <a:sym typeface="Arial"/>
                          <a:hlinkClick r:id="rId4"/>
                        </a:rPr>
                        <a:t>Sai Meghana S</a:t>
                      </a:r>
                      <a:endParaRPr kumimoji="0" lang="fi-FI" sz="1600" u="none" strike="noStrike" kern="1200" cap="none" dirty="0">
                        <a:sym typeface="Arial"/>
                      </a:endParaRPr>
                    </a:p>
                    <a:p>
                      <a:r>
                        <a:rPr kumimoji="0" lang="fi-FI" sz="1600" u="none" strike="noStrike" kern="1200" cap="none" dirty="0">
                          <a:sym typeface="Arial"/>
                        </a:rPr>
                        <a:t> </a:t>
                      </a:r>
                      <a:r>
                        <a:rPr kumimoji="0" lang="fi-FI" sz="1600" u="sng" strike="noStrike" kern="1200" cap="none" dirty="0">
                          <a:sym typeface="Arial"/>
                          <a:hlinkClick r:id="rId5"/>
                        </a:rPr>
                        <a:t>P. Rama Devi</a:t>
                      </a:r>
                      <a:endParaRPr lang="en-US" sz="1600" u="none" strike="noStrike" cap="none" dirty="0">
                        <a:sym typeface="Arial"/>
                      </a:endParaRP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ym typeface="Arial"/>
                        </a:rPr>
                        <a:t>IEEE Xplore, 2021</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u="none" strike="noStrike" cap="none" dirty="0">
                          <a:sym typeface="Arial"/>
                        </a:rPr>
                        <a:t>Provides insights on the factors</a:t>
                      </a:r>
                      <a:r>
                        <a:rPr lang="en-US" sz="1600" u="none" strike="noStrike" cap="none" baseline="0" dirty="0">
                          <a:sym typeface="Arial"/>
                        </a:rPr>
                        <a:t> affecting agriculture</a:t>
                      </a:r>
                      <a:endParaRPr lang="en-US" sz="1600" u="none" strike="noStrike" cap="none" dirty="0">
                        <a:sym typeface="Arial"/>
                      </a:endParaRP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Custom Rules, Python</a:t>
                      </a:r>
                      <a:endParaRPr lang="en-US" sz="1600" u="none" strike="noStrike" cap="none" dirty="0">
                        <a:sym typeface="Times New Roman"/>
                      </a:endParaRP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r h="133985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Deep learning models for plant disease detection and diagnosis</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u="none" strike="noStrike" cap="none" dirty="0" err="1">
                          <a:sym typeface="Arial"/>
                        </a:rPr>
                        <a:t>Ferentinos</a:t>
                      </a:r>
                      <a:r>
                        <a:rPr lang="en-US" sz="1600" u="none" strike="noStrike" cap="none" dirty="0">
                          <a:sym typeface="Arial"/>
                        </a:rPr>
                        <a:t> K.P</a:t>
                      </a:r>
                      <a:endParaRPr lang="en-US" sz="1600" b="0" i="0" u="none" strike="noStrike" cap="none" dirty="0">
                        <a:solidFill>
                          <a:schemeClr val="dk1"/>
                        </a:solidFill>
                        <a:latin typeface="Calibri"/>
                        <a:ea typeface="Calibri"/>
                        <a:cs typeface="Calibri" pitchFamily="34" charset="0"/>
                        <a:sym typeface="Arial"/>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Computers and Electronics in Agriculture (2018)</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Utilized various deep learning models, including CNNs, to diagnose plant diseases</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dirty="0"/>
                        <a:t>Random Forest, k-NN</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2"/>
                  </a:ext>
                </a:extLst>
              </a:tr>
              <a:tr h="1339857">
                <a:tc>
                  <a:txBody>
                    <a:bodyPr/>
                    <a:lstStyle/>
                    <a:p>
                      <a:pPr algn="ctr"/>
                      <a:r>
                        <a:rPr lang="en-US" sz="1600" dirty="0"/>
                        <a:t>Deep       </a:t>
                      </a:r>
                    </a:p>
                    <a:p>
                      <a:pPr algn="ctr"/>
                      <a:r>
                        <a:rPr lang="en-US" sz="1600" dirty="0"/>
                        <a:t>Learning</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Goodfellow, I., Bengio, Y., &amp; Courville, A.</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dirty="0"/>
                        <a:t>Deep Learning (2016)</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Provides foundational understanding of DL techniques; Useful for developing new models</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ym typeface="Times New Roman"/>
                        </a:rPr>
                        <a:t>CNN</a:t>
                      </a:r>
                      <a:endParaRPr sz="160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5725" marB="45725"/>
                </a:tc>
                <a:extLst>
                  <a:ext uri="{0D108BD9-81ED-4DB2-BD59-A6C34878D82A}">
                    <a16:rowId xmlns:a16="http://schemas.microsoft.com/office/drawing/2014/main" xmlns="" val="10003"/>
                  </a:ext>
                </a:extLst>
              </a:tr>
              <a:tr h="759215">
                <a:tc>
                  <a:txBody>
                    <a:bodyPr/>
                    <a:lstStyle/>
                    <a:p>
                      <a:pPr marL="0" marR="0" lvl="0" indent="0" algn="ctr" rtl="0">
                        <a:spcBef>
                          <a:spcPts val="0"/>
                        </a:spcBef>
                        <a:spcAft>
                          <a:spcPts val="0"/>
                        </a:spcAft>
                        <a:buNone/>
                      </a:pPr>
                      <a:r>
                        <a:rPr lang="en-US" sz="1600" dirty="0"/>
                        <a:t>Frontiers in Plant Science </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Mohanty, S. P., Hughes, D. P., </a:t>
                      </a: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ym typeface="Times New Roman"/>
                        </a:rPr>
                        <a:t>IEEE Xplore</a:t>
                      </a:r>
                    </a:p>
                    <a:p>
                      <a:pPr marL="0" marR="0" lvl="0" indent="0" algn="ctr" rtl="0">
                        <a:spcBef>
                          <a:spcPts val="0"/>
                        </a:spcBef>
                        <a:spcAft>
                          <a:spcPts val="0"/>
                        </a:spcAft>
                        <a:buNone/>
                      </a:pPr>
                      <a:r>
                        <a:rPr lang="en-US" sz="1600" u="none" strike="noStrike" cap="none" dirty="0">
                          <a:sym typeface="Times New Roman"/>
                        </a:rPr>
                        <a:t>(2016)</a:t>
                      </a:r>
                      <a:endParaRPr sz="160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Using deep learning for image-based plant disease detection</a:t>
                      </a: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dirty="0"/>
                        <a:t>SVM, OpenCV</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pPr/>
              <a:t>6</a:t>
            </a:fld>
            <a:endParaRPr lang="en-IN" b="1">
              <a:solidFill>
                <a:schemeClr val="tx1"/>
              </a:solidFill>
            </a:endParaRPr>
          </a:p>
        </p:txBody>
      </p:sp>
      <p:sp>
        <p:nvSpPr>
          <p:cNvPr id="4" name="Rectangle 3">
            <a:extLst>
              <a:ext uri="{FF2B5EF4-FFF2-40B4-BE49-F238E27FC236}">
                <a16:creationId xmlns:a16="http://schemas.microsoft.com/office/drawing/2014/main" xmlns=""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2F77085-8F78-E7D2-B282-52F785207A0A}"/>
              </a:ext>
            </a:extLst>
          </p:cNvPr>
          <p:cNvPicPr>
            <a:picLocks noChangeAspect="1"/>
          </p:cNvPicPr>
          <p:nvPr/>
        </p:nvPicPr>
        <p:blipFill>
          <a:blip r:embed="rId2"/>
          <a:stretch>
            <a:fillRect/>
          </a:stretch>
        </p:blipFill>
        <p:spPr>
          <a:xfrm>
            <a:off x="362744" y="1498352"/>
            <a:ext cx="5229200" cy="5040560"/>
          </a:xfrm>
          <a:prstGeom prst="rect">
            <a:avLst/>
          </a:prstGeom>
        </p:spPr>
      </p:pic>
      <p:pic>
        <p:nvPicPr>
          <p:cNvPr id="6" name="Picture 5">
            <a:extLst>
              <a:ext uri="{FF2B5EF4-FFF2-40B4-BE49-F238E27FC236}">
                <a16:creationId xmlns:a16="http://schemas.microsoft.com/office/drawing/2014/main" xmlns="" id="{1792E418-D04E-5684-413A-7614A61CB893}"/>
              </a:ext>
            </a:extLst>
          </p:cNvPr>
          <p:cNvPicPr>
            <a:picLocks noChangeAspect="1"/>
          </p:cNvPicPr>
          <p:nvPr/>
        </p:nvPicPr>
        <p:blipFill>
          <a:blip r:embed="rId3"/>
          <a:stretch>
            <a:fillRect/>
          </a:stretch>
        </p:blipFill>
        <p:spPr>
          <a:xfrm>
            <a:off x="6524628" y="1419225"/>
            <a:ext cx="4929222" cy="5224485"/>
          </a:xfrm>
          <a:prstGeom prst="rect">
            <a:avLst/>
          </a:prstGeom>
        </p:spPr>
      </p:pic>
    </p:spTree>
    <p:extLst>
      <p:ext uri="{BB962C8B-B14F-4D97-AF65-F5344CB8AC3E}">
        <p14:creationId xmlns:p14="http://schemas.microsoft.com/office/powerpoint/2010/main" xmlns=""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pPr/>
              <a:t>7</a:t>
            </a:fld>
            <a:endParaRPr lang="en-IN" b="1">
              <a:solidFill>
                <a:schemeClr val="tx1"/>
              </a:solidFill>
            </a:endParaRPr>
          </a:p>
        </p:txBody>
      </p:sp>
      <p:pic>
        <p:nvPicPr>
          <p:cNvPr id="4" name="Picture 3">
            <a:extLst>
              <a:ext uri="{FF2B5EF4-FFF2-40B4-BE49-F238E27FC236}">
                <a16:creationId xmlns:a16="http://schemas.microsoft.com/office/drawing/2014/main" xmlns="" id="{BDC2290B-9BA6-4E48-FFF9-9500BFD12EAA}"/>
              </a:ext>
            </a:extLst>
          </p:cNvPr>
          <p:cNvPicPr>
            <a:picLocks noChangeAspect="1"/>
          </p:cNvPicPr>
          <p:nvPr/>
        </p:nvPicPr>
        <p:blipFill>
          <a:blip r:embed="rId2"/>
          <a:stretch>
            <a:fillRect/>
          </a:stretch>
        </p:blipFill>
        <p:spPr>
          <a:xfrm>
            <a:off x="2001671" y="1000108"/>
            <a:ext cx="8188657" cy="5357850"/>
          </a:xfrm>
          <a:prstGeom prst="rect">
            <a:avLst/>
          </a:prstGeom>
        </p:spPr>
      </p:pic>
    </p:spTree>
    <p:extLst>
      <p:ext uri="{BB962C8B-B14F-4D97-AF65-F5344CB8AC3E}">
        <p14:creationId xmlns:p14="http://schemas.microsoft.com/office/powerpoint/2010/main" xmlns=""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fontScale="25000" lnSpcReduction="20000"/>
          </a:bodyPr>
          <a:lstStyle/>
          <a:p>
            <a:pPr marL="457200" indent="-342900">
              <a:buSzPts val="1800"/>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342900">
              <a:buSzPts val="1800"/>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a:p>
            <a:pPr lvl="0">
              <a:buClr>
                <a:srgbClr val="FF0000"/>
              </a:buClr>
            </a:pPr>
            <a:endParaRPr lang="en-US" dirty="0"/>
          </a:p>
          <a:p>
            <a:pPr lvl="0">
              <a:buClr>
                <a:srgbClr val="FF0000"/>
              </a:buClr>
            </a:pPr>
            <a:r>
              <a:rPr lang="en-US" sz="10400" dirty="0">
                <a:latin typeface="Times New Roman" pitchFamily="18" charset="0"/>
                <a:cs typeface="Times New Roman" pitchFamily="18" charset="0"/>
              </a:rPr>
              <a:t> RAM </a:t>
            </a:r>
            <a:r>
              <a:rPr lang="en-US" sz="10400" b="1" dirty="0">
                <a:latin typeface="Times New Roman" pitchFamily="18" charset="0"/>
                <a:cs typeface="Times New Roman" pitchFamily="18" charset="0"/>
              </a:rPr>
              <a:t>: </a:t>
            </a:r>
            <a:r>
              <a:rPr lang="en-US" sz="10400" dirty="0">
                <a:latin typeface="Times New Roman" pitchFamily="18" charset="0"/>
                <a:cs typeface="Times New Roman" pitchFamily="18" charset="0"/>
              </a:rPr>
              <a:t> 8 GB or more</a:t>
            </a:r>
          </a:p>
          <a:p>
            <a:pPr lvl="0">
              <a:buClr>
                <a:srgbClr val="FF0000"/>
              </a:buClr>
            </a:pPr>
            <a:r>
              <a:rPr lang="en-US" sz="10400" dirty="0">
                <a:latin typeface="Times New Roman" pitchFamily="18" charset="0"/>
                <a:cs typeface="Times New Roman" pitchFamily="18" charset="0"/>
              </a:rPr>
              <a:t> Storage : Minimum 128 GB</a:t>
            </a:r>
          </a:p>
          <a:p>
            <a:pPr>
              <a:buClr>
                <a:srgbClr val="FF0000"/>
              </a:buClr>
            </a:pPr>
            <a:r>
              <a:rPr lang="en-US" sz="10400" dirty="0">
                <a:latin typeface="Times New Roman" pitchFamily="18" charset="0"/>
                <a:cs typeface="Times New Roman" pitchFamily="18" charset="0"/>
              </a:rPr>
              <a:t>Stable internet connection</a:t>
            </a:r>
          </a:p>
          <a:p>
            <a:pPr lvl="0">
              <a:buClr>
                <a:srgbClr val="FF0000"/>
              </a:buClr>
            </a:pPr>
            <a:r>
              <a:rPr lang="en-US" sz="10400" dirty="0">
                <a:latin typeface="Times New Roman" pitchFamily="18" charset="0"/>
                <a:cs typeface="Times New Roman" pitchFamily="18" charset="0"/>
              </a:rPr>
              <a:t>Camera or </a:t>
            </a:r>
            <a:r>
              <a:rPr lang="en-US" sz="10400" dirty="0" err="1">
                <a:latin typeface="Times New Roman" pitchFamily="18" charset="0"/>
                <a:cs typeface="Times New Roman" pitchFamily="18" charset="0"/>
              </a:rPr>
              <a:t>smartphone</a:t>
            </a:r>
            <a:endParaRPr lang="en-US" sz="10400" dirty="0">
              <a:latin typeface="Times New Roman" pitchFamily="18" charset="0"/>
              <a:cs typeface="Times New Roman" pitchFamily="18" charset="0"/>
            </a:endParaRPr>
          </a:p>
          <a:p>
            <a:pPr lvl="0">
              <a:buClr>
                <a:srgbClr val="FF0000"/>
              </a:buClr>
            </a:pPr>
            <a:r>
              <a:rPr lang="en-US" sz="10400" dirty="0">
                <a:latin typeface="Times New Roman" pitchFamily="18" charset="0"/>
                <a:cs typeface="Times New Roman" pitchFamily="18" charset="0"/>
              </a:rPr>
              <a:t>Processor: </a:t>
            </a:r>
            <a:r>
              <a:rPr lang="en-US" sz="10400" dirty="0" err="1">
                <a:latin typeface="Times New Roman" pitchFamily="18" charset="0"/>
                <a:cs typeface="Times New Roman" pitchFamily="18" charset="0"/>
              </a:rPr>
              <a:t>intel</a:t>
            </a:r>
            <a:r>
              <a:rPr lang="en-US" sz="10400" dirty="0">
                <a:latin typeface="Times New Roman" pitchFamily="18" charset="0"/>
                <a:cs typeface="Times New Roman" pitchFamily="18" charset="0"/>
              </a:rPr>
              <a:t> core i5</a:t>
            </a:r>
          </a:p>
          <a:p>
            <a:pPr marL="457200" lvl="0" indent="-342900">
              <a:buSzPts val="1800"/>
              <a:buNone/>
            </a:pPr>
            <a:endParaRPr lang="en-US" dirty="0"/>
          </a:p>
          <a:p>
            <a:pPr lvl="0">
              <a:buClr>
                <a:srgbClr val="FF0000"/>
              </a:buClr>
            </a:pPr>
            <a:endParaRPr lang="en-US" dirty="0"/>
          </a:p>
          <a:p>
            <a:pPr marL="457200" indent="-342900">
              <a:buSzPts val="1800"/>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738942" y="2671762"/>
            <a:ext cx="5183188" cy="3669614"/>
          </a:xfrm>
        </p:spPr>
        <p:txBody>
          <a:bodyPr>
            <a:normAutofit fontScale="92500" lnSpcReduction="10000"/>
          </a:bodyPr>
          <a:lstStyle/>
          <a:p>
            <a:pPr marL="457200" lvl="0" indent="-342900">
              <a:buSzPts val="1800"/>
              <a:buNone/>
            </a:pPr>
            <a:endParaRPr lang="en-US" dirty="0">
              <a:solidFill>
                <a:schemeClr val="bg2">
                  <a:lumMod val="10000"/>
                </a:schemeClr>
              </a:solidFill>
            </a:endParaRPr>
          </a:p>
          <a:p>
            <a:pPr>
              <a:buClr>
                <a:srgbClr val="FF0000"/>
              </a:buClr>
            </a:pP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programming </a:t>
            </a:r>
            <a:r>
              <a:rPr lang="en-IN" dirty="0" err="1">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language:python</a:t>
            </a: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3.7     or above </a:t>
            </a:r>
          </a:p>
          <a:p>
            <a:pPr>
              <a:buClr>
                <a:srgbClr val="FF0000"/>
              </a:buClr>
            </a:pP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Libraries and Framework: </a:t>
            </a:r>
            <a:r>
              <a:rPr lang="en-IN" dirty="0" err="1">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Tensorflow</a:t>
            </a: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err="1">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a:t>
            </a: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pandas</a:t>
            </a:r>
          </a:p>
          <a:p>
            <a:pPr>
              <a:buClr>
                <a:srgbClr val="FF0000"/>
              </a:buClr>
            </a:pP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Development Environment: </a:t>
            </a:r>
            <a:r>
              <a:rPr lang="en-IN" dirty="0" err="1">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vs</a:t>
            </a: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code</a:t>
            </a:r>
          </a:p>
          <a:p>
            <a:pPr>
              <a:buClr>
                <a:srgbClr val="FF0000"/>
              </a:buClr>
            </a:pP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 Framework: </a:t>
            </a:r>
            <a:r>
              <a:rPr lang="en-IN" dirty="0" err="1">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streamlit</a:t>
            </a: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buNone/>
            </a:pP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xmlns=""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pPr/>
              <a:t>8</a:t>
            </a:fld>
            <a:endParaRPr lang="en-IN" b="1">
              <a:solidFill>
                <a:schemeClr val="tx1"/>
              </a:solidFill>
            </a:endParaRPr>
          </a:p>
        </p:txBody>
      </p:sp>
    </p:spTree>
    <p:extLst>
      <p:ext uri="{BB962C8B-B14F-4D97-AF65-F5344CB8AC3E}">
        <p14:creationId xmlns:p14="http://schemas.microsoft.com/office/powerpoint/2010/main" xmlns=""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marL="457200" lvl="0" indent="-342900">
              <a:buSzPts val="1800"/>
              <a:buFont typeface="Courier New" pitchFamily="49" charset="0"/>
              <a:buChar char="o"/>
            </a:pPr>
            <a:r>
              <a:rPr lang="en-US" dirty="0">
                <a:latin typeface="Times New Roman"/>
                <a:ea typeface="Times New Roman"/>
                <a:cs typeface="Times New Roman"/>
                <a:sym typeface="Times New Roman"/>
              </a:rPr>
              <a:t>Data collection and Preprocessing</a:t>
            </a:r>
          </a:p>
          <a:p>
            <a:pPr marL="457200" lvl="0" indent="-342900">
              <a:buSzPts val="1800"/>
              <a:buFont typeface="Courier New" pitchFamily="49" charset="0"/>
              <a:buChar char="o"/>
            </a:pPr>
            <a:r>
              <a:rPr lang="en-US" dirty="0">
                <a:latin typeface="Times New Roman"/>
                <a:ea typeface="Times New Roman"/>
                <a:cs typeface="Times New Roman"/>
                <a:sym typeface="Times New Roman"/>
              </a:rPr>
              <a:t>Model development</a:t>
            </a:r>
          </a:p>
          <a:p>
            <a:pPr marL="457200" lvl="0" indent="-342900">
              <a:buSzPts val="1800"/>
              <a:buFont typeface="Courier New" pitchFamily="49" charset="0"/>
              <a:buChar char="o"/>
            </a:pPr>
            <a:r>
              <a:rPr lang="en-US" dirty="0">
                <a:latin typeface="Times New Roman"/>
                <a:ea typeface="Times New Roman"/>
                <a:cs typeface="Times New Roman"/>
                <a:sym typeface="Times New Roman"/>
              </a:rPr>
              <a:t>User Interface</a:t>
            </a:r>
          </a:p>
          <a:p>
            <a:pPr marL="457200" lvl="0" indent="-342900">
              <a:buSzPts val="1800"/>
              <a:buFont typeface="Courier New" pitchFamily="49" charset="0"/>
              <a:buChar char="o"/>
            </a:pPr>
            <a:r>
              <a:rPr lang="en-US" dirty="0">
                <a:latin typeface="Times New Roman"/>
                <a:ea typeface="Times New Roman"/>
                <a:cs typeface="Times New Roman"/>
                <a:sym typeface="Times New Roman"/>
              </a:rPr>
              <a:t>Ethical Considerations</a:t>
            </a:r>
          </a:p>
          <a:p>
            <a:pPr marL="457200" indent="-342900">
              <a:buSzPts val="1800"/>
              <a:buFont typeface="Courier New" pitchFamily="49" charset="0"/>
              <a:buChar char="o"/>
            </a:pPr>
            <a:r>
              <a:rPr lang="en-US" dirty="0">
                <a:latin typeface="Times New Roman"/>
                <a:ea typeface="Times New Roman"/>
                <a:cs typeface="Times New Roman"/>
                <a:sym typeface="Times New Roman"/>
              </a:rPr>
              <a:t>Development and Sustainability</a:t>
            </a:r>
          </a:p>
        </p:txBody>
      </p:sp>
      <p:sp>
        <p:nvSpPr>
          <p:cNvPr id="5" name="Slide Number Placeholder 4">
            <a:extLst>
              <a:ext uri="{FF2B5EF4-FFF2-40B4-BE49-F238E27FC236}">
                <a16:creationId xmlns:a16="http://schemas.microsoft.com/office/drawing/2014/main" xmlns=""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pPr/>
              <a:t>9</a:t>
            </a:fld>
            <a:endParaRPr lang="en-IN" b="1">
              <a:solidFill>
                <a:schemeClr val="tx1"/>
              </a:solidFill>
            </a:endParaRPr>
          </a:p>
        </p:txBody>
      </p:sp>
    </p:spTree>
    <p:extLst>
      <p:ext uri="{BB962C8B-B14F-4D97-AF65-F5344CB8AC3E}">
        <p14:creationId xmlns:p14="http://schemas.microsoft.com/office/powerpoint/2010/main" xmlns=""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874</Words>
  <Application>Microsoft Office PowerPoint</Application>
  <PresentationFormat>Custom</PresentationFormat>
  <Paragraphs>132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 OBJECTIVE OF THE PROJECT</vt:lpstr>
      <vt:lpstr>ABSTRACT</vt:lpstr>
      <vt:lpstr>Slide 5</vt:lpstr>
      <vt:lpstr>Slide 6</vt:lpstr>
      <vt:lpstr>Slide 7</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9</cp:revision>
  <dcterms:modified xsi:type="dcterms:W3CDTF">2024-12-06T03:57:19Z</dcterms:modified>
</cp:coreProperties>
</file>