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7" r:id="rId11"/>
    <p:sldId id="261" r:id="rId12"/>
    <p:sldId id="273" r:id="rId13"/>
    <p:sldId id="269" r:id="rId14"/>
    <p:sldId id="270" r:id="rId15"/>
    <p:sldId id="262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9B26D-6079-0DC2-8C5D-77F569F61EE0}"/>
              </a:ext>
            </a:extLst>
          </p:cNvPr>
          <p:cNvSpPr txBox="1"/>
          <p:nvPr/>
        </p:nvSpPr>
        <p:spPr>
          <a:xfrm>
            <a:off x="2286000" y="208062"/>
            <a:ext cx="45720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📊 Project Title:</a:t>
            </a:r>
          </a:p>
          <a:p>
            <a:r>
              <a:rPr lang="en-IN" sz="3200" dirty="0"/>
              <a:t>Customer Churn Prediction using Machine Learning</a:t>
            </a:r>
          </a:p>
          <a:p>
            <a:endParaRPr lang="en-IN" sz="3200" dirty="0"/>
          </a:p>
          <a:p>
            <a:r>
              <a:rPr lang="en-IN" sz="3200" dirty="0"/>
              <a:t>💡 Subtitle:</a:t>
            </a:r>
          </a:p>
          <a:p>
            <a:r>
              <a:rPr lang="en-IN" sz="3200" dirty="0"/>
              <a:t>A Step-by-Step Approach to Predict and Reduce Customer Loss Using Data-Driven Decisions</a:t>
            </a:r>
          </a:p>
          <a:p>
            <a:endParaRPr lang="en-IN" sz="3200" dirty="0"/>
          </a:p>
          <a:p>
            <a:r>
              <a:rPr lang="en-IN" sz="3200" dirty="0"/>
              <a:t>🧠 Author:</a:t>
            </a:r>
          </a:p>
          <a:p>
            <a:r>
              <a:rPr lang="en-IN" sz="3200" dirty="0"/>
              <a:t>Ranjeet Kumar</a:t>
            </a:r>
          </a:p>
          <a:p>
            <a:endParaRPr lang="en-IN" sz="3200" dirty="0"/>
          </a:p>
          <a:p>
            <a:r>
              <a:rPr lang="en-IN" sz="3200" dirty="0"/>
              <a:t>📅 Date:</a:t>
            </a:r>
          </a:p>
          <a:p>
            <a:r>
              <a:rPr lang="en-IN" sz="3200" dirty="0"/>
              <a:t>26/04/2025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111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82EA-801A-5BFD-0CB8-179C3D7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Hyperparameter and Threshold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9177-C0AD-20BC-61BC-E4B56890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0972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Tuned Logistic Regression (C, solver, penalty) using </a:t>
            </a:r>
            <a:r>
              <a:rPr lang="en-US" sz="2800" dirty="0" err="1"/>
              <a:t>Optuna</a:t>
            </a:r>
            <a:r>
              <a:rPr lang="en-US" sz="2800" dirty="0"/>
              <a:t>.</a:t>
            </a:r>
          </a:p>
          <a:p>
            <a:r>
              <a:rPr lang="en-US" sz="2800" dirty="0"/>
              <a:t>Selected best parameters for top performance.</a:t>
            </a:r>
          </a:p>
          <a:p>
            <a:r>
              <a:rPr lang="en-US" sz="2800" dirty="0"/>
              <a:t>Adjusted threshold to maximize Recall and better catch churners.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79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Why We Increased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Built a </a:t>
            </a:r>
            <a:r>
              <a:rPr lang="en-US" sz="2800" dirty="0" err="1"/>
              <a:t>Streamlit</a:t>
            </a:r>
            <a:r>
              <a:rPr lang="en-US" sz="2800" dirty="0"/>
              <a:t> app to collect customer input and predict churn.</a:t>
            </a:r>
          </a:p>
          <a:p>
            <a:pPr marL="0" indent="0">
              <a:buNone/>
            </a:pPr>
            <a:r>
              <a:rPr lang="en-US" sz="2800" dirty="0"/>
              <a:t>• App takes 20 raw inputs, applies preprocessing, and    uses only the Top 10 features for prediction.</a:t>
            </a:r>
          </a:p>
          <a:p>
            <a:pPr marL="0" indent="0">
              <a:buNone/>
            </a:pPr>
            <a:r>
              <a:rPr lang="en-US" sz="2800" dirty="0"/>
              <a:t>• Ensures accurate, consistent results by avoiding noisy inputs.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7E2-9B75-64DD-036D-9089885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Flow with </a:t>
            </a:r>
            <a:r>
              <a:rPr lang="en-US" dirty="0" err="1"/>
              <a:t>Streamlit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FE35-19CE-44C5-F35D-0C85CF37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• 🎯 Built a </a:t>
            </a:r>
            <a:r>
              <a:rPr lang="en-US" dirty="0" err="1"/>
              <a:t>Streamlit</a:t>
            </a:r>
            <a:r>
              <a:rPr lang="en-US" dirty="0"/>
              <a:t> app to collect customer inputs.  </a:t>
            </a:r>
          </a:p>
          <a:p>
            <a:pPr marL="0" indent="0">
              <a:buNone/>
            </a:pPr>
            <a:r>
              <a:rPr lang="en-US" dirty="0"/>
              <a:t>• 🚀 Deployed the app on Render for real-time predictions.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🧠 Model takes 20 raw inputs → preprocesses them internally.  </a:t>
            </a:r>
          </a:p>
          <a:p>
            <a:pPr marL="0" indent="0">
              <a:buNone/>
            </a:pPr>
            <a:r>
              <a:rPr lang="en-US" dirty="0"/>
              <a:t>• ✅ Uses only Top 10 selected features for final prediction.  </a:t>
            </a:r>
          </a:p>
          <a:p>
            <a:pPr marL="0" indent="0">
              <a:buNone/>
            </a:pPr>
            <a:r>
              <a:rPr lang="en-US" dirty="0"/>
              <a:t>• 📊 Ensures clean, consistent, and accurate churn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4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CDF3-7C5F-AF23-5FC8-9F2BCF35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07B9-8755-118A-B269-24A0F710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606"/>
            <a:ext cx="8229600" cy="5550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🎁 Send Targeted Offers  </a:t>
            </a:r>
          </a:p>
          <a:p>
            <a:pPr marL="0" indent="0">
              <a:buNone/>
            </a:pPr>
            <a:r>
              <a:rPr lang="en-US" sz="2800" dirty="0"/>
              <a:t>       - Give discounts or loyalty rewards to </a:t>
            </a:r>
            <a:r>
              <a:rPr lang="en-US" sz="2800" dirty="0" err="1"/>
              <a:t>likel</a:t>
            </a:r>
            <a:r>
              <a:rPr lang="en-US" sz="2800" dirty="0"/>
              <a:t> churners.  </a:t>
            </a:r>
          </a:p>
          <a:p>
            <a:pPr marL="0" indent="0">
              <a:buNone/>
            </a:pPr>
            <a:r>
              <a:rPr lang="en-US" sz="2800" dirty="0"/>
              <a:t>       - Focus on monthly-plan users with high bills.</a:t>
            </a:r>
          </a:p>
          <a:p>
            <a:pPr marL="0" indent="0">
              <a:buNone/>
            </a:pPr>
            <a:r>
              <a:rPr lang="en-US" sz="2800" dirty="0"/>
              <a:t>2. 📞 Proactive Communication  </a:t>
            </a:r>
          </a:p>
          <a:p>
            <a:pPr marL="0" indent="0">
              <a:buNone/>
            </a:pPr>
            <a:r>
              <a:rPr lang="en-US" sz="2800" dirty="0"/>
              <a:t>       - Call or email at-risk users before contract    ends.  </a:t>
            </a:r>
          </a:p>
          <a:p>
            <a:pPr marL="0" indent="0">
              <a:buNone/>
            </a:pPr>
            <a:r>
              <a:rPr lang="en-US" sz="2800" dirty="0"/>
              <a:t>       - Use customer service to fix issues early.   </a:t>
            </a:r>
          </a:p>
          <a:p>
            <a:pPr marL="0" indent="0">
              <a:buNone/>
            </a:pPr>
            <a:r>
              <a:rPr lang="en-US" sz="2800" dirty="0"/>
              <a:t>       - Time messages around billing or renewal.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16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D6E6F-A2E7-8209-9FE2-914AEB59E382}"/>
              </a:ext>
            </a:extLst>
          </p:cNvPr>
          <p:cNvSpPr txBox="1"/>
          <p:nvPr/>
        </p:nvSpPr>
        <p:spPr>
          <a:xfrm>
            <a:off x="576072" y="0"/>
            <a:ext cx="799185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3. 💬 Automated Messages  </a:t>
            </a:r>
          </a:p>
          <a:p>
            <a:r>
              <a:rPr lang="en-IN" sz="2800" dirty="0"/>
              <a:t>   - Send SMS/emails to remind churn-prone users about benefits or offers.  </a:t>
            </a:r>
          </a:p>
          <a:p>
            <a:r>
              <a:rPr lang="en-IN" sz="2800" dirty="0"/>
              <a:t>   - Time messages around billing or renewal.</a:t>
            </a:r>
          </a:p>
          <a:p>
            <a:endParaRPr lang="en-IN" sz="2800" dirty="0"/>
          </a:p>
          <a:p>
            <a:r>
              <a:rPr lang="en-IN" sz="2800" dirty="0"/>
              <a:t>4. 📝 Collect Feedback  </a:t>
            </a:r>
          </a:p>
          <a:p>
            <a:r>
              <a:rPr lang="en-IN" sz="2800" dirty="0"/>
              <a:t>   - Ask why users are unhappy.  </a:t>
            </a:r>
          </a:p>
          <a:p>
            <a:r>
              <a:rPr lang="en-IN" sz="2800" dirty="0"/>
              <a:t>   - Use responses to fix service problems.</a:t>
            </a:r>
          </a:p>
          <a:p>
            <a:endParaRPr lang="en-IN" sz="2800" dirty="0"/>
          </a:p>
          <a:p>
            <a:r>
              <a:rPr lang="en-IN" sz="2800" dirty="0"/>
              <a:t>5. 🔒 Promote Long-Term Plans  </a:t>
            </a:r>
          </a:p>
          <a:p>
            <a:r>
              <a:rPr lang="en-IN" sz="2800" dirty="0"/>
              <a:t>   - Offer deals to switch from monthly to yearly.  </a:t>
            </a:r>
          </a:p>
          <a:p>
            <a:r>
              <a:rPr lang="en-IN" sz="2800" dirty="0"/>
              <a:t>   - Increases retention and reduces churn.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125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Value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Recall ~82%, AUC ~84%.</a:t>
            </a:r>
          </a:p>
          <a:p>
            <a:r>
              <a:rPr dirty="0"/>
              <a:t>✅ More churners identified early.</a:t>
            </a:r>
          </a:p>
          <a:p>
            <a:r>
              <a:rPr dirty="0"/>
              <a:t>✅ Helps reduce churn and protect revenue.</a:t>
            </a:r>
          </a:p>
          <a:p>
            <a:r>
              <a:rPr dirty="0"/>
              <a:t>✅ Enables marketing to take timely actions.</a:t>
            </a:r>
          </a:p>
          <a:p>
            <a:r>
              <a:rPr dirty="0"/>
              <a:t>✅ Better customer experience through data-driven decisions.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2500-9091-E85D-150C-99886D37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Estimated Financial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327A-D695-CDBB-D276-90489409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📦 Estimated Financial Impact (Assumption Based)</a:t>
            </a:r>
          </a:p>
          <a:p>
            <a:endParaRPr lang="en-US" sz="2800" dirty="0"/>
          </a:p>
          <a:p>
            <a:r>
              <a:rPr lang="en-US" sz="2800" dirty="0"/>
              <a:t>- 10,000 active customers assumed</a:t>
            </a:r>
          </a:p>
          <a:p>
            <a:r>
              <a:rPr lang="en-US" sz="2800" dirty="0"/>
              <a:t>- Average Revenue Per User (ARPU): ₹200/month</a:t>
            </a:r>
          </a:p>
          <a:p>
            <a:endParaRPr lang="en-US" sz="2800" dirty="0"/>
          </a:p>
          <a:p>
            <a:r>
              <a:rPr lang="en-US" sz="2800" dirty="0"/>
              <a:t>👉 Total Monthly Revenue = ₹20,00,000</a:t>
            </a:r>
          </a:p>
          <a:p>
            <a:endParaRPr lang="en-US" sz="2800" dirty="0"/>
          </a:p>
          <a:p>
            <a:r>
              <a:rPr lang="en-US" sz="2800" dirty="0"/>
              <a:t>📊 With a larger customer base, savings could scale up to ₹5–10 lakhs/month.</a:t>
            </a:r>
          </a:p>
        </p:txBody>
      </p:sp>
    </p:spTree>
    <p:extLst>
      <p:ext uri="{BB962C8B-B14F-4D97-AF65-F5344CB8AC3E}">
        <p14:creationId xmlns:p14="http://schemas.microsoft.com/office/powerpoint/2010/main" val="282511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C6FCC-F302-2F59-1F60-02E2BFBA62FC}"/>
              </a:ext>
            </a:extLst>
          </p:cNvPr>
          <p:cNvSpPr txBox="1"/>
          <p:nvPr/>
        </p:nvSpPr>
        <p:spPr>
          <a:xfrm>
            <a:off x="484632" y="999804"/>
            <a:ext cx="82387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Reducing churn by 8–15%:</a:t>
            </a:r>
          </a:p>
          <a:p>
            <a:r>
              <a:rPr lang="en-US" sz="2800" dirty="0"/>
              <a:t>   - 800–1,500 customers saved</a:t>
            </a:r>
          </a:p>
          <a:p>
            <a:r>
              <a:rPr lang="en-US" sz="2800" dirty="0"/>
              <a:t>   - Revenue protected: ₹1.6–3 lakhs/month</a:t>
            </a:r>
          </a:p>
          <a:p>
            <a:endParaRPr lang="en-US" sz="2800" dirty="0"/>
          </a:p>
          <a:p>
            <a:r>
              <a:rPr lang="en-US" sz="2800" dirty="0"/>
              <a:t>📊 With a larger customer base, savings could scale up to ₹5–10 lakhs/month.</a:t>
            </a:r>
          </a:p>
          <a:p>
            <a:endParaRPr lang="en-US" sz="2800" dirty="0"/>
          </a:p>
          <a:p>
            <a:r>
              <a:rPr lang="en-US" sz="2800" dirty="0"/>
              <a:t>✅ Reducing churn protects revenue, increases customer lifetime value, and boosts customer loyalty.</a:t>
            </a:r>
          </a:p>
          <a:p>
            <a:endParaRPr lang="en-US" sz="2800" dirty="0"/>
          </a:p>
          <a:p>
            <a:r>
              <a:rPr lang="en-US" sz="2800" dirty="0"/>
              <a:t>*Note: Financial figures are estimated for project purposes and based on assumed inputs.*</a:t>
            </a:r>
          </a:p>
        </p:txBody>
      </p:sp>
    </p:spTree>
    <p:extLst>
      <p:ext uri="{BB962C8B-B14F-4D97-AF65-F5344CB8AC3E}">
        <p14:creationId xmlns:p14="http://schemas.microsoft.com/office/powerpoint/2010/main" val="29270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Business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Customer churn leads to major revenue losses.</a:t>
            </a:r>
          </a:p>
          <a:p>
            <a:r>
              <a:rPr sz="2800" dirty="0"/>
              <a:t>It is 5–7 times more expensive to acquire a new customer than to retain an existing one.</a:t>
            </a:r>
          </a:p>
          <a:p>
            <a:r>
              <a:rPr sz="2800" dirty="0"/>
              <a:t>Predicting churners early allows companies to take timely action and improve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Build a machine learning model to predict customers at risk of churning.</a:t>
            </a:r>
          </a:p>
          <a:p>
            <a:r>
              <a:rPr sz="2800" dirty="0"/>
              <a:t>Enable proactive retention strategies and reduce churn.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How Machine Learning Solves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Machine learning detects patterns in customer data.</a:t>
            </a:r>
          </a:p>
          <a:p>
            <a:r>
              <a:rPr sz="2800" dirty="0"/>
              <a:t>Scores each customer’s likelihood to churn.</a:t>
            </a:r>
          </a:p>
          <a:p>
            <a:r>
              <a:rPr sz="2800" dirty="0"/>
              <a:t>Helps the business focus on customers who need attention.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Our Approach -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57765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• Data cleaning.  </a:t>
            </a:r>
          </a:p>
          <a:p>
            <a:pPr marL="0" indent="0">
              <a:buNone/>
            </a:pPr>
            <a:r>
              <a:rPr lang="en-US" sz="2800" dirty="0"/>
              <a:t>• Train baseline models.  </a:t>
            </a:r>
          </a:p>
          <a:p>
            <a:pPr marL="0" indent="0">
              <a:buNone/>
            </a:pPr>
            <a:r>
              <a:rPr lang="en-US" sz="2800" dirty="0"/>
              <a:t>• Feature selection + retrain.  </a:t>
            </a:r>
          </a:p>
          <a:p>
            <a:pPr marL="0" indent="0">
              <a:buNone/>
            </a:pPr>
            <a:r>
              <a:rPr lang="en-US" sz="2800" dirty="0"/>
              <a:t>• Balance classes + compare models.  </a:t>
            </a:r>
          </a:p>
          <a:p>
            <a:pPr marL="0" indent="0">
              <a:buNone/>
            </a:pPr>
            <a:r>
              <a:rPr lang="en-US" sz="2800" dirty="0"/>
              <a:t>• Hyperparameter tuning + threshold tuning.  </a:t>
            </a:r>
          </a:p>
          <a:p>
            <a:pPr marL="0" indent="0">
              <a:buNone/>
            </a:pPr>
            <a:r>
              <a:rPr lang="en-US" sz="2800" dirty="0"/>
              <a:t>• Final evaluation.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6EC7-D698-ACF1-CE33-67AE7ADE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 Steps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560E-7585-8723-2222-7F9DC6F7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Loaded dataset.  </a:t>
            </a:r>
          </a:p>
          <a:p>
            <a:pPr marL="0" indent="0">
              <a:buNone/>
            </a:pPr>
            <a:r>
              <a:rPr lang="en-US" sz="2800" dirty="0"/>
              <a:t>• Cleaned columns.  </a:t>
            </a:r>
          </a:p>
          <a:p>
            <a:pPr marL="0" indent="0">
              <a:buNone/>
            </a:pPr>
            <a:r>
              <a:rPr lang="en-US" sz="2800" dirty="0"/>
              <a:t>• Converted "</a:t>
            </a:r>
            <a:r>
              <a:rPr lang="en-US" sz="2800" dirty="0" err="1"/>
              <a:t>totalcharges</a:t>
            </a:r>
            <a:r>
              <a:rPr lang="en-US" sz="2800" dirty="0"/>
              <a:t>" to numeric.  </a:t>
            </a:r>
          </a:p>
          <a:p>
            <a:pPr marL="0" indent="0">
              <a:buNone/>
            </a:pPr>
            <a:r>
              <a:rPr lang="en-US" sz="2800" dirty="0"/>
              <a:t>• Dropped missing rows and "</a:t>
            </a:r>
            <a:r>
              <a:rPr lang="en-US" sz="2800" dirty="0" err="1"/>
              <a:t>customerid</a:t>
            </a:r>
            <a:r>
              <a:rPr lang="en-US" sz="2800" dirty="0"/>
              <a:t>".  </a:t>
            </a:r>
          </a:p>
          <a:p>
            <a:pPr marL="0" indent="0">
              <a:buNone/>
            </a:pPr>
            <a:r>
              <a:rPr lang="en-US" sz="2800" dirty="0"/>
              <a:t>• Split into X and y.  </a:t>
            </a:r>
          </a:p>
          <a:p>
            <a:pPr marL="0" indent="0">
              <a:buNone/>
            </a:pPr>
            <a:r>
              <a:rPr lang="en-US" sz="2800" dirty="0"/>
              <a:t>• 80-20 split.  </a:t>
            </a:r>
          </a:p>
          <a:p>
            <a:pPr marL="0" indent="0">
              <a:buNone/>
            </a:pPr>
            <a:r>
              <a:rPr lang="en-US" sz="2800" dirty="0"/>
              <a:t>• Saved as CSV.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96E4-3544-150F-1AB2-706E4E6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Training Multiple Models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7E12-19E5-4B7D-C0C1-E79F3931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Trained Logistic Regression, Random Forest, SVM,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.</a:t>
            </a:r>
          </a:p>
          <a:p>
            <a:r>
              <a:rPr lang="en-US" sz="2800" dirty="0"/>
              <a:t>- Compared based on Accuracy, Precision, Recall, and F1-Score.</a:t>
            </a:r>
          </a:p>
          <a:p>
            <a:r>
              <a:rPr lang="en-US" sz="2800" dirty="0"/>
              <a:t>- Find out models named Logistic regression with highest F1-Score.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986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2A42-1E87-03A0-89CF-21AFF993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Feature Selection + Retrain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7C31-519A-C68D-BB06-F07ABE2A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Random Forest feature importance to identify the Top 10 important features.  </a:t>
            </a:r>
          </a:p>
          <a:p>
            <a:r>
              <a:rPr lang="en-US" sz="2800" dirty="0"/>
              <a:t>Reduced the dataset to these Top 10 features.  </a:t>
            </a:r>
          </a:p>
          <a:p>
            <a:r>
              <a:rPr lang="en-US" sz="2800" dirty="0"/>
              <a:t>Trained multiple models again to improve efficiency and remove less important noise, and found that Logistic Regression performed better among them.  </a:t>
            </a:r>
          </a:p>
          <a:p>
            <a:r>
              <a:rPr lang="en-US" sz="2800" dirty="0"/>
              <a:t>Finally, selected Logistic Regression based on the highest F1-Score.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8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BC0-852E-D4F9-D63B-09DEB7B3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Applying Different Balancing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DAEA-B500-68DA-121C-5ECDD675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Realized that churners were much fewer than non-churners (imbalanced data).  </a:t>
            </a:r>
          </a:p>
          <a:p>
            <a:r>
              <a:rPr lang="en-US" sz="2800" dirty="0"/>
              <a:t>Applied different balancing methods like Random </a:t>
            </a:r>
            <a:r>
              <a:rPr lang="en-US" sz="2800" dirty="0" err="1"/>
              <a:t>Undersampling</a:t>
            </a:r>
            <a:r>
              <a:rPr lang="en-US" sz="2800" dirty="0"/>
              <a:t>, Random Oversampling, SMOTE, ADASYN and SMOTE-ENN.  </a:t>
            </a:r>
          </a:p>
          <a:p>
            <a:r>
              <a:rPr lang="en-US" sz="2800" dirty="0"/>
              <a:t>Selected Logistic Regression with SMOTE as the best combination.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63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805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Business Statement</vt:lpstr>
      <vt:lpstr>Project Goal</vt:lpstr>
      <vt:lpstr>How Machine Learning Solves It</vt:lpstr>
      <vt:lpstr>Our Approach - Step-by-Step</vt:lpstr>
      <vt:lpstr>Data Cleaning Steps </vt:lpstr>
      <vt:lpstr>Training Multiple Models (Baseline)</vt:lpstr>
      <vt:lpstr>Feature Selection + Retrain</vt:lpstr>
      <vt:lpstr>Applying Different Balancing Method</vt:lpstr>
      <vt:lpstr>Hyperparameter and Threshold Tuning </vt:lpstr>
      <vt:lpstr>Why We Increased Recall</vt:lpstr>
      <vt:lpstr>Deployment Flow with Streamlit App</vt:lpstr>
      <vt:lpstr>Business Recommendations</vt:lpstr>
      <vt:lpstr>PowerPoint Presentation</vt:lpstr>
      <vt:lpstr>Business Value Summary</vt:lpstr>
      <vt:lpstr>Estimated Financial Impact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Ranjeet Kumar</cp:lastModifiedBy>
  <cp:revision>40</cp:revision>
  <dcterms:created xsi:type="dcterms:W3CDTF">2013-01-27T09:14:16Z</dcterms:created>
  <dcterms:modified xsi:type="dcterms:W3CDTF">2025-04-30T13:50:12Z</dcterms:modified>
  <cp:category/>
</cp:coreProperties>
</file>