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292" r:id="rId5"/>
    <p:sldId id="257" r:id="rId6"/>
    <p:sldId id="343" r:id="rId7"/>
    <p:sldId id="352" r:id="rId8"/>
    <p:sldId id="344" r:id="rId9"/>
    <p:sldId id="355" r:id="rId10"/>
    <p:sldId id="356" r:id="rId11"/>
    <p:sldId id="357" r:id="rId12"/>
    <p:sldId id="358" r:id="rId13"/>
    <p:sldId id="361" r:id="rId14"/>
    <p:sldId id="359" r:id="rId15"/>
    <p:sldId id="360" r:id="rId16"/>
    <p:sldId id="342"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314" autoAdjust="0"/>
  </p:normalViewPr>
  <p:slideViewPr>
    <p:cSldViewPr snapToGrid="0">
      <p:cViewPr varScale="1">
        <p:scale>
          <a:sx n="92" d="100"/>
          <a:sy n="92" d="100"/>
        </p:scale>
        <p:origin x="1186" y="6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882029" y="1122288"/>
            <a:ext cx="3197185" cy="2301305"/>
          </a:xfrm>
          <a:prstGeom prst="rect">
            <a:avLst/>
          </a:prstGeom>
          <a:noFill/>
          <a:ln w="0">
            <a:noFill/>
          </a:ln>
        </p:spPr>
        <p:txBody>
          <a:bodyPr lIns="68580" tIns="34290" rIns="68580" bIns="34290" anchor="b">
            <a:noAutofit/>
          </a:bodyPr>
          <a:lstStyle/>
          <a:p>
            <a:pPr algn="ctr">
              <a:lnSpc>
                <a:spcPct val="90000"/>
              </a:lnSpc>
            </a:pPr>
            <a:r>
              <a:rPr lang="en-US" sz="2800" b="1" spc="-1" dirty="0">
                <a:solidFill>
                  <a:schemeClr val="bg1"/>
                </a:solidFill>
              </a:rPr>
              <a:t>Smart Vehicle Monitoring and Maintenance System </a:t>
            </a:r>
          </a:p>
          <a:p>
            <a:pPr algn="ctr">
              <a:lnSpc>
                <a:spcPct val="90000"/>
              </a:lnSpc>
            </a:pPr>
            <a:r>
              <a:rPr lang="en-US" sz="2500" spc="-1" dirty="0">
                <a:solidFill>
                  <a:schemeClr val="bg1"/>
                </a:solidFill>
                <a:latin typeface="Calibri"/>
              </a:rPr>
              <a:t>Team ID - CU_CP_Team_4171</a:t>
            </a:r>
          </a:p>
        </p:txBody>
      </p:sp>
      <p:sp>
        <p:nvSpPr>
          <p:cNvPr id="16" name="Rectangle 15">
            <a:extLst>
              <a:ext uri="{FF2B5EF4-FFF2-40B4-BE49-F238E27FC236}">
                <a16:creationId xmlns:a16="http://schemas.microsoft.com/office/drawing/2014/main" id="{5560471F-132C-DC05-DF57-C57BF5F94F99}"/>
              </a:ext>
            </a:extLst>
          </p:cNvPr>
          <p:cNvSpPr/>
          <p:nvPr/>
        </p:nvSpPr>
        <p:spPr>
          <a:xfrm>
            <a:off x="5468237" y="91983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5540606" y="125006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7777020" y="112228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6839837" y="1198744"/>
            <a:ext cx="599270" cy="396879"/>
          </a:xfrm>
          <a:prstGeom prst="rect">
            <a:avLst/>
          </a:prstGeom>
        </p:spPr>
      </p:pic>
      <p:sp>
        <p:nvSpPr>
          <p:cNvPr id="2" name="TextBox 1">
            <a:extLst>
              <a:ext uri="{FF2B5EF4-FFF2-40B4-BE49-F238E27FC236}">
                <a16:creationId xmlns:a16="http://schemas.microsoft.com/office/drawing/2014/main" id="{4E88EE61-2242-CA77-5668-E4432A881B62}"/>
              </a:ext>
            </a:extLst>
          </p:cNvPr>
          <p:cNvSpPr txBox="1"/>
          <p:nvPr/>
        </p:nvSpPr>
        <p:spPr>
          <a:xfrm>
            <a:off x="5493161" y="3128660"/>
            <a:ext cx="3524435" cy="1785104"/>
          </a:xfrm>
          <a:prstGeom prst="rect">
            <a:avLst/>
          </a:prstGeom>
          <a:noFill/>
        </p:spPr>
        <p:txBody>
          <a:bodyPr wrap="square" rtlCol="0">
            <a:spAutoFit/>
          </a:bodyPr>
          <a:lstStyle/>
          <a:p>
            <a:r>
              <a:rPr lang="en-US" sz="1600" dirty="0">
                <a:solidFill>
                  <a:schemeClr val="bg1"/>
                </a:solidFill>
              </a:rPr>
              <a:t>Wagh Harshal Vikram</a:t>
            </a:r>
          </a:p>
          <a:p>
            <a:endParaRPr lang="en-US" sz="1600" dirty="0">
              <a:solidFill>
                <a:schemeClr val="bg1"/>
              </a:solidFill>
            </a:endParaRPr>
          </a:p>
          <a:p>
            <a:r>
              <a:rPr lang="en-US" sz="1600" dirty="0">
                <a:solidFill>
                  <a:schemeClr val="bg1"/>
                </a:solidFill>
              </a:rPr>
              <a:t>Ranjeet </a:t>
            </a:r>
            <a:r>
              <a:rPr lang="en-US" sz="1600" dirty="0" err="1">
                <a:solidFill>
                  <a:schemeClr val="bg1"/>
                </a:solidFill>
              </a:rPr>
              <a:t>Bapurao</a:t>
            </a:r>
            <a:r>
              <a:rPr lang="en-US" sz="1600" dirty="0">
                <a:solidFill>
                  <a:schemeClr val="bg1"/>
                </a:solidFill>
              </a:rPr>
              <a:t> </a:t>
            </a:r>
            <a:r>
              <a:rPr lang="en-US" sz="1600" dirty="0" err="1">
                <a:solidFill>
                  <a:schemeClr val="bg1"/>
                </a:solidFill>
              </a:rPr>
              <a:t>Waghmode</a:t>
            </a:r>
            <a:endParaRPr lang="en-US" sz="1600" dirty="0">
              <a:solidFill>
                <a:schemeClr val="bg1"/>
              </a:solidFill>
            </a:endParaRPr>
          </a:p>
          <a:p>
            <a:r>
              <a:rPr lang="en-US" sz="1600" dirty="0">
                <a:solidFill>
                  <a:schemeClr val="bg1"/>
                </a:solidFill>
              </a:rPr>
              <a:t>Hrishikesh Rajendra </a:t>
            </a:r>
            <a:r>
              <a:rPr lang="en-US" sz="1600" dirty="0" err="1">
                <a:solidFill>
                  <a:schemeClr val="bg1"/>
                </a:solidFill>
              </a:rPr>
              <a:t>Garje</a:t>
            </a:r>
            <a:endParaRPr lang="en-US" sz="1600" dirty="0">
              <a:solidFill>
                <a:schemeClr val="bg1"/>
              </a:solidFill>
            </a:endParaRPr>
          </a:p>
          <a:p>
            <a:r>
              <a:rPr lang="en-US" sz="1600" dirty="0" err="1">
                <a:solidFill>
                  <a:schemeClr val="bg1"/>
                </a:solidFill>
              </a:rPr>
              <a:t>Gavand</a:t>
            </a:r>
            <a:r>
              <a:rPr lang="en-US" sz="1600" dirty="0">
                <a:solidFill>
                  <a:schemeClr val="bg1"/>
                </a:solidFill>
              </a:rPr>
              <a:t> Abhishek Rohidas</a:t>
            </a:r>
          </a:p>
          <a:p>
            <a:r>
              <a:rPr lang="en-US" sz="1600" dirty="0">
                <a:solidFill>
                  <a:schemeClr val="bg1"/>
                </a:solidFill>
              </a:rPr>
              <a:t>Prasad Ganesh </a:t>
            </a:r>
            <a:r>
              <a:rPr lang="en-US" sz="1600" dirty="0" err="1">
                <a:solidFill>
                  <a:schemeClr val="bg1"/>
                </a:solidFill>
              </a:rPr>
              <a:t>Dongare</a:t>
            </a:r>
            <a:endParaRPr lang="en-IN" sz="1600" dirty="0">
              <a:solidFill>
                <a:schemeClr val="bg1"/>
              </a:solidFill>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B1D37-5B07-363A-42E8-86A2CA60951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14C8A3-B05A-E458-32AA-D942E0D303E9}"/>
              </a:ext>
            </a:extLst>
          </p:cNvPr>
          <p:cNvSpPr>
            <a:spLocks noGrp="1"/>
          </p:cNvSpPr>
          <p:nvPr>
            <p:ph type="title"/>
          </p:nvPr>
        </p:nvSpPr>
        <p:spPr>
          <a:xfrm>
            <a:off x="0" y="0"/>
            <a:ext cx="6304156" cy="572700"/>
          </a:xfrm>
        </p:spPr>
        <p:txBody>
          <a:bodyPr/>
          <a:lstStyle/>
          <a:p>
            <a:r>
              <a:rPr lang="en-IN" sz="2400" dirty="0">
                <a:solidFill>
                  <a:srgbClr val="002060"/>
                </a:solidFill>
              </a:rPr>
              <a:t>Version 1 : Prototyping and circuit diagram </a:t>
            </a:r>
          </a:p>
        </p:txBody>
      </p:sp>
      <p:pic>
        <p:nvPicPr>
          <p:cNvPr id="3" name="Picture 2">
            <a:extLst>
              <a:ext uri="{FF2B5EF4-FFF2-40B4-BE49-F238E27FC236}">
                <a16:creationId xmlns:a16="http://schemas.microsoft.com/office/drawing/2014/main" id="{D026A635-7AD9-9779-0778-4C8FE9E1C242}"/>
              </a:ext>
            </a:extLst>
          </p:cNvPr>
          <p:cNvPicPr>
            <a:picLocks noChangeAspect="1"/>
          </p:cNvPicPr>
          <p:nvPr/>
        </p:nvPicPr>
        <p:blipFill>
          <a:blip r:embed="rId2"/>
          <a:stretch>
            <a:fillRect/>
          </a:stretch>
        </p:blipFill>
        <p:spPr>
          <a:xfrm>
            <a:off x="0" y="572700"/>
            <a:ext cx="9144000" cy="4570800"/>
          </a:xfrm>
          <a:prstGeom prst="rect">
            <a:avLst/>
          </a:prstGeom>
        </p:spPr>
      </p:pic>
      <p:pic>
        <p:nvPicPr>
          <p:cNvPr id="7" name="Picture 6">
            <a:extLst>
              <a:ext uri="{FF2B5EF4-FFF2-40B4-BE49-F238E27FC236}">
                <a16:creationId xmlns:a16="http://schemas.microsoft.com/office/drawing/2014/main" id="{3B7A1706-28EE-FC84-4C8B-28F334555283}"/>
              </a:ext>
            </a:extLst>
          </p:cNvPr>
          <p:cNvPicPr>
            <a:picLocks noChangeAspect="1"/>
          </p:cNvPicPr>
          <p:nvPr/>
        </p:nvPicPr>
        <p:blipFill>
          <a:blip r:embed="rId3"/>
          <a:stretch>
            <a:fillRect/>
          </a:stretch>
        </p:blipFill>
        <p:spPr>
          <a:xfrm>
            <a:off x="0" y="572700"/>
            <a:ext cx="9144000" cy="4861971"/>
          </a:xfrm>
          <a:prstGeom prst="rect">
            <a:avLst/>
          </a:prstGeom>
        </p:spPr>
      </p:pic>
    </p:spTree>
    <p:extLst>
      <p:ext uri="{BB962C8B-B14F-4D97-AF65-F5344CB8AC3E}">
        <p14:creationId xmlns:p14="http://schemas.microsoft.com/office/powerpoint/2010/main" val="16145907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8A1C3-532A-EA9F-4D79-4E8BF1EC14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9784F2-6C5A-F0EA-9929-45AAEF4545CE}"/>
              </a:ext>
            </a:extLst>
          </p:cNvPr>
          <p:cNvSpPr>
            <a:spLocks noGrp="1"/>
          </p:cNvSpPr>
          <p:nvPr>
            <p:ph type="title"/>
          </p:nvPr>
        </p:nvSpPr>
        <p:spPr>
          <a:xfrm>
            <a:off x="0" y="0"/>
            <a:ext cx="6304156" cy="572700"/>
          </a:xfrm>
        </p:spPr>
        <p:txBody>
          <a:bodyPr/>
          <a:lstStyle/>
          <a:p>
            <a:r>
              <a:rPr lang="en-IN" sz="2400" dirty="0">
                <a:solidFill>
                  <a:srgbClr val="002060"/>
                </a:solidFill>
              </a:rPr>
              <a:t>Version 2 : Prototyping and circuit diagram </a:t>
            </a:r>
          </a:p>
        </p:txBody>
      </p:sp>
      <p:pic>
        <p:nvPicPr>
          <p:cNvPr id="17" name="Picture 16">
            <a:extLst>
              <a:ext uri="{FF2B5EF4-FFF2-40B4-BE49-F238E27FC236}">
                <a16:creationId xmlns:a16="http://schemas.microsoft.com/office/drawing/2014/main" id="{AF156358-55E2-1392-F5A4-E3560EC439E9}"/>
              </a:ext>
            </a:extLst>
          </p:cNvPr>
          <p:cNvPicPr>
            <a:picLocks noChangeAspect="1"/>
          </p:cNvPicPr>
          <p:nvPr/>
        </p:nvPicPr>
        <p:blipFill>
          <a:blip r:embed="rId2"/>
          <a:stretch>
            <a:fillRect/>
          </a:stretch>
        </p:blipFill>
        <p:spPr>
          <a:xfrm>
            <a:off x="0" y="572700"/>
            <a:ext cx="9144000" cy="4570800"/>
          </a:xfrm>
          <a:prstGeom prst="rect">
            <a:avLst/>
          </a:prstGeom>
        </p:spPr>
      </p:pic>
    </p:spTree>
    <p:extLst>
      <p:ext uri="{BB962C8B-B14F-4D97-AF65-F5344CB8AC3E}">
        <p14:creationId xmlns:p14="http://schemas.microsoft.com/office/powerpoint/2010/main" val="9836224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77A20-D657-EBC5-F92A-9DC4771731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199D26F-82F0-9AAC-3B87-1DD2EBFFEA05}"/>
              </a:ext>
            </a:extLst>
          </p:cNvPr>
          <p:cNvSpPr>
            <a:spLocks noGrp="1"/>
          </p:cNvSpPr>
          <p:nvPr>
            <p:ph type="title"/>
          </p:nvPr>
        </p:nvSpPr>
        <p:spPr>
          <a:xfrm>
            <a:off x="0" y="0"/>
            <a:ext cx="6304156" cy="572700"/>
          </a:xfrm>
        </p:spPr>
        <p:txBody>
          <a:bodyPr/>
          <a:lstStyle/>
          <a:p>
            <a:r>
              <a:rPr lang="en-IN" sz="2400" dirty="0">
                <a:solidFill>
                  <a:srgbClr val="002060"/>
                </a:solidFill>
              </a:rPr>
              <a:t>Version 3 : Prototyping and circuit diagram </a:t>
            </a:r>
          </a:p>
        </p:txBody>
      </p:sp>
      <p:pic>
        <p:nvPicPr>
          <p:cNvPr id="3" name="Picture 2">
            <a:extLst>
              <a:ext uri="{FF2B5EF4-FFF2-40B4-BE49-F238E27FC236}">
                <a16:creationId xmlns:a16="http://schemas.microsoft.com/office/drawing/2014/main" id="{1EFDB430-2D52-9B64-0187-ABAF5903B1D4}"/>
              </a:ext>
            </a:extLst>
          </p:cNvPr>
          <p:cNvPicPr>
            <a:picLocks noChangeAspect="1"/>
          </p:cNvPicPr>
          <p:nvPr/>
        </p:nvPicPr>
        <p:blipFill>
          <a:blip r:embed="rId2"/>
          <a:stretch>
            <a:fillRect/>
          </a:stretch>
        </p:blipFill>
        <p:spPr>
          <a:xfrm>
            <a:off x="0" y="572700"/>
            <a:ext cx="9144000" cy="4570800"/>
          </a:xfrm>
          <a:prstGeom prst="rect">
            <a:avLst/>
          </a:prstGeom>
        </p:spPr>
      </p:pic>
    </p:spTree>
    <p:extLst>
      <p:ext uri="{BB962C8B-B14F-4D97-AF65-F5344CB8AC3E}">
        <p14:creationId xmlns:p14="http://schemas.microsoft.com/office/powerpoint/2010/main" val="26680585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2081560" y="1419922"/>
            <a:ext cx="4401015" cy="17990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3600" dirty="0"/>
              <a:t>Thank You for Your Attention !</a:t>
            </a:r>
            <a:endParaRPr lang="en-US" sz="2500" kern="1200" dirty="0">
              <a:solidFill>
                <a:schemeClr val="tx1"/>
              </a:solidFill>
              <a:latin typeface="Arial" panose="020B0604020202020204" pitchFamily="34" charset="0"/>
              <a:ea typeface="+mj-ea"/>
              <a:cs typeface="Arial" panose="020B0604020202020204" pitchFamily="34" charset="0"/>
            </a:endParaRPr>
          </a:p>
        </p:txBody>
      </p:sp>
      <p:pic>
        <p:nvPicPr>
          <p:cNvPr id="2" name="Picture 1">
            <a:extLst>
              <a:ext uri="{FF2B5EF4-FFF2-40B4-BE49-F238E27FC236}">
                <a16:creationId xmlns:a16="http://schemas.microsoft.com/office/drawing/2014/main" id="{55AD3DD4-CCA0-1A6E-6BC5-218CDBEC3824}"/>
              </a:ext>
            </a:extLst>
          </p:cNvPr>
          <p:cNvPicPr>
            <a:picLocks noChangeAspect="1"/>
          </p:cNvPicPr>
          <p:nvPr/>
        </p:nvPicPr>
        <p:blipFill>
          <a:blip r:embed="rId3"/>
          <a:stretch>
            <a:fillRect/>
          </a:stretch>
        </p:blipFill>
        <p:spPr>
          <a:xfrm>
            <a:off x="-507078" y="-269310"/>
            <a:ext cx="10286585" cy="5682120"/>
          </a:xfrm>
          <a:prstGeom prst="rect">
            <a:avLst/>
          </a:prstGeom>
          <a:ln w="228600" cap="sq" cmpd="thickThin">
            <a:solidFill>
              <a:srgbClr val="000000"/>
            </a:solidFill>
            <a:prstDash val="solid"/>
            <a:miter lim="800000"/>
          </a:ln>
          <a:effectLst>
            <a:innerShdw blurRad="76200">
              <a:srgbClr val="000000"/>
            </a:innerShdw>
            <a:softEdge rad="317500"/>
          </a:effectLst>
          <a:scene3d>
            <a:camera prst="perspectiveHeroicExtremeRightFacing"/>
            <a:lightRig rig="threePt" dir="t"/>
          </a:scene3d>
          <a:sp3d/>
        </p:spPr>
      </p:pic>
    </p:spTree>
    <p:extLst>
      <p:ext uri="{BB962C8B-B14F-4D97-AF65-F5344CB8AC3E}">
        <p14:creationId xmlns:p14="http://schemas.microsoft.com/office/powerpoint/2010/main" val="3257701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653313"/>
            <a:ext cx="3106924" cy="5750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b="1" dirty="0">
                <a:solidFill>
                  <a:srgbClr val="213163"/>
                </a:solidFill>
              </a:rPr>
              <a:t>Project Objectives</a:t>
            </a:r>
            <a:endParaRPr sz="2000" dirty="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503004" y="1362192"/>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892829"/>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sz="14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Key objectives include</a:t>
            </a:r>
            <a:endParaRPr lang="en-US" dirty="0"/>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3" name="TextBox 2">
            <a:extLst>
              <a:ext uri="{FF2B5EF4-FFF2-40B4-BE49-F238E27FC236}">
                <a16:creationId xmlns:a16="http://schemas.microsoft.com/office/drawing/2014/main" id="{23DAA05D-11AF-B26C-A0A5-952CD97B07F3}"/>
              </a:ext>
            </a:extLst>
          </p:cNvPr>
          <p:cNvSpPr txBox="1"/>
          <p:nvPr/>
        </p:nvSpPr>
        <p:spPr>
          <a:xfrm>
            <a:off x="438615" y="2219623"/>
            <a:ext cx="7315200" cy="2923877"/>
          </a:xfrm>
          <a:prstGeom prst="rect">
            <a:avLst/>
          </a:prstGeom>
          <a:noFill/>
        </p:spPr>
        <p:txBody>
          <a:bodyPr wrap="square" rtlCol="0">
            <a:spAutoFit/>
          </a:bodyPr>
          <a:lstStyle/>
          <a:p>
            <a:r>
              <a:rPr lang="en-US" sz="1200" dirty="0"/>
              <a:t>The increasing complexity of managing and maintaining a fleet of vehicles in various industries, along with the growing need for predictive maintenance, operational efficiency, and real-time safety monitoring, presents a significant challenge. Organizations face difficulties in tracking vehicle health, fuel consumption, maintenance schedules, and driver behavior effectively. The lack of a unified system that integrates vehicle health data and predicts failures before they happen leads to increased downtime, elevated maintenance costs, and higher safety risks.</a:t>
            </a:r>
          </a:p>
          <a:p>
            <a:endParaRPr lang="en-US" sz="1200" dirty="0"/>
          </a:p>
          <a:p>
            <a:r>
              <a:rPr lang="en-US" sz="1200" dirty="0"/>
              <a:t>This project aims to implement an IoT-based solution that integrates real-time vehicle monitoring, predictive maintenance, fleet management, and inventory management into a single cohesive platform, leveraging SAP technologies for streamlined operations. The system will utilize data from sensors installed in vehicles, such as temperature, fuel levels, and motion detection (via PIR sensors), to provide predictive insights and automate maintenance scheduling. Additionally, the system will monitor driver behavior, track fuel consumption, and optimize route efficiency.</a:t>
            </a:r>
          </a:p>
          <a:p>
            <a:endParaRPr lang="en-US" dirty="0"/>
          </a:p>
          <a:p>
            <a:endParaRPr lang="en-US" dirty="0"/>
          </a:p>
        </p:txBody>
      </p:sp>
      <p:sp>
        <p:nvSpPr>
          <p:cNvPr id="4" name="Rectangle 2">
            <a:extLst>
              <a:ext uri="{FF2B5EF4-FFF2-40B4-BE49-F238E27FC236}">
                <a16:creationId xmlns:a16="http://schemas.microsoft.com/office/drawing/2014/main" id="{5321381E-2243-850F-FE1A-11FDF16C96B0}"/>
              </a:ext>
            </a:extLst>
          </p:cNvPr>
          <p:cNvSpPr>
            <a:spLocks noChangeArrowheads="1"/>
          </p:cNvSpPr>
          <p:nvPr/>
        </p:nvSpPr>
        <p:spPr bwMode="auto">
          <a:xfrm>
            <a:off x="438615" y="1017725"/>
            <a:ext cx="707597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mj-lt"/>
              <a:buAutoNum type="alphaLcPeriod"/>
              <a:tabLst/>
            </a:pPr>
            <a:r>
              <a:rPr kumimoji="0" lang="en-US" altLang="en-US" sz="1200" b="1" i="0" u="none" strike="noStrike" cap="none" normalizeH="0" baseline="0" dirty="0">
                <a:ln>
                  <a:noFill/>
                </a:ln>
                <a:solidFill>
                  <a:schemeClr val="tx1"/>
                </a:solidFill>
                <a:effectLst/>
                <a:latin typeface="Arial" panose="020B0604020202020204" pitchFamily="34" charset="0"/>
              </a:rPr>
              <a:t>Challenge:</a:t>
            </a:r>
          </a:p>
          <a:p>
            <a:pPr lvl="1" eaLnBrk="0" fontAlgn="base" hangingPunct="0">
              <a:spcBef>
                <a:spcPct val="0"/>
              </a:spcBef>
              <a:spcAft>
                <a:spcPct val="0"/>
              </a:spcAft>
              <a:buClrTx/>
            </a:pPr>
            <a:r>
              <a:rPr lang="en-US" altLang="en-US" sz="1200" dirty="0">
                <a:solidFill>
                  <a:schemeClr val="tx1"/>
                </a:solidFill>
                <a:latin typeface="Arial" panose="020B0604020202020204" pitchFamily="34" charset="0"/>
              </a:rPr>
              <a:t>       1. Managing fleet operations, ensuring vehicle health, and predicting maintenance needs.</a:t>
            </a:r>
          </a:p>
          <a:p>
            <a:pPr lvl="1" eaLnBrk="0" fontAlgn="base" hangingPunct="0">
              <a:spcBef>
                <a:spcPct val="0"/>
              </a:spcBef>
              <a:spcAft>
                <a:spcPct val="0"/>
              </a:spcAft>
              <a:buClrTx/>
            </a:pPr>
            <a:r>
              <a:rPr lang="en-US" altLang="en-US" sz="1200" dirty="0">
                <a:solidFill>
                  <a:schemeClr val="tx1"/>
                </a:solidFill>
                <a:latin typeface="Arial" panose="020B0604020202020204" pitchFamily="34" charset="0"/>
              </a:rPr>
              <a:t>       2. L</a:t>
            </a:r>
            <a:r>
              <a:rPr kumimoji="0" lang="en-US" altLang="en-US" sz="1200" b="0" i="0" u="none" strike="noStrike" cap="none" normalizeH="0" baseline="0" dirty="0">
                <a:ln>
                  <a:noFill/>
                </a:ln>
                <a:solidFill>
                  <a:schemeClr val="tx1"/>
                </a:solidFill>
                <a:effectLst/>
                <a:latin typeface="Arial" panose="020B0604020202020204" pitchFamily="34" charset="0"/>
              </a:rPr>
              <a:t>ack of an integrated system leading to high maintenance costs, downtimes, and safety issues</a:t>
            </a:r>
          </a:p>
          <a:p>
            <a:pPr marL="285750" marR="0" lvl="0" indent="-285750" algn="l" defTabSz="914400" rtl="0" eaLnBrk="0" fontAlgn="base" latinLnBrk="0" hangingPunct="0">
              <a:lnSpc>
                <a:spcPct val="100000"/>
              </a:lnSpc>
              <a:spcBef>
                <a:spcPct val="0"/>
              </a:spcBef>
              <a:spcAft>
                <a:spcPct val="0"/>
              </a:spcAft>
              <a:buClrTx/>
              <a:buSzTx/>
              <a:buFont typeface="+mj-lt"/>
              <a:buAutoNum type="alphaLcPeriod"/>
              <a:tabLst/>
            </a:pPr>
            <a:r>
              <a:rPr kumimoji="0" lang="en-US" altLang="en-US" sz="1200" b="1" i="0" u="none" strike="noStrike" cap="none" normalizeH="0" baseline="0" dirty="0">
                <a:ln>
                  <a:noFill/>
                </a:ln>
                <a:solidFill>
                  <a:schemeClr val="tx1"/>
                </a:solidFill>
                <a:effectLst/>
                <a:latin typeface="Arial" panose="020B0604020202020204" pitchFamily="34" charset="0"/>
              </a:rPr>
              <a:t>Solution: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lvl="4" eaLnBrk="0" fontAlgn="base" hangingPunct="0">
              <a:spcBef>
                <a:spcPct val="0"/>
              </a:spcBef>
              <a:spcAft>
                <a:spcPct val="0"/>
              </a:spcAft>
              <a:buClrTx/>
            </a:pPr>
            <a:r>
              <a:rPr lang="en-US" altLang="en-US" sz="1200" dirty="0">
                <a:solidFill>
                  <a:schemeClr val="tx1"/>
                </a:solidFill>
                <a:latin typeface="Arial" panose="020B0604020202020204" pitchFamily="34" charset="0"/>
              </a:rPr>
              <a:t>       1. </a:t>
            </a:r>
            <a:r>
              <a:rPr kumimoji="0" lang="en-US" altLang="en-US" sz="1200" b="0" i="0" u="none" strike="noStrike" cap="none" normalizeH="0" baseline="0" dirty="0">
                <a:ln>
                  <a:noFill/>
                </a:ln>
                <a:solidFill>
                  <a:schemeClr val="tx1"/>
                </a:solidFill>
                <a:effectLst/>
                <a:latin typeface="Arial" panose="020B0604020202020204" pitchFamily="34" charset="0"/>
              </a:rPr>
              <a:t>A unified platform to monitor, predict, and manage vehicle health and operations.</a:t>
            </a:r>
          </a:p>
          <a:p>
            <a:pPr lvl="4" eaLnBrk="0" fontAlgn="base" hangingPunct="0">
              <a:spcBef>
                <a:spcPct val="0"/>
              </a:spcBef>
              <a:spcAft>
                <a:spcPct val="0"/>
              </a:spcAft>
              <a:buClrTx/>
            </a:pPr>
            <a:r>
              <a:rPr kumimoji="0" lang="en-US" altLang="en-US" sz="1200" b="0" i="0" u="none" strike="noStrike" cap="none" normalizeH="0" baseline="0" dirty="0">
                <a:ln>
                  <a:noFill/>
                </a:ln>
                <a:solidFill>
                  <a:schemeClr val="tx1"/>
                </a:solidFill>
                <a:effectLst/>
                <a:latin typeface="Arial" panose="020B0604020202020204" pitchFamily="34" charset="0"/>
              </a:rPr>
              <a:t>       2. SAP integration for fleet management and predictive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79936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8D2D3-0B0D-DC28-5D73-3AF0E7CD19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924E81-18E3-68D6-1D4E-6DDD39E761E5}"/>
              </a:ext>
            </a:extLst>
          </p:cNvPr>
          <p:cNvSpPr>
            <a:spLocks noGrp="1"/>
          </p:cNvSpPr>
          <p:nvPr>
            <p:ph type="title"/>
          </p:nvPr>
        </p:nvSpPr>
        <p:spPr/>
        <p:txBody>
          <a:bodyPr/>
          <a:lstStyle/>
          <a:p>
            <a:pPr marR="0" algn="l" rtl="0">
              <a:buNone/>
            </a:pPr>
            <a:r>
              <a:rPr lang="en-US" sz="24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Key objectives include:</a:t>
            </a:r>
            <a:endParaRPr lang="en-US" sz="2400" dirty="0">
              <a:effectLst/>
            </a:endParaRPr>
          </a:p>
        </p:txBody>
      </p:sp>
      <p:sp>
        <p:nvSpPr>
          <p:cNvPr id="3" name="TextBox 2">
            <a:extLst>
              <a:ext uri="{FF2B5EF4-FFF2-40B4-BE49-F238E27FC236}">
                <a16:creationId xmlns:a16="http://schemas.microsoft.com/office/drawing/2014/main" id="{F23C2B3F-F934-2F42-F207-ECEB3DDE5CFD}"/>
              </a:ext>
            </a:extLst>
          </p:cNvPr>
          <p:cNvSpPr txBox="1"/>
          <p:nvPr/>
        </p:nvSpPr>
        <p:spPr>
          <a:xfrm>
            <a:off x="311700" y="1255617"/>
            <a:ext cx="7315200" cy="3323987"/>
          </a:xfrm>
          <a:prstGeom prst="rect">
            <a:avLst/>
          </a:prstGeom>
          <a:noFill/>
        </p:spPr>
        <p:txBody>
          <a:bodyPr wrap="square" rtlCol="0">
            <a:spAutoFit/>
          </a:bodyPr>
          <a:lstStyle/>
          <a:p>
            <a:pPr marL="285750" marR="0" indent="-285750" algn="l" rtl="0">
              <a:buFont typeface="Arial" panose="020B0604020202020204" pitchFamily="34" charset="0"/>
              <a:buChar char="•"/>
            </a:pPr>
            <a:r>
              <a:rPr lang="en-US" dirty="0">
                <a:latin typeface="Arial" panose="020B0604020202020204" pitchFamily="34" charset="0"/>
                <a:ea typeface="Arial" panose="020B0604020202020204" pitchFamily="34" charset="0"/>
                <a:cs typeface="Arial" panose="020B0604020202020204" pitchFamily="34" charset="0"/>
              </a:rPr>
              <a:t>T</a:t>
            </a: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o integrate sensor data for real-time monitoring of vehicle components (temperature, fuel levels, etc.).</a:t>
            </a:r>
            <a:endParaRPr lang="en-US" sz="1100" dirty="0">
              <a:effectLst/>
            </a:endParaRPr>
          </a:p>
          <a:p>
            <a:pPr marL="285750" marR="0" indent="-285750" algn="l" rtl="0">
              <a:buFont typeface="Arial" panose="020B0604020202020204" pitchFamily="34" charset="0"/>
              <a:buChar char="•"/>
            </a:pP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Building a predictive maintenance model to foresee potential failures and schedule proactive maintenance.</a:t>
            </a:r>
            <a:endParaRPr lang="en-US" sz="1100" dirty="0">
              <a:effectLst/>
            </a:endParaRPr>
          </a:p>
          <a:p>
            <a:pPr marL="285750" marR="0" indent="-285750" algn="l" rtl="0">
              <a:buFont typeface="Arial" panose="020B0604020202020204" pitchFamily="34" charset="0"/>
              <a:buChar char="•"/>
            </a:pP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Optimizing fleet management by providing insights into vehicle utilization, route efficiency, and driver behavior.</a:t>
            </a:r>
            <a:endParaRPr lang="en-US" sz="1100" dirty="0">
              <a:effectLst/>
            </a:endParaRPr>
          </a:p>
          <a:p>
            <a:pPr marL="285750" marR="0" indent="-285750" algn="l" rtl="0">
              <a:buFont typeface="Arial" panose="020B0604020202020204" pitchFamily="34" charset="0"/>
              <a:buChar char="•"/>
            </a:pP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Creating a real-time dashboard that monitors vehicle status, predictive insights, and safety metrics, while also integrating features like music, navigation, and rear camera functionalities.</a:t>
            </a:r>
            <a:endParaRPr lang="en-US" sz="1100" dirty="0">
              <a:effectLst/>
            </a:endParaRPr>
          </a:p>
          <a:p>
            <a:pPr marL="285750" marR="0" indent="-285750" algn="l" rtl="0">
              <a:buFont typeface="Arial" panose="020B0604020202020204" pitchFamily="34" charset="0"/>
              <a:buChar char="•"/>
            </a:pPr>
            <a:r>
              <a:rPr lang="en-US"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The system will also improve driver safety by detecting motion around the vehicle during parking using PIR sensors, providing warning alerts through lights and a buzzer, and monitoring environmental factors like gas levels and temperature. By combining predictive maintenance with real-time data and SAP technology, this system will reduce operational costs, improve safety, and enhance decision-making, providing significant value to fleet owners.</a:t>
            </a:r>
            <a:endParaRPr lang="en-US" sz="1100" dirty="0">
              <a:effectLst/>
            </a:endParaRPr>
          </a:p>
        </p:txBody>
      </p:sp>
    </p:spTree>
    <p:extLst>
      <p:ext uri="{BB962C8B-B14F-4D97-AF65-F5344CB8AC3E}">
        <p14:creationId xmlns:p14="http://schemas.microsoft.com/office/powerpoint/2010/main" val="40668350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a:xfrm>
            <a:off x="311700" y="326079"/>
            <a:ext cx="8520600" cy="572700"/>
          </a:xfrm>
        </p:spPr>
        <p:txBody>
          <a:bodyPr/>
          <a:lstStyle/>
          <a:p>
            <a:r>
              <a:rPr lang="en-IN" sz="2400" dirty="0">
                <a:solidFill>
                  <a:srgbClr val="002060"/>
                </a:solidFill>
              </a:rPr>
              <a:t>Project overview - Introduction</a:t>
            </a:r>
          </a:p>
        </p:txBody>
      </p:sp>
      <p:sp>
        <p:nvSpPr>
          <p:cNvPr id="6" name="Rectangle 2">
            <a:extLst>
              <a:ext uri="{FF2B5EF4-FFF2-40B4-BE49-F238E27FC236}">
                <a16:creationId xmlns:a16="http://schemas.microsoft.com/office/drawing/2014/main" id="{F55AB86F-5D15-B91E-5BC0-393194E03525}"/>
              </a:ext>
            </a:extLst>
          </p:cNvPr>
          <p:cNvSpPr>
            <a:spLocks noChangeArrowheads="1"/>
          </p:cNvSpPr>
          <p:nvPr/>
        </p:nvSpPr>
        <p:spPr bwMode="auto">
          <a:xfrm>
            <a:off x="311700" y="944945"/>
            <a:ext cx="862361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Addressing the complexities x fleet management, maintenance, and safety.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Leveraging IoT sensors, machine learning, and SAP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Real-time monitoring, predictive maintenance, and operational efficiency.</a:t>
            </a:r>
          </a:p>
        </p:txBody>
      </p:sp>
      <p:pic>
        <p:nvPicPr>
          <p:cNvPr id="7" name="Picture 6">
            <a:extLst>
              <a:ext uri="{FF2B5EF4-FFF2-40B4-BE49-F238E27FC236}">
                <a16:creationId xmlns:a16="http://schemas.microsoft.com/office/drawing/2014/main" id="{1769A17C-F5FA-4816-0E3E-CF02229891A3}"/>
              </a:ext>
            </a:extLst>
          </p:cNvPr>
          <p:cNvPicPr>
            <a:picLocks noChangeAspect="1"/>
          </p:cNvPicPr>
          <p:nvPr/>
        </p:nvPicPr>
        <p:blipFill>
          <a:blip r:embed="rId2"/>
          <a:stretch>
            <a:fillRect/>
          </a:stretch>
        </p:blipFill>
        <p:spPr>
          <a:xfrm>
            <a:off x="735447" y="2181349"/>
            <a:ext cx="3362206" cy="2038362"/>
          </a:xfrm>
          <a:prstGeom prst="rect">
            <a:avLst/>
          </a:prstGeom>
        </p:spPr>
      </p:pic>
      <p:pic>
        <p:nvPicPr>
          <p:cNvPr id="9" name="Picture 8">
            <a:extLst>
              <a:ext uri="{FF2B5EF4-FFF2-40B4-BE49-F238E27FC236}">
                <a16:creationId xmlns:a16="http://schemas.microsoft.com/office/drawing/2014/main" id="{E38AC5E5-B4A5-B024-F7F3-5FC2ACFA8393}"/>
              </a:ext>
            </a:extLst>
          </p:cNvPr>
          <p:cNvPicPr>
            <a:picLocks noChangeAspect="1"/>
          </p:cNvPicPr>
          <p:nvPr/>
        </p:nvPicPr>
        <p:blipFill>
          <a:blip r:embed="rId3"/>
          <a:stretch>
            <a:fillRect/>
          </a:stretch>
        </p:blipFill>
        <p:spPr>
          <a:xfrm>
            <a:off x="4623505" y="2181348"/>
            <a:ext cx="3524319" cy="2038363"/>
          </a:xfrm>
          <a:prstGeom prst="rect">
            <a:avLst/>
          </a:prstGeom>
        </p:spPr>
      </p:pic>
    </p:spTree>
    <p:extLst>
      <p:ext uri="{BB962C8B-B14F-4D97-AF65-F5344CB8AC3E}">
        <p14:creationId xmlns:p14="http://schemas.microsoft.com/office/powerpoint/2010/main" val="37644154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F02B8-FBB3-2A47-23BC-422A51298F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E2999B-F609-350C-930F-0C0CD0C416DB}"/>
              </a:ext>
            </a:extLst>
          </p:cNvPr>
          <p:cNvSpPr>
            <a:spLocks noGrp="1"/>
          </p:cNvSpPr>
          <p:nvPr>
            <p:ph type="title"/>
          </p:nvPr>
        </p:nvSpPr>
        <p:spPr>
          <a:xfrm>
            <a:off x="0" y="0"/>
            <a:ext cx="5917580" cy="572700"/>
          </a:xfrm>
        </p:spPr>
        <p:txBody>
          <a:bodyPr/>
          <a:lstStyle/>
          <a:p>
            <a:pPr algn="ctr"/>
            <a:r>
              <a:rPr lang="en-IN" sz="2400" dirty="0">
                <a:solidFill>
                  <a:srgbClr val="002060"/>
                </a:solidFill>
              </a:rPr>
              <a:t>App Demonstration - Dashboard</a:t>
            </a:r>
          </a:p>
        </p:txBody>
      </p:sp>
      <p:pic>
        <p:nvPicPr>
          <p:cNvPr id="4" name="Picture 3">
            <a:extLst>
              <a:ext uri="{FF2B5EF4-FFF2-40B4-BE49-F238E27FC236}">
                <a16:creationId xmlns:a16="http://schemas.microsoft.com/office/drawing/2014/main" id="{069AA899-4574-5D05-0E6B-7DDECE142AAF}"/>
              </a:ext>
            </a:extLst>
          </p:cNvPr>
          <p:cNvPicPr>
            <a:picLocks noChangeAspect="1"/>
          </p:cNvPicPr>
          <p:nvPr/>
        </p:nvPicPr>
        <p:blipFill>
          <a:blip r:embed="rId2"/>
          <a:stretch>
            <a:fillRect/>
          </a:stretch>
        </p:blipFill>
        <p:spPr>
          <a:xfrm>
            <a:off x="0" y="639338"/>
            <a:ext cx="9144000" cy="4504162"/>
          </a:xfrm>
          <a:prstGeom prst="rect">
            <a:avLst/>
          </a:prstGeom>
        </p:spPr>
      </p:pic>
    </p:spTree>
    <p:extLst>
      <p:ext uri="{BB962C8B-B14F-4D97-AF65-F5344CB8AC3E}">
        <p14:creationId xmlns:p14="http://schemas.microsoft.com/office/powerpoint/2010/main" val="31915732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4212E-66EC-80F5-DD50-0B753ED1B5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9D7D8F-F8F4-15E9-CD23-B8DD83CB4A5B}"/>
              </a:ext>
            </a:extLst>
          </p:cNvPr>
          <p:cNvSpPr>
            <a:spLocks noGrp="1"/>
          </p:cNvSpPr>
          <p:nvPr>
            <p:ph type="title"/>
          </p:nvPr>
        </p:nvSpPr>
        <p:spPr>
          <a:xfrm>
            <a:off x="0" y="0"/>
            <a:ext cx="5917580" cy="572700"/>
          </a:xfrm>
        </p:spPr>
        <p:txBody>
          <a:bodyPr/>
          <a:lstStyle/>
          <a:p>
            <a:pPr algn="ctr"/>
            <a:r>
              <a:rPr lang="en-IN" sz="2400" dirty="0">
                <a:solidFill>
                  <a:srgbClr val="002060"/>
                </a:solidFill>
              </a:rPr>
              <a:t>App Demonstration- AC </a:t>
            </a:r>
          </a:p>
        </p:txBody>
      </p:sp>
      <p:pic>
        <p:nvPicPr>
          <p:cNvPr id="3" name="Picture 2">
            <a:extLst>
              <a:ext uri="{FF2B5EF4-FFF2-40B4-BE49-F238E27FC236}">
                <a16:creationId xmlns:a16="http://schemas.microsoft.com/office/drawing/2014/main" id="{52F951F5-4619-DC00-269C-8D0EA63FA9BB}"/>
              </a:ext>
            </a:extLst>
          </p:cNvPr>
          <p:cNvPicPr>
            <a:picLocks noChangeAspect="1"/>
          </p:cNvPicPr>
          <p:nvPr/>
        </p:nvPicPr>
        <p:blipFill>
          <a:blip r:embed="rId2"/>
          <a:stretch>
            <a:fillRect/>
          </a:stretch>
        </p:blipFill>
        <p:spPr>
          <a:xfrm>
            <a:off x="0" y="572700"/>
            <a:ext cx="9144000" cy="4570800"/>
          </a:xfrm>
          <a:prstGeom prst="rect">
            <a:avLst/>
          </a:prstGeom>
        </p:spPr>
      </p:pic>
    </p:spTree>
    <p:extLst>
      <p:ext uri="{BB962C8B-B14F-4D97-AF65-F5344CB8AC3E}">
        <p14:creationId xmlns:p14="http://schemas.microsoft.com/office/powerpoint/2010/main" val="7673827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6AEFA-31B1-CB57-C2B4-48D5E2B5C0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D3373E-120D-2F7F-4928-4139F55B5A84}"/>
              </a:ext>
            </a:extLst>
          </p:cNvPr>
          <p:cNvSpPr>
            <a:spLocks noGrp="1"/>
          </p:cNvSpPr>
          <p:nvPr>
            <p:ph type="title"/>
          </p:nvPr>
        </p:nvSpPr>
        <p:spPr>
          <a:xfrm>
            <a:off x="0" y="0"/>
            <a:ext cx="5917580" cy="572700"/>
          </a:xfrm>
        </p:spPr>
        <p:txBody>
          <a:bodyPr/>
          <a:lstStyle/>
          <a:p>
            <a:pPr algn="ctr"/>
            <a:r>
              <a:rPr lang="en-IN" sz="2400" dirty="0">
                <a:solidFill>
                  <a:srgbClr val="002060"/>
                </a:solidFill>
              </a:rPr>
              <a:t>App Demonstration - Music</a:t>
            </a:r>
          </a:p>
        </p:txBody>
      </p:sp>
      <p:pic>
        <p:nvPicPr>
          <p:cNvPr id="3" name="Picture 2">
            <a:extLst>
              <a:ext uri="{FF2B5EF4-FFF2-40B4-BE49-F238E27FC236}">
                <a16:creationId xmlns:a16="http://schemas.microsoft.com/office/drawing/2014/main" id="{EA903930-CA55-D6CB-02DD-24AD3E54A295}"/>
              </a:ext>
            </a:extLst>
          </p:cNvPr>
          <p:cNvPicPr>
            <a:picLocks noChangeAspect="1"/>
          </p:cNvPicPr>
          <p:nvPr/>
        </p:nvPicPr>
        <p:blipFill>
          <a:blip r:embed="rId2"/>
          <a:stretch>
            <a:fillRect/>
          </a:stretch>
        </p:blipFill>
        <p:spPr>
          <a:xfrm>
            <a:off x="0" y="572700"/>
            <a:ext cx="9144000" cy="4570800"/>
          </a:xfrm>
          <a:prstGeom prst="rect">
            <a:avLst/>
          </a:prstGeom>
        </p:spPr>
      </p:pic>
    </p:spTree>
    <p:extLst>
      <p:ext uri="{BB962C8B-B14F-4D97-AF65-F5344CB8AC3E}">
        <p14:creationId xmlns:p14="http://schemas.microsoft.com/office/powerpoint/2010/main" val="31525155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C8E4D-15D9-B34E-5B0E-09A40ADEB1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23F490-9B1B-29DB-EDF5-C7598126E815}"/>
              </a:ext>
            </a:extLst>
          </p:cNvPr>
          <p:cNvSpPr>
            <a:spLocks noGrp="1"/>
          </p:cNvSpPr>
          <p:nvPr>
            <p:ph type="title"/>
          </p:nvPr>
        </p:nvSpPr>
        <p:spPr>
          <a:xfrm>
            <a:off x="0" y="0"/>
            <a:ext cx="6304156" cy="572700"/>
          </a:xfrm>
        </p:spPr>
        <p:txBody>
          <a:bodyPr/>
          <a:lstStyle/>
          <a:p>
            <a:r>
              <a:rPr lang="en-IN" sz="2400" dirty="0">
                <a:solidFill>
                  <a:srgbClr val="002060"/>
                </a:solidFill>
              </a:rPr>
              <a:t>App Demonstration –Map &amp; Rear camera</a:t>
            </a:r>
          </a:p>
        </p:txBody>
      </p:sp>
      <p:pic>
        <p:nvPicPr>
          <p:cNvPr id="4" name="Picture 3">
            <a:extLst>
              <a:ext uri="{FF2B5EF4-FFF2-40B4-BE49-F238E27FC236}">
                <a16:creationId xmlns:a16="http://schemas.microsoft.com/office/drawing/2014/main" id="{B37D40A9-0CE3-67AF-A23F-F68EC23BFCFE}"/>
              </a:ext>
            </a:extLst>
          </p:cNvPr>
          <p:cNvPicPr>
            <a:picLocks noChangeAspect="1"/>
          </p:cNvPicPr>
          <p:nvPr/>
        </p:nvPicPr>
        <p:blipFill>
          <a:blip r:embed="rId2"/>
          <a:stretch>
            <a:fillRect/>
          </a:stretch>
        </p:blipFill>
        <p:spPr>
          <a:xfrm>
            <a:off x="0" y="520661"/>
            <a:ext cx="9144000" cy="4660280"/>
          </a:xfrm>
          <a:prstGeom prst="rect">
            <a:avLst/>
          </a:prstGeom>
        </p:spPr>
      </p:pic>
    </p:spTree>
    <p:extLst>
      <p:ext uri="{BB962C8B-B14F-4D97-AF65-F5344CB8AC3E}">
        <p14:creationId xmlns:p14="http://schemas.microsoft.com/office/powerpoint/2010/main" val="4719798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TotalTime>
  <Words>549</Words>
  <Application>Microsoft Office PowerPoint</Application>
  <PresentationFormat>On-screen Show (16:9)</PresentationFormat>
  <Paragraphs>51</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Project Objectives</vt:lpstr>
      <vt:lpstr>Problem Statement</vt:lpstr>
      <vt:lpstr>Key objectives include:</vt:lpstr>
      <vt:lpstr>Project overview - Introduction</vt:lpstr>
      <vt:lpstr>App Demonstration - Dashboard</vt:lpstr>
      <vt:lpstr>App Demonstration- AC </vt:lpstr>
      <vt:lpstr>App Demonstration - Music</vt:lpstr>
      <vt:lpstr>App Demonstration –Map &amp; Rear camera</vt:lpstr>
      <vt:lpstr>Version 1 : Prototyping and circuit diagram </vt:lpstr>
      <vt:lpstr>Version 2 : Prototyping and circuit diagram </vt:lpstr>
      <vt:lpstr>Version 3 : Prototyping and circuit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swapnil gotmukle</cp:lastModifiedBy>
  <cp:revision>14</cp:revision>
  <dcterms:modified xsi:type="dcterms:W3CDTF">2025-03-21T10:26:17Z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