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66" r:id="rId3"/>
    <p:sldId id="268" r:id="rId4"/>
    <p:sldId id="282" r:id="rId5"/>
    <p:sldId id="283" r:id="rId6"/>
    <p:sldId id="285" r:id="rId7"/>
    <p:sldId id="256" r:id="rId8"/>
    <p:sldId id="257" r:id="rId9"/>
    <p:sldId id="274" r:id="rId10"/>
    <p:sldId id="258" r:id="rId11"/>
    <p:sldId id="259" r:id="rId12"/>
    <p:sldId id="260" r:id="rId13"/>
    <p:sldId id="261" r:id="rId14"/>
    <p:sldId id="262" r:id="rId15"/>
    <p:sldId id="263" r:id="rId16"/>
    <p:sldId id="275" r:id="rId17"/>
    <p:sldId id="264" r:id="rId18"/>
    <p:sldId id="265" r:id="rId19"/>
    <p:sldId id="279" r:id="rId20"/>
    <p:sldId id="280" r:id="rId21"/>
  </p:sldIdLst>
  <p:sldSz cx="11442700" cy="6705600"/>
  <p:notesSz cx="11442700" cy="6705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4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00625" y="1634744"/>
            <a:ext cx="5275580" cy="1798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000625" y="3695637"/>
            <a:ext cx="5319395" cy="95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44042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-2"/>
            <a:ext cx="11430000" cy="6440170"/>
          </a:xfrm>
          <a:custGeom>
            <a:avLst/>
            <a:gdLst/>
            <a:ahLst/>
            <a:cxnLst/>
            <a:rect l="l" t="t" r="r" b="b"/>
            <a:pathLst>
              <a:path w="11430000" h="6440170">
                <a:moveTo>
                  <a:pt x="11430000" y="0"/>
                </a:moveTo>
                <a:lnTo>
                  <a:pt x="0" y="0"/>
                </a:lnTo>
                <a:lnTo>
                  <a:pt x="0" y="6440043"/>
                </a:lnTo>
                <a:lnTo>
                  <a:pt x="11430000" y="6440043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44042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-2"/>
            <a:ext cx="11430000" cy="6440170"/>
          </a:xfrm>
          <a:custGeom>
            <a:avLst/>
            <a:gdLst/>
            <a:ahLst/>
            <a:cxnLst/>
            <a:rect l="l" t="t" r="r" b="b"/>
            <a:pathLst>
              <a:path w="11430000" h="6440170">
                <a:moveTo>
                  <a:pt x="11430000" y="0"/>
                </a:moveTo>
                <a:lnTo>
                  <a:pt x="0" y="0"/>
                </a:lnTo>
                <a:lnTo>
                  <a:pt x="0" y="6440043"/>
                </a:lnTo>
                <a:lnTo>
                  <a:pt x="11430000" y="6440043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2135" y="1482407"/>
            <a:ext cx="4977574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92990" y="1482407"/>
            <a:ext cx="4977574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44042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-2"/>
            <a:ext cx="11430000" cy="6440170"/>
          </a:xfrm>
          <a:custGeom>
            <a:avLst/>
            <a:gdLst/>
            <a:ahLst/>
            <a:cxnLst/>
            <a:rect l="l" t="t" r="r" b="b"/>
            <a:pathLst>
              <a:path w="11430000" h="6440170">
                <a:moveTo>
                  <a:pt x="11430000" y="0"/>
                </a:moveTo>
                <a:lnTo>
                  <a:pt x="0" y="0"/>
                </a:lnTo>
                <a:lnTo>
                  <a:pt x="0" y="6440043"/>
                </a:lnTo>
                <a:lnTo>
                  <a:pt x="11430000" y="6440043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64404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401" y="382346"/>
            <a:ext cx="11213896" cy="205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00625" y="1101674"/>
            <a:ext cx="4808855" cy="1830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90518" y="5994082"/>
            <a:ext cx="3661664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2135" y="5994082"/>
            <a:ext cx="2631821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8744" y="5994082"/>
            <a:ext cx="2631821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s://gamma.app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022" y="580720"/>
            <a:ext cx="66020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Table</a:t>
            </a:r>
            <a:r>
              <a:rPr dirty="0"/>
              <a:t> </a:t>
            </a:r>
            <a:r>
              <a:rPr spc="135" dirty="0"/>
              <a:t>of</a:t>
            </a:r>
            <a:r>
              <a:rPr spc="45" dirty="0"/>
              <a:t> </a:t>
            </a:r>
            <a:r>
              <a:rPr spc="13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4022" y="2027184"/>
            <a:ext cx="5827395" cy="301877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459740" indent="-44704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59740" algn="l"/>
              </a:tabLst>
            </a:pPr>
            <a:r>
              <a:rPr sz="2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Introduction</a:t>
            </a:r>
            <a:endParaRPr sz="2800" dirty="0">
              <a:latin typeface="Lucida Sans Unicode"/>
              <a:cs typeface="Lucida Sans Unicode"/>
            </a:endParaRPr>
          </a:p>
          <a:p>
            <a:pPr marL="459740" indent="-447040">
              <a:lnSpc>
                <a:spcPct val="100000"/>
              </a:lnSpc>
              <a:spcBef>
                <a:spcPts val="1345"/>
              </a:spcBef>
              <a:buAutoNum type="arabicPeriod"/>
              <a:tabLst>
                <a:tab pos="459740" algn="l"/>
              </a:tabLst>
            </a:pPr>
            <a:r>
              <a:rPr sz="2800" dirty="0">
                <a:solidFill>
                  <a:srgbClr val="FFFFFF"/>
                </a:solidFill>
                <a:latin typeface="Lucida Sans Unicode"/>
                <a:cs typeface="Lucida Sans Unicode"/>
              </a:rPr>
              <a:t>Strategies</a:t>
            </a:r>
            <a:r>
              <a:rPr sz="28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Enhancement</a:t>
            </a:r>
            <a:endParaRPr sz="2800" dirty="0">
              <a:latin typeface="Lucida Sans Unicode"/>
              <a:cs typeface="Lucida Sans Unicode"/>
            </a:endParaRPr>
          </a:p>
          <a:p>
            <a:pPr marL="459740" indent="-447040">
              <a:lnSpc>
                <a:spcPct val="100000"/>
              </a:lnSpc>
              <a:spcBef>
                <a:spcPts val="1345"/>
              </a:spcBef>
              <a:buAutoNum type="arabicPeriod"/>
              <a:tabLst>
                <a:tab pos="459740" algn="l"/>
              </a:tabLst>
            </a:pPr>
            <a:r>
              <a:rPr sz="2800" dirty="0">
                <a:solidFill>
                  <a:srgbClr val="FFFFFF"/>
                </a:solidFill>
                <a:latin typeface="Lucida Sans Unicode"/>
                <a:cs typeface="Lucida Sans Unicode"/>
              </a:rPr>
              <a:t>Areas</a:t>
            </a:r>
            <a:r>
              <a:rPr sz="28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Improvement</a:t>
            </a:r>
            <a:endParaRPr sz="2800" dirty="0">
              <a:latin typeface="Lucida Sans Unicode"/>
              <a:cs typeface="Lucida Sans Unicode"/>
            </a:endParaRPr>
          </a:p>
          <a:p>
            <a:pPr marL="459740" indent="-447040">
              <a:lnSpc>
                <a:spcPct val="100000"/>
              </a:lnSpc>
              <a:spcBef>
                <a:spcPts val="1350"/>
              </a:spcBef>
              <a:buAutoNum type="arabicPeriod"/>
              <a:tabLst>
                <a:tab pos="459740" algn="l"/>
              </a:tabLst>
            </a:pPr>
            <a:r>
              <a:rPr sz="2800" dirty="0">
                <a:solidFill>
                  <a:srgbClr val="FFFFFF"/>
                </a:solidFill>
                <a:latin typeface="Lucida Sans Unicode"/>
                <a:cs typeface="Lucida Sans Unicode"/>
              </a:rPr>
              <a:t>Customer</a:t>
            </a:r>
            <a:r>
              <a:rPr sz="28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feedback</a:t>
            </a:r>
            <a:endParaRPr sz="2800" dirty="0">
              <a:latin typeface="Lucida Sans Unicode"/>
              <a:cs typeface="Lucida Sans Unicode"/>
            </a:endParaRPr>
          </a:p>
          <a:p>
            <a:pPr marL="460375" indent="-44767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0375" algn="l"/>
              </a:tabLst>
            </a:pPr>
            <a:r>
              <a:rPr sz="2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Conclusion</a:t>
            </a:r>
            <a:endParaRPr sz="28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400" y="5788152"/>
            <a:ext cx="2502407" cy="5760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1253069"/>
            <a:ext cx="6593840" cy="1110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0"/>
              </a:spcBef>
            </a:pPr>
            <a:r>
              <a:rPr sz="3350" b="0" spc="110" dirty="0">
                <a:solidFill>
                  <a:srgbClr val="F2F2F3"/>
                </a:solidFill>
                <a:latin typeface="Lucida Sans Unicode"/>
                <a:cs typeface="Lucida Sans Unicode"/>
              </a:rPr>
              <a:t>Importance</a:t>
            </a:r>
            <a:r>
              <a:rPr sz="3350" b="0" spc="-204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dirty="0">
                <a:solidFill>
                  <a:srgbClr val="F2F2F3"/>
                </a:solidFill>
                <a:latin typeface="Lucida Sans Unicode"/>
                <a:cs typeface="Lucida Sans Unicode"/>
              </a:rPr>
              <a:t>of</a:t>
            </a:r>
            <a:r>
              <a:rPr sz="3350" b="0" spc="-175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spc="-114" dirty="0">
                <a:solidFill>
                  <a:srgbClr val="F2F2F3"/>
                </a:solidFill>
                <a:latin typeface="Lucida Sans Unicode"/>
                <a:cs typeface="Lucida Sans Unicode"/>
              </a:rPr>
              <a:t>KPIs</a:t>
            </a:r>
            <a:r>
              <a:rPr sz="3350" b="0" spc="-150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spc="-55" dirty="0">
                <a:solidFill>
                  <a:srgbClr val="F2F2F3"/>
                </a:solidFill>
                <a:latin typeface="Lucida Sans Unicode"/>
                <a:cs typeface="Lucida Sans Unicode"/>
              </a:rPr>
              <a:t>for</a:t>
            </a:r>
            <a:r>
              <a:rPr sz="3350" b="0" spc="-175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spc="-10" dirty="0">
                <a:solidFill>
                  <a:srgbClr val="F2F2F3"/>
                </a:solidFill>
                <a:latin typeface="Lucida Sans Unicode"/>
                <a:cs typeface="Lucida Sans Unicode"/>
              </a:rPr>
              <a:t>Business Growth</a:t>
            </a:r>
            <a:endParaRPr sz="335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5969" y="2912228"/>
            <a:ext cx="295275" cy="295275"/>
            <a:chOff x="1655969" y="2912228"/>
            <a:chExt cx="295275" cy="295275"/>
          </a:xfrm>
        </p:grpSpPr>
        <p:sp>
          <p:nvSpPr>
            <p:cNvPr id="5" name="object 5"/>
            <p:cNvSpPr/>
            <p:nvPr/>
          </p:nvSpPr>
          <p:spPr>
            <a:xfrm>
              <a:off x="1660728" y="2916986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29933" y="0"/>
                  </a:moveTo>
                  <a:lnTo>
                    <a:pt x="55575" y="0"/>
                  </a:lnTo>
                  <a:lnTo>
                    <a:pt x="51714" y="368"/>
                  </a:lnTo>
                  <a:lnTo>
                    <a:pt x="14655" y="20180"/>
                  </a:lnTo>
                  <a:lnTo>
                    <a:pt x="0" y="55562"/>
                  </a:lnTo>
                  <a:lnTo>
                    <a:pt x="0" y="226021"/>
                  </a:lnTo>
                  <a:lnTo>
                    <a:pt x="0" y="229933"/>
                  </a:lnTo>
                  <a:lnTo>
                    <a:pt x="14655" y="265315"/>
                  </a:lnTo>
                  <a:lnTo>
                    <a:pt x="51714" y="285127"/>
                  </a:lnTo>
                  <a:lnTo>
                    <a:pt x="55575" y="285508"/>
                  </a:lnTo>
                  <a:lnTo>
                    <a:pt x="229933" y="285508"/>
                  </a:lnTo>
                  <a:lnTo>
                    <a:pt x="265328" y="270852"/>
                  </a:lnTo>
                  <a:lnTo>
                    <a:pt x="285127" y="233794"/>
                  </a:lnTo>
                  <a:lnTo>
                    <a:pt x="285508" y="229933"/>
                  </a:lnTo>
                  <a:lnTo>
                    <a:pt x="285508" y="55562"/>
                  </a:lnTo>
                  <a:lnTo>
                    <a:pt x="270852" y="20180"/>
                  </a:lnTo>
                  <a:lnTo>
                    <a:pt x="233807" y="368"/>
                  </a:lnTo>
                  <a:lnTo>
                    <a:pt x="229933" y="0"/>
                  </a:lnTo>
                  <a:close/>
                </a:path>
              </a:pathLst>
            </a:custGeom>
            <a:solidFill>
              <a:srgbClr val="3D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0728" y="2916986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0" y="226021"/>
                  </a:moveTo>
                  <a:lnTo>
                    <a:pt x="0" y="59474"/>
                  </a:lnTo>
                  <a:lnTo>
                    <a:pt x="0" y="55562"/>
                  </a:lnTo>
                  <a:lnTo>
                    <a:pt x="381" y="51701"/>
                  </a:lnTo>
                  <a:lnTo>
                    <a:pt x="1143" y="47866"/>
                  </a:lnTo>
                  <a:lnTo>
                    <a:pt x="1905" y="44043"/>
                  </a:lnTo>
                  <a:lnTo>
                    <a:pt x="3035" y="40322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26441" y="10020"/>
                  </a:lnTo>
                  <a:lnTo>
                    <a:pt x="29679" y="7848"/>
                  </a:lnTo>
                  <a:lnTo>
                    <a:pt x="33108" y="6019"/>
                  </a:lnTo>
                  <a:lnTo>
                    <a:pt x="36715" y="4521"/>
                  </a:lnTo>
                  <a:lnTo>
                    <a:pt x="40322" y="3022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14" y="368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226034" y="0"/>
                  </a:lnTo>
                  <a:lnTo>
                    <a:pt x="229933" y="0"/>
                  </a:lnTo>
                  <a:lnTo>
                    <a:pt x="233807" y="368"/>
                  </a:lnTo>
                  <a:lnTo>
                    <a:pt x="237629" y="1143"/>
                  </a:lnTo>
                  <a:lnTo>
                    <a:pt x="241465" y="1905"/>
                  </a:lnTo>
                  <a:lnTo>
                    <a:pt x="245186" y="3022"/>
                  </a:lnTo>
                  <a:lnTo>
                    <a:pt x="248793" y="4521"/>
                  </a:lnTo>
                  <a:lnTo>
                    <a:pt x="252399" y="6019"/>
                  </a:lnTo>
                  <a:lnTo>
                    <a:pt x="279488" y="33108"/>
                  </a:lnTo>
                  <a:lnTo>
                    <a:pt x="280987" y="36715"/>
                  </a:lnTo>
                  <a:lnTo>
                    <a:pt x="282486" y="40322"/>
                  </a:lnTo>
                  <a:lnTo>
                    <a:pt x="283603" y="44043"/>
                  </a:lnTo>
                  <a:lnTo>
                    <a:pt x="284365" y="47866"/>
                  </a:lnTo>
                  <a:lnTo>
                    <a:pt x="285127" y="51701"/>
                  </a:lnTo>
                  <a:lnTo>
                    <a:pt x="285508" y="55562"/>
                  </a:lnTo>
                  <a:lnTo>
                    <a:pt x="285508" y="59474"/>
                  </a:lnTo>
                  <a:lnTo>
                    <a:pt x="285508" y="226021"/>
                  </a:lnTo>
                  <a:lnTo>
                    <a:pt x="285508" y="229933"/>
                  </a:lnTo>
                  <a:lnTo>
                    <a:pt x="285127" y="233794"/>
                  </a:lnTo>
                  <a:lnTo>
                    <a:pt x="284365" y="237629"/>
                  </a:lnTo>
                  <a:lnTo>
                    <a:pt x="283603" y="241465"/>
                  </a:lnTo>
                  <a:lnTo>
                    <a:pt x="275488" y="259067"/>
                  </a:lnTo>
                  <a:lnTo>
                    <a:pt x="273316" y="262318"/>
                  </a:lnTo>
                  <a:lnTo>
                    <a:pt x="270852" y="265315"/>
                  </a:lnTo>
                  <a:lnTo>
                    <a:pt x="268084" y="268084"/>
                  </a:lnTo>
                  <a:lnTo>
                    <a:pt x="265328" y="270852"/>
                  </a:lnTo>
                  <a:lnTo>
                    <a:pt x="262318" y="273316"/>
                  </a:lnTo>
                  <a:lnTo>
                    <a:pt x="259080" y="275475"/>
                  </a:lnTo>
                  <a:lnTo>
                    <a:pt x="255828" y="277647"/>
                  </a:lnTo>
                  <a:lnTo>
                    <a:pt x="252399" y="279488"/>
                  </a:lnTo>
                  <a:lnTo>
                    <a:pt x="248793" y="280974"/>
                  </a:lnTo>
                  <a:lnTo>
                    <a:pt x="245186" y="282473"/>
                  </a:lnTo>
                  <a:lnTo>
                    <a:pt x="241465" y="283603"/>
                  </a:lnTo>
                  <a:lnTo>
                    <a:pt x="237629" y="284365"/>
                  </a:lnTo>
                  <a:lnTo>
                    <a:pt x="233807" y="285127"/>
                  </a:lnTo>
                  <a:lnTo>
                    <a:pt x="229933" y="285508"/>
                  </a:lnTo>
                  <a:lnTo>
                    <a:pt x="226034" y="285508"/>
                  </a:lnTo>
                  <a:lnTo>
                    <a:pt x="59486" y="285508"/>
                  </a:lnTo>
                  <a:lnTo>
                    <a:pt x="55575" y="285508"/>
                  </a:lnTo>
                  <a:lnTo>
                    <a:pt x="51714" y="285127"/>
                  </a:lnTo>
                  <a:lnTo>
                    <a:pt x="47879" y="284365"/>
                  </a:lnTo>
                  <a:lnTo>
                    <a:pt x="44043" y="283603"/>
                  </a:lnTo>
                  <a:lnTo>
                    <a:pt x="40322" y="282473"/>
                  </a:lnTo>
                  <a:lnTo>
                    <a:pt x="36715" y="280974"/>
                  </a:lnTo>
                  <a:lnTo>
                    <a:pt x="33108" y="279488"/>
                  </a:lnTo>
                  <a:lnTo>
                    <a:pt x="29679" y="277647"/>
                  </a:lnTo>
                  <a:lnTo>
                    <a:pt x="26441" y="275475"/>
                  </a:lnTo>
                  <a:lnTo>
                    <a:pt x="23190" y="273316"/>
                  </a:lnTo>
                  <a:lnTo>
                    <a:pt x="20180" y="270852"/>
                  </a:lnTo>
                  <a:lnTo>
                    <a:pt x="17424" y="268084"/>
                  </a:lnTo>
                  <a:lnTo>
                    <a:pt x="14655" y="265315"/>
                  </a:lnTo>
                  <a:lnTo>
                    <a:pt x="12192" y="262318"/>
                  </a:lnTo>
                  <a:lnTo>
                    <a:pt x="10020" y="259067"/>
                  </a:lnTo>
                  <a:lnTo>
                    <a:pt x="7848" y="255816"/>
                  </a:lnTo>
                  <a:lnTo>
                    <a:pt x="6019" y="252387"/>
                  </a:lnTo>
                  <a:lnTo>
                    <a:pt x="4533" y="248793"/>
                  </a:lnTo>
                  <a:lnTo>
                    <a:pt x="3035" y="245186"/>
                  </a:lnTo>
                  <a:lnTo>
                    <a:pt x="1905" y="241465"/>
                  </a:lnTo>
                  <a:lnTo>
                    <a:pt x="1143" y="237629"/>
                  </a:lnTo>
                  <a:lnTo>
                    <a:pt x="381" y="233794"/>
                  </a:lnTo>
                  <a:lnTo>
                    <a:pt x="0" y="229933"/>
                  </a:lnTo>
                  <a:lnTo>
                    <a:pt x="0" y="226021"/>
                  </a:lnTo>
                  <a:close/>
                </a:path>
              </a:pathLst>
            </a:custGeom>
            <a:ln w="9517">
              <a:solidFill>
                <a:srgbClr val="565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805415" y="2912228"/>
            <a:ext cx="304800" cy="295275"/>
            <a:chOff x="5805415" y="2912228"/>
            <a:chExt cx="304800" cy="295275"/>
          </a:xfrm>
        </p:grpSpPr>
        <p:sp>
          <p:nvSpPr>
            <p:cNvPr id="8" name="object 8"/>
            <p:cNvSpPr/>
            <p:nvPr/>
          </p:nvSpPr>
          <p:spPr>
            <a:xfrm>
              <a:off x="5810173" y="2916986"/>
              <a:ext cx="295275" cy="285750"/>
            </a:xfrm>
            <a:custGeom>
              <a:avLst/>
              <a:gdLst/>
              <a:ahLst/>
              <a:cxnLst/>
              <a:rect l="l" t="t" r="r" b="b"/>
              <a:pathLst>
                <a:path w="295275" h="285750">
                  <a:moveTo>
                    <a:pt x="239445" y="0"/>
                  </a:moveTo>
                  <a:lnTo>
                    <a:pt x="55575" y="0"/>
                  </a:lnTo>
                  <a:lnTo>
                    <a:pt x="51701" y="368"/>
                  </a:lnTo>
                  <a:lnTo>
                    <a:pt x="14655" y="20180"/>
                  </a:lnTo>
                  <a:lnTo>
                    <a:pt x="0" y="55562"/>
                  </a:lnTo>
                  <a:lnTo>
                    <a:pt x="0" y="226021"/>
                  </a:lnTo>
                  <a:lnTo>
                    <a:pt x="0" y="229933"/>
                  </a:lnTo>
                  <a:lnTo>
                    <a:pt x="14655" y="265315"/>
                  </a:lnTo>
                  <a:lnTo>
                    <a:pt x="51701" y="285127"/>
                  </a:lnTo>
                  <a:lnTo>
                    <a:pt x="55575" y="285508"/>
                  </a:lnTo>
                  <a:lnTo>
                    <a:pt x="239445" y="285508"/>
                  </a:lnTo>
                  <a:lnTo>
                    <a:pt x="274840" y="270852"/>
                  </a:lnTo>
                  <a:lnTo>
                    <a:pt x="294640" y="233794"/>
                  </a:lnTo>
                  <a:lnTo>
                    <a:pt x="295021" y="229933"/>
                  </a:lnTo>
                  <a:lnTo>
                    <a:pt x="295021" y="55562"/>
                  </a:lnTo>
                  <a:lnTo>
                    <a:pt x="280365" y="20180"/>
                  </a:lnTo>
                  <a:lnTo>
                    <a:pt x="243319" y="368"/>
                  </a:lnTo>
                  <a:lnTo>
                    <a:pt x="239445" y="0"/>
                  </a:lnTo>
                  <a:close/>
                </a:path>
              </a:pathLst>
            </a:custGeom>
            <a:solidFill>
              <a:srgbClr val="3D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10173" y="2916986"/>
              <a:ext cx="295275" cy="285750"/>
            </a:xfrm>
            <a:custGeom>
              <a:avLst/>
              <a:gdLst/>
              <a:ahLst/>
              <a:cxnLst/>
              <a:rect l="l" t="t" r="r" b="b"/>
              <a:pathLst>
                <a:path w="295275" h="285750">
                  <a:moveTo>
                    <a:pt x="0" y="226021"/>
                  </a:moveTo>
                  <a:lnTo>
                    <a:pt x="0" y="59474"/>
                  </a:lnTo>
                  <a:lnTo>
                    <a:pt x="0" y="55562"/>
                  </a:lnTo>
                  <a:lnTo>
                    <a:pt x="381" y="51701"/>
                  </a:lnTo>
                  <a:lnTo>
                    <a:pt x="1143" y="47866"/>
                  </a:lnTo>
                  <a:lnTo>
                    <a:pt x="1905" y="44043"/>
                  </a:lnTo>
                  <a:lnTo>
                    <a:pt x="3022" y="40322"/>
                  </a:lnTo>
                  <a:lnTo>
                    <a:pt x="4521" y="36715"/>
                  </a:lnTo>
                  <a:lnTo>
                    <a:pt x="6019" y="33108"/>
                  </a:lnTo>
                  <a:lnTo>
                    <a:pt x="17424" y="17411"/>
                  </a:lnTo>
                  <a:lnTo>
                    <a:pt x="20180" y="14655"/>
                  </a:lnTo>
                  <a:lnTo>
                    <a:pt x="36715" y="4521"/>
                  </a:lnTo>
                  <a:lnTo>
                    <a:pt x="40322" y="3022"/>
                  </a:lnTo>
                  <a:lnTo>
                    <a:pt x="44043" y="1905"/>
                  </a:lnTo>
                  <a:lnTo>
                    <a:pt x="47879" y="1143"/>
                  </a:lnTo>
                  <a:lnTo>
                    <a:pt x="51701" y="368"/>
                  </a:lnTo>
                  <a:lnTo>
                    <a:pt x="55575" y="0"/>
                  </a:lnTo>
                  <a:lnTo>
                    <a:pt x="59474" y="0"/>
                  </a:lnTo>
                  <a:lnTo>
                    <a:pt x="235546" y="0"/>
                  </a:lnTo>
                  <a:lnTo>
                    <a:pt x="239445" y="0"/>
                  </a:lnTo>
                  <a:lnTo>
                    <a:pt x="243319" y="368"/>
                  </a:lnTo>
                  <a:lnTo>
                    <a:pt x="247142" y="1143"/>
                  </a:lnTo>
                  <a:lnTo>
                    <a:pt x="250977" y="1905"/>
                  </a:lnTo>
                  <a:lnTo>
                    <a:pt x="254698" y="3022"/>
                  </a:lnTo>
                  <a:lnTo>
                    <a:pt x="258305" y="4521"/>
                  </a:lnTo>
                  <a:lnTo>
                    <a:pt x="261912" y="6019"/>
                  </a:lnTo>
                  <a:lnTo>
                    <a:pt x="289001" y="33108"/>
                  </a:lnTo>
                  <a:lnTo>
                    <a:pt x="295021" y="55562"/>
                  </a:lnTo>
                  <a:lnTo>
                    <a:pt x="295021" y="59474"/>
                  </a:lnTo>
                  <a:lnTo>
                    <a:pt x="295021" y="226021"/>
                  </a:lnTo>
                  <a:lnTo>
                    <a:pt x="295021" y="229933"/>
                  </a:lnTo>
                  <a:lnTo>
                    <a:pt x="294640" y="233794"/>
                  </a:lnTo>
                  <a:lnTo>
                    <a:pt x="285000" y="259067"/>
                  </a:lnTo>
                  <a:lnTo>
                    <a:pt x="282829" y="262318"/>
                  </a:lnTo>
                  <a:lnTo>
                    <a:pt x="268592" y="275475"/>
                  </a:lnTo>
                  <a:lnTo>
                    <a:pt x="265341" y="277647"/>
                  </a:lnTo>
                  <a:lnTo>
                    <a:pt x="261912" y="279488"/>
                  </a:lnTo>
                  <a:lnTo>
                    <a:pt x="258305" y="280974"/>
                  </a:lnTo>
                  <a:lnTo>
                    <a:pt x="254698" y="282473"/>
                  </a:lnTo>
                  <a:lnTo>
                    <a:pt x="250977" y="283603"/>
                  </a:lnTo>
                  <a:lnTo>
                    <a:pt x="247142" y="284365"/>
                  </a:lnTo>
                  <a:lnTo>
                    <a:pt x="243319" y="285127"/>
                  </a:lnTo>
                  <a:lnTo>
                    <a:pt x="239445" y="285508"/>
                  </a:lnTo>
                  <a:lnTo>
                    <a:pt x="235546" y="285508"/>
                  </a:lnTo>
                  <a:lnTo>
                    <a:pt x="59474" y="285508"/>
                  </a:lnTo>
                  <a:lnTo>
                    <a:pt x="55575" y="285508"/>
                  </a:lnTo>
                  <a:lnTo>
                    <a:pt x="51701" y="285127"/>
                  </a:lnTo>
                  <a:lnTo>
                    <a:pt x="47879" y="284365"/>
                  </a:lnTo>
                  <a:lnTo>
                    <a:pt x="44043" y="283603"/>
                  </a:lnTo>
                  <a:lnTo>
                    <a:pt x="40322" y="282473"/>
                  </a:lnTo>
                  <a:lnTo>
                    <a:pt x="36715" y="280974"/>
                  </a:lnTo>
                  <a:lnTo>
                    <a:pt x="33108" y="279488"/>
                  </a:lnTo>
                  <a:lnTo>
                    <a:pt x="29679" y="277647"/>
                  </a:lnTo>
                  <a:lnTo>
                    <a:pt x="26428" y="275475"/>
                  </a:lnTo>
                  <a:lnTo>
                    <a:pt x="23190" y="273316"/>
                  </a:lnTo>
                  <a:lnTo>
                    <a:pt x="20180" y="270852"/>
                  </a:lnTo>
                  <a:lnTo>
                    <a:pt x="17424" y="268084"/>
                  </a:lnTo>
                  <a:lnTo>
                    <a:pt x="14655" y="265315"/>
                  </a:lnTo>
                  <a:lnTo>
                    <a:pt x="1143" y="237629"/>
                  </a:lnTo>
                  <a:lnTo>
                    <a:pt x="381" y="233794"/>
                  </a:lnTo>
                  <a:lnTo>
                    <a:pt x="0" y="229933"/>
                  </a:lnTo>
                  <a:lnTo>
                    <a:pt x="0" y="226021"/>
                  </a:lnTo>
                  <a:close/>
                </a:path>
              </a:pathLst>
            </a:custGeom>
            <a:ln w="9517">
              <a:solidFill>
                <a:srgbClr val="565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655969" y="4187511"/>
            <a:ext cx="295275" cy="304800"/>
            <a:chOff x="1655969" y="4187511"/>
            <a:chExt cx="295275" cy="304800"/>
          </a:xfrm>
        </p:grpSpPr>
        <p:sp>
          <p:nvSpPr>
            <p:cNvPr id="11" name="object 11"/>
            <p:cNvSpPr/>
            <p:nvPr/>
          </p:nvSpPr>
          <p:spPr>
            <a:xfrm>
              <a:off x="1660728" y="4192269"/>
              <a:ext cx="285750" cy="295275"/>
            </a:xfrm>
            <a:custGeom>
              <a:avLst/>
              <a:gdLst/>
              <a:ahLst/>
              <a:cxnLst/>
              <a:rect l="l" t="t" r="r" b="b"/>
              <a:pathLst>
                <a:path w="285750" h="295275">
                  <a:moveTo>
                    <a:pt x="229933" y="0"/>
                  </a:moveTo>
                  <a:lnTo>
                    <a:pt x="55575" y="0"/>
                  </a:lnTo>
                  <a:lnTo>
                    <a:pt x="51714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235546"/>
                  </a:lnTo>
                  <a:lnTo>
                    <a:pt x="0" y="239445"/>
                  </a:lnTo>
                  <a:lnTo>
                    <a:pt x="14655" y="274840"/>
                  </a:lnTo>
                  <a:lnTo>
                    <a:pt x="51714" y="294640"/>
                  </a:lnTo>
                  <a:lnTo>
                    <a:pt x="55575" y="295033"/>
                  </a:lnTo>
                  <a:lnTo>
                    <a:pt x="229933" y="295033"/>
                  </a:lnTo>
                  <a:lnTo>
                    <a:pt x="265328" y="280365"/>
                  </a:lnTo>
                  <a:lnTo>
                    <a:pt x="285127" y="243319"/>
                  </a:lnTo>
                  <a:lnTo>
                    <a:pt x="285508" y="239445"/>
                  </a:lnTo>
                  <a:lnTo>
                    <a:pt x="285508" y="55575"/>
                  </a:lnTo>
                  <a:lnTo>
                    <a:pt x="270852" y="20180"/>
                  </a:lnTo>
                  <a:lnTo>
                    <a:pt x="233807" y="381"/>
                  </a:lnTo>
                  <a:lnTo>
                    <a:pt x="229933" y="0"/>
                  </a:lnTo>
                  <a:close/>
                </a:path>
              </a:pathLst>
            </a:custGeom>
            <a:solidFill>
              <a:srgbClr val="3D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0728" y="4192269"/>
              <a:ext cx="285750" cy="295275"/>
            </a:xfrm>
            <a:custGeom>
              <a:avLst/>
              <a:gdLst/>
              <a:ahLst/>
              <a:cxnLst/>
              <a:rect l="l" t="t" r="r" b="b"/>
              <a:pathLst>
                <a:path w="285750" h="295275">
                  <a:moveTo>
                    <a:pt x="0" y="235546"/>
                  </a:moveTo>
                  <a:lnTo>
                    <a:pt x="0" y="59474"/>
                  </a:lnTo>
                  <a:lnTo>
                    <a:pt x="0" y="55575"/>
                  </a:lnTo>
                  <a:lnTo>
                    <a:pt x="381" y="51701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35" y="40322"/>
                  </a:lnTo>
                  <a:lnTo>
                    <a:pt x="4533" y="36715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28"/>
                  </a:lnTo>
                  <a:lnTo>
                    <a:pt x="12192" y="23177"/>
                  </a:lnTo>
                  <a:lnTo>
                    <a:pt x="14655" y="20180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23190" y="12192"/>
                  </a:lnTo>
                  <a:lnTo>
                    <a:pt x="26441" y="10020"/>
                  </a:lnTo>
                  <a:lnTo>
                    <a:pt x="29679" y="7848"/>
                  </a:lnTo>
                  <a:lnTo>
                    <a:pt x="47879" y="1143"/>
                  </a:lnTo>
                  <a:lnTo>
                    <a:pt x="51714" y="381"/>
                  </a:lnTo>
                  <a:lnTo>
                    <a:pt x="55575" y="0"/>
                  </a:lnTo>
                  <a:lnTo>
                    <a:pt x="59486" y="0"/>
                  </a:lnTo>
                  <a:lnTo>
                    <a:pt x="226034" y="0"/>
                  </a:lnTo>
                  <a:lnTo>
                    <a:pt x="229933" y="0"/>
                  </a:lnTo>
                  <a:lnTo>
                    <a:pt x="233807" y="381"/>
                  </a:lnTo>
                  <a:lnTo>
                    <a:pt x="237629" y="1143"/>
                  </a:lnTo>
                  <a:lnTo>
                    <a:pt x="241465" y="1905"/>
                  </a:lnTo>
                  <a:lnTo>
                    <a:pt x="268084" y="17424"/>
                  </a:lnTo>
                  <a:lnTo>
                    <a:pt x="270852" y="20180"/>
                  </a:lnTo>
                  <a:lnTo>
                    <a:pt x="280987" y="36715"/>
                  </a:lnTo>
                  <a:lnTo>
                    <a:pt x="282486" y="40322"/>
                  </a:lnTo>
                  <a:lnTo>
                    <a:pt x="283603" y="44043"/>
                  </a:lnTo>
                  <a:lnTo>
                    <a:pt x="284365" y="47879"/>
                  </a:lnTo>
                  <a:lnTo>
                    <a:pt x="285127" y="51701"/>
                  </a:lnTo>
                  <a:lnTo>
                    <a:pt x="285508" y="55575"/>
                  </a:lnTo>
                  <a:lnTo>
                    <a:pt x="285508" y="59474"/>
                  </a:lnTo>
                  <a:lnTo>
                    <a:pt x="285508" y="235546"/>
                  </a:lnTo>
                  <a:lnTo>
                    <a:pt x="285508" y="239445"/>
                  </a:lnTo>
                  <a:lnTo>
                    <a:pt x="285127" y="243319"/>
                  </a:lnTo>
                  <a:lnTo>
                    <a:pt x="284365" y="247154"/>
                  </a:lnTo>
                  <a:lnTo>
                    <a:pt x="283603" y="250977"/>
                  </a:lnTo>
                  <a:lnTo>
                    <a:pt x="282486" y="254698"/>
                  </a:lnTo>
                  <a:lnTo>
                    <a:pt x="280987" y="258305"/>
                  </a:lnTo>
                  <a:lnTo>
                    <a:pt x="279488" y="261912"/>
                  </a:lnTo>
                  <a:lnTo>
                    <a:pt x="268084" y="277609"/>
                  </a:lnTo>
                  <a:lnTo>
                    <a:pt x="265328" y="280365"/>
                  </a:lnTo>
                  <a:lnTo>
                    <a:pt x="237629" y="293878"/>
                  </a:lnTo>
                  <a:lnTo>
                    <a:pt x="233807" y="294640"/>
                  </a:lnTo>
                  <a:lnTo>
                    <a:pt x="229933" y="295033"/>
                  </a:lnTo>
                  <a:lnTo>
                    <a:pt x="226034" y="295033"/>
                  </a:lnTo>
                  <a:lnTo>
                    <a:pt x="59486" y="295033"/>
                  </a:lnTo>
                  <a:lnTo>
                    <a:pt x="55575" y="295033"/>
                  </a:lnTo>
                  <a:lnTo>
                    <a:pt x="51714" y="294640"/>
                  </a:lnTo>
                  <a:lnTo>
                    <a:pt x="47879" y="293878"/>
                  </a:lnTo>
                  <a:lnTo>
                    <a:pt x="44043" y="293128"/>
                  </a:lnTo>
                  <a:lnTo>
                    <a:pt x="26441" y="285000"/>
                  </a:lnTo>
                  <a:lnTo>
                    <a:pt x="23190" y="282829"/>
                  </a:lnTo>
                  <a:lnTo>
                    <a:pt x="20180" y="280365"/>
                  </a:lnTo>
                  <a:lnTo>
                    <a:pt x="17424" y="277609"/>
                  </a:lnTo>
                  <a:lnTo>
                    <a:pt x="14655" y="274840"/>
                  </a:lnTo>
                  <a:lnTo>
                    <a:pt x="4533" y="258305"/>
                  </a:lnTo>
                  <a:lnTo>
                    <a:pt x="3035" y="254698"/>
                  </a:lnTo>
                  <a:lnTo>
                    <a:pt x="1905" y="250977"/>
                  </a:lnTo>
                  <a:lnTo>
                    <a:pt x="1143" y="247154"/>
                  </a:lnTo>
                  <a:lnTo>
                    <a:pt x="381" y="243319"/>
                  </a:lnTo>
                  <a:lnTo>
                    <a:pt x="0" y="239445"/>
                  </a:lnTo>
                  <a:lnTo>
                    <a:pt x="0" y="235546"/>
                  </a:lnTo>
                  <a:close/>
                </a:path>
              </a:pathLst>
            </a:custGeom>
            <a:ln w="9517">
              <a:solidFill>
                <a:srgbClr val="565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09609" y="2904287"/>
            <a:ext cx="3147695" cy="21869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5" dirty="0">
                <a:solidFill>
                  <a:srgbClr val="E5E0DF"/>
                </a:solidFill>
                <a:latin typeface="Lucida Sans Unicode"/>
                <a:cs typeface="Lucida Sans Unicode"/>
              </a:rPr>
              <a:t>Measure</a:t>
            </a:r>
            <a:r>
              <a:rPr sz="1650" spc="-50" dirty="0">
                <a:solidFill>
                  <a:srgbClr val="E5E0D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Lucida Sans Unicode"/>
                <a:cs typeface="Lucida Sans Unicode"/>
              </a:rPr>
              <a:t>Progress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100"/>
              </a:lnSpc>
              <a:spcBef>
                <a:spcPts val="540"/>
              </a:spcBef>
            </a:pP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KPIs</a:t>
            </a:r>
            <a:r>
              <a:rPr sz="1350" spc="-6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track</a:t>
            </a:r>
            <a:r>
              <a:rPr sz="1350" spc="-6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key</a:t>
            </a:r>
            <a:r>
              <a:rPr sz="1350" spc="-5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metrics</a:t>
            </a:r>
            <a:r>
              <a:rPr sz="1350" spc="-6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to</a:t>
            </a:r>
            <a:r>
              <a:rPr sz="1350" spc="-6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assess</a:t>
            </a:r>
            <a:r>
              <a:rPr sz="1350" spc="-5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75" dirty="0">
                <a:solidFill>
                  <a:srgbClr val="E5E0DF"/>
                </a:solidFill>
                <a:latin typeface="Roboto Lt"/>
                <a:cs typeface="Roboto Lt"/>
              </a:rPr>
              <a:t>progress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towards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goals.</a:t>
            </a:r>
            <a:endParaRPr sz="1350">
              <a:latin typeface="Roboto Lt"/>
              <a:cs typeface="Roboto Lt"/>
            </a:endParaRPr>
          </a:p>
          <a:p>
            <a:pPr>
              <a:lnSpc>
                <a:spcPct val="100000"/>
              </a:lnSpc>
            </a:pPr>
            <a:endParaRPr sz="1350">
              <a:latin typeface="Roboto Lt"/>
              <a:cs typeface="Roboto L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</a:pPr>
            <a:r>
              <a:rPr sz="1650" spc="-10" dirty="0">
                <a:solidFill>
                  <a:srgbClr val="E5E0DF"/>
                </a:solidFill>
                <a:latin typeface="Lucida Sans Unicode"/>
                <a:cs typeface="Lucida Sans Unicode"/>
              </a:rPr>
              <a:t>Align</a:t>
            </a:r>
            <a:r>
              <a:rPr sz="1650" spc="-100" dirty="0">
                <a:solidFill>
                  <a:srgbClr val="E5E0DF"/>
                </a:solidFill>
                <a:latin typeface="Lucida Sans Unicode"/>
                <a:cs typeface="Lucida Sans Unicode"/>
              </a:rPr>
              <a:t> </a:t>
            </a:r>
            <a:r>
              <a:rPr sz="1650" spc="45" dirty="0">
                <a:solidFill>
                  <a:srgbClr val="E5E0DF"/>
                </a:solidFill>
                <a:latin typeface="Lucida Sans Unicode"/>
                <a:cs typeface="Lucida Sans Unicode"/>
              </a:rPr>
              <a:t>Strategy</a:t>
            </a:r>
            <a:endParaRPr sz="1650">
              <a:latin typeface="Lucida Sans Unicode"/>
              <a:cs typeface="Lucida Sans Unicode"/>
            </a:endParaRPr>
          </a:p>
          <a:p>
            <a:pPr marL="12700" marR="323215">
              <a:lnSpc>
                <a:spcPct val="134100"/>
              </a:lnSpc>
              <a:spcBef>
                <a:spcPts val="540"/>
              </a:spcBef>
            </a:pP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KPIs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link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daily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operations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to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25" dirty="0">
                <a:solidFill>
                  <a:srgbClr val="E5E0DF"/>
                </a:solidFill>
                <a:latin typeface="Roboto Lt"/>
                <a:cs typeface="Roboto Lt"/>
              </a:rPr>
              <a:t>high-</a:t>
            </a:r>
            <a:r>
              <a:rPr sz="1350" spc="-75" dirty="0">
                <a:solidFill>
                  <a:srgbClr val="E5E0DF"/>
                </a:solidFill>
                <a:latin typeface="Roboto Lt"/>
                <a:cs typeface="Roboto Lt"/>
              </a:rPr>
              <a:t>level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business</a:t>
            </a:r>
            <a:r>
              <a:rPr sz="1350" spc="-1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objectives.</a:t>
            </a:r>
            <a:endParaRPr sz="1350">
              <a:latin typeface="Roboto Lt"/>
              <a:cs typeface="Roboto L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05415" y="4187511"/>
            <a:ext cx="304800" cy="304800"/>
            <a:chOff x="5805415" y="4187511"/>
            <a:chExt cx="304800" cy="304800"/>
          </a:xfrm>
        </p:grpSpPr>
        <p:sp>
          <p:nvSpPr>
            <p:cNvPr id="15" name="object 15"/>
            <p:cNvSpPr/>
            <p:nvPr/>
          </p:nvSpPr>
          <p:spPr>
            <a:xfrm>
              <a:off x="5810173" y="4192269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239445" y="0"/>
                  </a:moveTo>
                  <a:lnTo>
                    <a:pt x="55575" y="0"/>
                  </a:lnTo>
                  <a:lnTo>
                    <a:pt x="51701" y="381"/>
                  </a:lnTo>
                  <a:lnTo>
                    <a:pt x="14655" y="20180"/>
                  </a:lnTo>
                  <a:lnTo>
                    <a:pt x="0" y="55575"/>
                  </a:lnTo>
                  <a:lnTo>
                    <a:pt x="0" y="235546"/>
                  </a:lnTo>
                  <a:lnTo>
                    <a:pt x="0" y="239445"/>
                  </a:lnTo>
                  <a:lnTo>
                    <a:pt x="14655" y="274840"/>
                  </a:lnTo>
                  <a:lnTo>
                    <a:pt x="51701" y="294640"/>
                  </a:lnTo>
                  <a:lnTo>
                    <a:pt x="55575" y="295033"/>
                  </a:lnTo>
                  <a:lnTo>
                    <a:pt x="239445" y="295033"/>
                  </a:lnTo>
                  <a:lnTo>
                    <a:pt x="274840" y="280365"/>
                  </a:lnTo>
                  <a:lnTo>
                    <a:pt x="294640" y="243319"/>
                  </a:lnTo>
                  <a:lnTo>
                    <a:pt x="295021" y="239445"/>
                  </a:lnTo>
                  <a:lnTo>
                    <a:pt x="295021" y="55575"/>
                  </a:lnTo>
                  <a:lnTo>
                    <a:pt x="280365" y="20180"/>
                  </a:lnTo>
                  <a:lnTo>
                    <a:pt x="243319" y="381"/>
                  </a:lnTo>
                  <a:lnTo>
                    <a:pt x="239445" y="0"/>
                  </a:lnTo>
                  <a:close/>
                </a:path>
              </a:pathLst>
            </a:custGeom>
            <a:solidFill>
              <a:srgbClr val="3D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10173" y="4192269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0" y="235546"/>
                  </a:moveTo>
                  <a:lnTo>
                    <a:pt x="0" y="59474"/>
                  </a:lnTo>
                  <a:lnTo>
                    <a:pt x="0" y="55575"/>
                  </a:lnTo>
                  <a:lnTo>
                    <a:pt x="381" y="51701"/>
                  </a:lnTo>
                  <a:lnTo>
                    <a:pt x="1143" y="47879"/>
                  </a:lnTo>
                  <a:lnTo>
                    <a:pt x="1905" y="44043"/>
                  </a:lnTo>
                  <a:lnTo>
                    <a:pt x="3022" y="40322"/>
                  </a:lnTo>
                  <a:lnTo>
                    <a:pt x="4521" y="36715"/>
                  </a:lnTo>
                  <a:lnTo>
                    <a:pt x="6019" y="33108"/>
                  </a:lnTo>
                  <a:lnTo>
                    <a:pt x="7848" y="29679"/>
                  </a:lnTo>
                  <a:lnTo>
                    <a:pt x="10020" y="26428"/>
                  </a:lnTo>
                  <a:lnTo>
                    <a:pt x="12192" y="23177"/>
                  </a:lnTo>
                  <a:lnTo>
                    <a:pt x="14655" y="20180"/>
                  </a:lnTo>
                  <a:lnTo>
                    <a:pt x="17424" y="17424"/>
                  </a:lnTo>
                  <a:lnTo>
                    <a:pt x="20180" y="14655"/>
                  </a:lnTo>
                  <a:lnTo>
                    <a:pt x="47879" y="1143"/>
                  </a:lnTo>
                  <a:lnTo>
                    <a:pt x="51701" y="381"/>
                  </a:lnTo>
                  <a:lnTo>
                    <a:pt x="55575" y="0"/>
                  </a:lnTo>
                  <a:lnTo>
                    <a:pt x="59474" y="0"/>
                  </a:lnTo>
                  <a:lnTo>
                    <a:pt x="235546" y="0"/>
                  </a:lnTo>
                  <a:lnTo>
                    <a:pt x="239445" y="0"/>
                  </a:lnTo>
                  <a:lnTo>
                    <a:pt x="243319" y="381"/>
                  </a:lnTo>
                  <a:lnTo>
                    <a:pt x="247142" y="1143"/>
                  </a:lnTo>
                  <a:lnTo>
                    <a:pt x="250977" y="1905"/>
                  </a:lnTo>
                  <a:lnTo>
                    <a:pt x="277609" y="17424"/>
                  </a:lnTo>
                  <a:lnTo>
                    <a:pt x="280365" y="20180"/>
                  </a:lnTo>
                  <a:lnTo>
                    <a:pt x="282829" y="23177"/>
                  </a:lnTo>
                  <a:lnTo>
                    <a:pt x="285000" y="26428"/>
                  </a:lnTo>
                  <a:lnTo>
                    <a:pt x="287172" y="29679"/>
                  </a:lnTo>
                  <a:lnTo>
                    <a:pt x="293878" y="47879"/>
                  </a:lnTo>
                  <a:lnTo>
                    <a:pt x="294640" y="51701"/>
                  </a:lnTo>
                  <a:lnTo>
                    <a:pt x="295021" y="55575"/>
                  </a:lnTo>
                  <a:lnTo>
                    <a:pt x="295021" y="59474"/>
                  </a:lnTo>
                  <a:lnTo>
                    <a:pt x="295021" y="235546"/>
                  </a:lnTo>
                  <a:lnTo>
                    <a:pt x="295021" y="239445"/>
                  </a:lnTo>
                  <a:lnTo>
                    <a:pt x="294640" y="243319"/>
                  </a:lnTo>
                  <a:lnTo>
                    <a:pt x="285000" y="268592"/>
                  </a:lnTo>
                  <a:lnTo>
                    <a:pt x="282829" y="271843"/>
                  </a:lnTo>
                  <a:lnTo>
                    <a:pt x="250977" y="293128"/>
                  </a:lnTo>
                  <a:lnTo>
                    <a:pt x="247142" y="293878"/>
                  </a:lnTo>
                  <a:lnTo>
                    <a:pt x="243319" y="294640"/>
                  </a:lnTo>
                  <a:lnTo>
                    <a:pt x="239445" y="295033"/>
                  </a:lnTo>
                  <a:lnTo>
                    <a:pt x="235546" y="295033"/>
                  </a:lnTo>
                  <a:lnTo>
                    <a:pt x="59474" y="295033"/>
                  </a:lnTo>
                  <a:lnTo>
                    <a:pt x="55575" y="295033"/>
                  </a:lnTo>
                  <a:lnTo>
                    <a:pt x="51701" y="294640"/>
                  </a:lnTo>
                  <a:lnTo>
                    <a:pt x="47879" y="293878"/>
                  </a:lnTo>
                  <a:lnTo>
                    <a:pt x="44043" y="293128"/>
                  </a:lnTo>
                  <a:lnTo>
                    <a:pt x="17424" y="277609"/>
                  </a:lnTo>
                  <a:lnTo>
                    <a:pt x="14655" y="274840"/>
                  </a:lnTo>
                  <a:lnTo>
                    <a:pt x="4521" y="258305"/>
                  </a:lnTo>
                  <a:lnTo>
                    <a:pt x="3022" y="254698"/>
                  </a:lnTo>
                  <a:lnTo>
                    <a:pt x="1905" y="250977"/>
                  </a:lnTo>
                  <a:lnTo>
                    <a:pt x="1143" y="247154"/>
                  </a:lnTo>
                  <a:lnTo>
                    <a:pt x="381" y="243319"/>
                  </a:lnTo>
                  <a:lnTo>
                    <a:pt x="0" y="239445"/>
                  </a:lnTo>
                  <a:lnTo>
                    <a:pt x="0" y="235546"/>
                  </a:lnTo>
                  <a:close/>
                </a:path>
              </a:pathLst>
            </a:custGeom>
            <a:ln w="9517">
              <a:solidFill>
                <a:srgbClr val="565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63805" y="2904287"/>
            <a:ext cx="3121660" cy="21869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5E0DF"/>
                </a:solidFill>
                <a:latin typeface="Lucida Sans Unicode"/>
                <a:cs typeface="Lucida Sans Unicode"/>
              </a:rPr>
              <a:t>Identify</a:t>
            </a:r>
            <a:r>
              <a:rPr sz="1650" spc="-5" dirty="0">
                <a:solidFill>
                  <a:srgbClr val="E5E0D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Lucida Sans Unicode"/>
                <a:cs typeface="Lucida Sans Unicode"/>
              </a:rPr>
              <a:t>Opportunities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100"/>
              </a:lnSpc>
              <a:spcBef>
                <a:spcPts val="540"/>
              </a:spcBef>
            </a:pP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KPIs</a:t>
            </a:r>
            <a:r>
              <a:rPr sz="1350" spc="-4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highlight</a:t>
            </a:r>
            <a:r>
              <a:rPr sz="1350" spc="-4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areas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for</a:t>
            </a:r>
            <a:r>
              <a:rPr sz="1350" spc="-4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improvement</a:t>
            </a:r>
            <a:r>
              <a:rPr sz="1350" spc="-4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50" dirty="0">
                <a:solidFill>
                  <a:srgbClr val="E5E0DF"/>
                </a:solidFill>
                <a:latin typeface="Roboto Lt"/>
                <a:cs typeface="Roboto Lt"/>
              </a:rPr>
              <a:t>and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 optimization.</a:t>
            </a:r>
            <a:endParaRPr sz="1350">
              <a:latin typeface="Roboto Lt"/>
              <a:cs typeface="Roboto Lt"/>
            </a:endParaRPr>
          </a:p>
          <a:p>
            <a:pPr>
              <a:lnSpc>
                <a:spcPct val="100000"/>
              </a:lnSpc>
            </a:pPr>
            <a:endParaRPr sz="1350">
              <a:latin typeface="Roboto Lt"/>
              <a:cs typeface="Roboto L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</a:pPr>
            <a:r>
              <a:rPr sz="1650" dirty="0">
                <a:solidFill>
                  <a:srgbClr val="E5E0DF"/>
                </a:solidFill>
                <a:latin typeface="Lucida Sans Unicode"/>
                <a:cs typeface="Lucida Sans Unicode"/>
              </a:rPr>
              <a:t>Drive</a:t>
            </a:r>
            <a:r>
              <a:rPr sz="1650" spc="-110" dirty="0">
                <a:solidFill>
                  <a:srgbClr val="E5E0D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Lucida Sans Unicode"/>
                <a:cs typeface="Lucida Sans Unicode"/>
              </a:rPr>
              <a:t>Accountability</a:t>
            </a:r>
            <a:endParaRPr sz="1650">
              <a:latin typeface="Lucida Sans Unicode"/>
              <a:cs typeface="Lucida Sans Unicode"/>
            </a:endParaRPr>
          </a:p>
          <a:p>
            <a:pPr marL="12700" marR="740410">
              <a:lnSpc>
                <a:spcPct val="134100"/>
              </a:lnSpc>
              <a:spcBef>
                <a:spcPts val="540"/>
              </a:spcBef>
            </a:pP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KPIs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establish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clear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targets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55" dirty="0">
                <a:solidFill>
                  <a:srgbClr val="E5E0DF"/>
                </a:solidFill>
                <a:latin typeface="Roboto Lt"/>
                <a:cs typeface="Roboto Lt"/>
              </a:rPr>
              <a:t>and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 responsibilities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for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teams.</a:t>
            </a:r>
            <a:endParaRPr sz="1350">
              <a:latin typeface="Roboto Lt"/>
              <a:cs typeface="Roboto L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3300" y="5763029"/>
            <a:ext cx="2751059" cy="5757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848600" y="253"/>
            <a:ext cx="3594100" cy="6440170"/>
            <a:chOff x="7848600" y="253"/>
            <a:chExt cx="3594100" cy="6440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2820" y="253"/>
              <a:ext cx="2849372" cy="64401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600" y="5649932"/>
              <a:ext cx="3593592" cy="75239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9701" y="1138873"/>
            <a:ext cx="316293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280" dirty="0">
                <a:solidFill>
                  <a:srgbClr val="F2F2F3"/>
                </a:solidFill>
                <a:latin typeface="Trebuchet MS"/>
                <a:cs typeface="Trebuchet MS"/>
              </a:rPr>
              <a:t>Measuring</a:t>
            </a:r>
            <a:r>
              <a:rPr sz="3350" b="0" spc="-80" dirty="0">
                <a:solidFill>
                  <a:srgbClr val="F2F2F3"/>
                </a:solidFill>
                <a:latin typeface="Trebuchet MS"/>
                <a:cs typeface="Trebuchet MS"/>
              </a:rPr>
              <a:t> </a:t>
            </a:r>
            <a:r>
              <a:rPr sz="3350" b="0" spc="-20" dirty="0">
                <a:solidFill>
                  <a:srgbClr val="F2F2F3"/>
                </a:solidFill>
                <a:latin typeface="Trebuchet MS"/>
                <a:cs typeface="Trebuchet MS"/>
              </a:rPr>
              <a:t>KPIs</a:t>
            </a:r>
            <a:endParaRPr sz="33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1398" y="1970036"/>
            <a:ext cx="980440" cy="3302635"/>
            <a:chOff x="711398" y="1970036"/>
            <a:chExt cx="980440" cy="3302635"/>
          </a:xfrm>
        </p:grpSpPr>
        <p:sp>
          <p:nvSpPr>
            <p:cNvPr id="8" name="object 8"/>
            <p:cNvSpPr/>
            <p:nvPr/>
          </p:nvSpPr>
          <p:spPr>
            <a:xfrm>
              <a:off x="885088" y="1970036"/>
              <a:ext cx="807085" cy="3302635"/>
            </a:xfrm>
            <a:custGeom>
              <a:avLst/>
              <a:gdLst/>
              <a:ahLst/>
              <a:cxnLst/>
              <a:rect l="l" t="t" r="r" b="b"/>
              <a:pathLst>
                <a:path w="807085" h="3302635">
                  <a:moveTo>
                    <a:pt x="28549" y="12382"/>
                  </a:moveTo>
                  <a:lnTo>
                    <a:pt x="16167" y="0"/>
                  </a:lnTo>
                  <a:lnTo>
                    <a:pt x="12382" y="0"/>
                  </a:lnTo>
                  <a:lnTo>
                    <a:pt x="0" y="12382"/>
                  </a:lnTo>
                  <a:lnTo>
                    <a:pt x="0" y="3288157"/>
                  </a:lnTo>
                  <a:lnTo>
                    <a:pt x="0" y="3290049"/>
                  </a:lnTo>
                  <a:lnTo>
                    <a:pt x="12382" y="3302431"/>
                  </a:lnTo>
                  <a:lnTo>
                    <a:pt x="16167" y="3302431"/>
                  </a:lnTo>
                  <a:lnTo>
                    <a:pt x="28549" y="3290049"/>
                  </a:lnTo>
                  <a:lnTo>
                    <a:pt x="28549" y="12382"/>
                  </a:lnTo>
                  <a:close/>
                </a:path>
                <a:path w="807085" h="3302635">
                  <a:moveTo>
                    <a:pt x="806577" y="318858"/>
                  </a:moveTo>
                  <a:lnTo>
                    <a:pt x="794194" y="306476"/>
                  </a:lnTo>
                  <a:lnTo>
                    <a:pt x="219379" y="306476"/>
                  </a:lnTo>
                  <a:lnTo>
                    <a:pt x="206997" y="318858"/>
                  </a:lnTo>
                  <a:lnTo>
                    <a:pt x="206997" y="320751"/>
                  </a:lnTo>
                  <a:lnTo>
                    <a:pt x="206997" y="322643"/>
                  </a:lnTo>
                  <a:lnTo>
                    <a:pt x="219379" y="335026"/>
                  </a:lnTo>
                  <a:lnTo>
                    <a:pt x="794194" y="335026"/>
                  </a:lnTo>
                  <a:lnTo>
                    <a:pt x="806577" y="322643"/>
                  </a:lnTo>
                  <a:lnTo>
                    <a:pt x="806577" y="318858"/>
                  </a:lnTo>
                  <a:close/>
                </a:path>
              </a:pathLst>
            </a:custGeom>
            <a:solidFill>
              <a:srgbClr val="565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6160" y="210803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5589" y="0"/>
                  </a:moveTo>
                  <a:lnTo>
                    <a:pt x="55577" y="0"/>
                  </a:lnTo>
                  <a:lnTo>
                    <a:pt x="51708" y="381"/>
                  </a:lnTo>
                  <a:lnTo>
                    <a:pt x="14659" y="20180"/>
                  </a:lnTo>
                  <a:lnTo>
                    <a:pt x="0" y="55575"/>
                  </a:lnTo>
                  <a:lnTo>
                    <a:pt x="0" y="311683"/>
                  </a:lnTo>
                  <a:lnTo>
                    <a:pt x="0" y="315582"/>
                  </a:lnTo>
                  <a:lnTo>
                    <a:pt x="14659" y="350977"/>
                  </a:lnTo>
                  <a:lnTo>
                    <a:pt x="51708" y="370776"/>
                  </a:lnTo>
                  <a:lnTo>
                    <a:pt x="55577" y="371170"/>
                  </a:lnTo>
                  <a:lnTo>
                    <a:pt x="315589" y="371170"/>
                  </a:lnTo>
                  <a:lnTo>
                    <a:pt x="350982" y="356501"/>
                  </a:lnTo>
                  <a:lnTo>
                    <a:pt x="370785" y="319455"/>
                  </a:lnTo>
                  <a:lnTo>
                    <a:pt x="371167" y="315582"/>
                  </a:lnTo>
                  <a:lnTo>
                    <a:pt x="371167" y="55575"/>
                  </a:lnTo>
                  <a:lnTo>
                    <a:pt x="356508" y="20180"/>
                  </a:lnTo>
                  <a:lnTo>
                    <a:pt x="319459" y="381"/>
                  </a:lnTo>
                  <a:lnTo>
                    <a:pt x="315589" y="0"/>
                  </a:lnTo>
                  <a:close/>
                </a:path>
              </a:pathLst>
            </a:custGeom>
            <a:solidFill>
              <a:srgbClr val="3D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6160" y="210803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1683"/>
                  </a:moveTo>
                  <a:lnTo>
                    <a:pt x="0" y="59474"/>
                  </a:lnTo>
                  <a:lnTo>
                    <a:pt x="0" y="55575"/>
                  </a:lnTo>
                  <a:lnTo>
                    <a:pt x="382" y="51701"/>
                  </a:lnTo>
                  <a:lnTo>
                    <a:pt x="1141" y="47879"/>
                  </a:lnTo>
                  <a:lnTo>
                    <a:pt x="1905" y="44043"/>
                  </a:lnTo>
                  <a:lnTo>
                    <a:pt x="3031" y="40322"/>
                  </a:lnTo>
                  <a:lnTo>
                    <a:pt x="4530" y="36715"/>
                  </a:lnTo>
                  <a:lnTo>
                    <a:pt x="6022" y="33108"/>
                  </a:lnTo>
                  <a:lnTo>
                    <a:pt x="17423" y="17424"/>
                  </a:lnTo>
                  <a:lnTo>
                    <a:pt x="20181" y="14655"/>
                  </a:lnTo>
                  <a:lnTo>
                    <a:pt x="23187" y="12192"/>
                  </a:lnTo>
                  <a:lnTo>
                    <a:pt x="26437" y="10020"/>
                  </a:lnTo>
                  <a:lnTo>
                    <a:pt x="29681" y="7848"/>
                  </a:lnTo>
                  <a:lnTo>
                    <a:pt x="55577" y="0"/>
                  </a:lnTo>
                  <a:lnTo>
                    <a:pt x="59481" y="0"/>
                  </a:lnTo>
                  <a:lnTo>
                    <a:pt x="311685" y="0"/>
                  </a:lnTo>
                  <a:lnTo>
                    <a:pt x="315589" y="0"/>
                  </a:lnTo>
                  <a:lnTo>
                    <a:pt x="319459" y="381"/>
                  </a:lnTo>
                  <a:lnTo>
                    <a:pt x="353744" y="17424"/>
                  </a:lnTo>
                  <a:lnTo>
                    <a:pt x="356508" y="20180"/>
                  </a:lnTo>
                  <a:lnTo>
                    <a:pt x="370022" y="47879"/>
                  </a:lnTo>
                  <a:lnTo>
                    <a:pt x="370785" y="51701"/>
                  </a:lnTo>
                  <a:lnTo>
                    <a:pt x="371167" y="55575"/>
                  </a:lnTo>
                  <a:lnTo>
                    <a:pt x="371167" y="59474"/>
                  </a:lnTo>
                  <a:lnTo>
                    <a:pt x="371167" y="311683"/>
                  </a:lnTo>
                  <a:lnTo>
                    <a:pt x="371167" y="315582"/>
                  </a:lnTo>
                  <a:lnTo>
                    <a:pt x="370785" y="319455"/>
                  </a:lnTo>
                  <a:lnTo>
                    <a:pt x="370022" y="323291"/>
                  </a:lnTo>
                  <a:lnTo>
                    <a:pt x="369262" y="327113"/>
                  </a:lnTo>
                  <a:lnTo>
                    <a:pt x="368131" y="330835"/>
                  </a:lnTo>
                  <a:lnTo>
                    <a:pt x="366638" y="334441"/>
                  </a:lnTo>
                  <a:lnTo>
                    <a:pt x="365145" y="338061"/>
                  </a:lnTo>
                  <a:lnTo>
                    <a:pt x="363310" y="341477"/>
                  </a:lnTo>
                  <a:lnTo>
                    <a:pt x="361142" y="344728"/>
                  </a:lnTo>
                  <a:lnTo>
                    <a:pt x="358974" y="347980"/>
                  </a:lnTo>
                  <a:lnTo>
                    <a:pt x="334446" y="366636"/>
                  </a:lnTo>
                  <a:lnTo>
                    <a:pt x="330840" y="368134"/>
                  </a:lnTo>
                  <a:lnTo>
                    <a:pt x="327118" y="369265"/>
                  </a:lnTo>
                  <a:lnTo>
                    <a:pt x="323289" y="370027"/>
                  </a:lnTo>
                  <a:lnTo>
                    <a:pt x="319459" y="370776"/>
                  </a:lnTo>
                  <a:lnTo>
                    <a:pt x="315589" y="371170"/>
                  </a:lnTo>
                  <a:lnTo>
                    <a:pt x="311685" y="371170"/>
                  </a:lnTo>
                  <a:lnTo>
                    <a:pt x="59481" y="371170"/>
                  </a:lnTo>
                  <a:lnTo>
                    <a:pt x="55577" y="371170"/>
                  </a:lnTo>
                  <a:lnTo>
                    <a:pt x="51708" y="370776"/>
                  </a:lnTo>
                  <a:lnTo>
                    <a:pt x="47877" y="370027"/>
                  </a:lnTo>
                  <a:lnTo>
                    <a:pt x="44048" y="369265"/>
                  </a:lnTo>
                  <a:lnTo>
                    <a:pt x="40327" y="368134"/>
                  </a:lnTo>
                  <a:lnTo>
                    <a:pt x="36720" y="366636"/>
                  </a:lnTo>
                  <a:lnTo>
                    <a:pt x="33110" y="365137"/>
                  </a:lnTo>
                  <a:lnTo>
                    <a:pt x="29681" y="363308"/>
                  </a:lnTo>
                  <a:lnTo>
                    <a:pt x="26437" y="361137"/>
                  </a:lnTo>
                  <a:lnTo>
                    <a:pt x="23187" y="358965"/>
                  </a:lnTo>
                  <a:lnTo>
                    <a:pt x="10026" y="344728"/>
                  </a:lnTo>
                  <a:lnTo>
                    <a:pt x="7853" y="341477"/>
                  </a:lnTo>
                  <a:lnTo>
                    <a:pt x="6022" y="338061"/>
                  </a:lnTo>
                  <a:lnTo>
                    <a:pt x="4530" y="334441"/>
                  </a:lnTo>
                  <a:lnTo>
                    <a:pt x="3031" y="330835"/>
                  </a:lnTo>
                  <a:lnTo>
                    <a:pt x="1905" y="327113"/>
                  </a:lnTo>
                  <a:lnTo>
                    <a:pt x="1141" y="323291"/>
                  </a:lnTo>
                  <a:lnTo>
                    <a:pt x="382" y="319455"/>
                  </a:lnTo>
                  <a:lnTo>
                    <a:pt x="0" y="315582"/>
                  </a:lnTo>
                  <a:lnTo>
                    <a:pt x="0" y="311683"/>
                  </a:lnTo>
                  <a:close/>
                </a:path>
              </a:pathLst>
            </a:custGeom>
            <a:ln w="9517">
              <a:solidFill>
                <a:srgbClr val="565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9039" y="2109607"/>
            <a:ext cx="10096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15" dirty="0">
                <a:solidFill>
                  <a:srgbClr val="E5E0D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8854" y="2123878"/>
            <a:ext cx="5322570" cy="6165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80" dirty="0">
                <a:solidFill>
                  <a:srgbClr val="E5E0DF"/>
                </a:solidFill>
                <a:latin typeface="Trebuchet MS"/>
                <a:cs typeface="Trebuchet MS"/>
              </a:rPr>
              <a:t>Quantitative</a:t>
            </a:r>
            <a:r>
              <a:rPr sz="1650" spc="15" dirty="0">
                <a:solidFill>
                  <a:srgbClr val="E5E0DF"/>
                </a:solidFill>
                <a:latin typeface="Trebuchet MS"/>
                <a:cs typeface="Trebuchet MS"/>
              </a:rPr>
              <a:t> </a:t>
            </a:r>
            <a:r>
              <a:rPr sz="1650" spc="80" dirty="0">
                <a:solidFill>
                  <a:srgbClr val="E5E0DF"/>
                </a:solidFill>
                <a:latin typeface="Trebuchet MS"/>
                <a:cs typeface="Trebuchet MS"/>
              </a:rPr>
              <a:t>Metrics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Numerical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data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that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can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be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tracked,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analyzed,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and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compared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over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25" dirty="0">
                <a:solidFill>
                  <a:srgbClr val="E5E0DF"/>
                </a:solidFill>
                <a:latin typeface="Roboto Lt"/>
                <a:cs typeface="Roboto Lt"/>
              </a:rPr>
              <a:t>time.</a:t>
            </a:r>
            <a:endParaRPr sz="1350">
              <a:latin typeface="Roboto Lt"/>
              <a:cs typeface="Roboto L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1398" y="3254831"/>
            <a:ext cx="980440" cy="390525"/>
            <a:chOff x="711398" y="3254831"/>
            <a:chExt cx="980440" cy="390525"/>
          </a:xfrm>
        </p:grpSpPr>
        <p:sp>
          <p:nvSpPr>
            <p:cNvPr id="14" name="object 14"/>
            <p:cNvSpPr/>
            <p:nvPr/>
          </p:nvSpPr>
          <p:spPr>
            <a:xfrm>
              <a:off x="1092085" y="3437597"/>
              <a:ext cx="600075" cy="28575"/>
            </a:xfrm>
            <a:custGeom>
              <a:avLst/>
              <a:gdLst/>
              <a:ahLst/>
              <a:cxnLst/>
              <a:rect l="l" t="t" r="r" b="b"/>
              <a:pathLst>
                <a:path w="600075" h="28575">
                  <a:moveTo>
                    <a:pt x="587197" y="0"/>
                  </a:moveTo>
                  <a:lnTo>
                    <a:pt x="12382" y="0"/>
                  </a:lnTo>
                  <a:lnTo>
                    <a:pt x="10562" y="368"/>
                  </a:lnTo>
                  <a:lnTo>
                    <a:pt x="0" y="12382"/>
                  </a:lnTo>
                  <a:lnTo>
                    <a:pt x="0" y="14274"/>
                  </a:lnTo>
                  <a:lnTo>
                    <a:pt x="0" y="16167"/>
                  </a:lnTo>
                  <a:lnTo>
                    <a:pt x="12382" y="28549"/>
                  </a:lnTo>
                  <a:lnTo>
                    <a:pt x="587197" y="28549"/>
                  </a:lnTo>
                  <a:lnTo>
                    <a:pt x="599579" y="16167"/>
                  </a:lnTo>
                  <a:lnTo>
                    <a:pt x="599579" y="12382"/>
                  </a:lnTo>
                  <a:lnTo>
                    <a:pt x="589013" y="368"/>
                  </a:lnTo>
                  <a:lnTo>
                    <a:pt x="587197" y="0"/>
                  </a:lnTo>
                  <a:close/>
                </a:path>
              </a:pathLst>
            </a:custGeom>
            <a:solidFill>
              <a:srgbClr val="565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6160" y="3259594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15589" y="0"/>
                  </a:moveTo>
                  <a:lnTo>
                    <a:pt x="55577" y="0"/>
                  </a:lnTo>
                  <a:lnTo>
                    <a:pt x="51708" y="381"/>
                  </a:lnTo>
                  <a:lnTo>
                    <a:pt x="14659" y="20193"/>
                  </a:lnTo>
                  <a:lnTo>
                    <a:pt x="0" y="55587"/>
                  </a:lnTo>
                  <a:lnTo>
                    <a:pt x="0" y="321208"/>
                  </a:lnTo>
                  <a:lnTo>
                    <a:pt x="0" y="325107"/>
                  </a:lnTo>
                  <a:lnTo>
                    <a:pt x="14659" y="360502"/>
                  </a:lnTo>
                  <a:lnTo>
                    <a:pt x="51708" y="380301"/>
                  </a:lnTo>
                  <a:lnTo>
                    <a:pt x="55577" y="380682"/>
                  </a:lnTo>
                  <a:lnTo>
                    <a:pt x="315589" y="380682"/>
                  </a:lnTo>
                  <a:lnTo>
                    <a:pt x="350982" y="366026"/>
                  </a:lnTo>
                  <a:lnTo>
                    <a:pt x="370785" y="328980"/>
                  </a:lnTo>
                  <a:lnTo>
                    <a:pt x="371167" y="325107"/>
                  </a:lnTo>
                  <a:lnTo>
                    <a:pt x="371167" y="55587"/>
                  </a:lnTo>
                  <a:lnTo>
                    <a:pt x="356508" y="20193"/>
                  </a:lnTo>
                  <a:lnTo>
                    <a:pt x="319459" y="381"/>
                  </a:lnTo>
                  <a:lnTo>
                    <a:pt x="315589" y="0"/>
                  </a:lnTo>
                  <a:close/>
                </a:path>
              </a:pathLst>
            </a:custGeom>
            <a:solidFill>
              <a:srgbClr val="3D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6160" y="3259594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1208"/>
                  </a:moveTo>
                  <a:lnTo>
                    <a:pt x="0" y="59486"/>
                  </a:lnTo>
                  <a:lnTo>
                    <a:pt x="0" y="55587"/>
                  </a:lnTo>
                  <a:lnTo>
                    <a:pt x="382" y="51714"/>
                  </a:lnTo>
                  <a:lnTo>
                    <a:pt x="1141" y="47879"/>
                  </a:lnTo>
                  <a:lnTo>
                    <a:pt x="1905" y="44056"/>
                  </a:lnTo>
                  <a:lnTo>
                    <a:pt x="3031" y="40335"/>
                  </a:lnTo>
                  <a:lnTo>
                    <a:pt x="4530" y="36728"/>
                  </a:lnTo>
                  <a:lnTo>
                    <a:pt x="6022" y="33108"/>
                  </a:lnTo>
                  <a:lnTo>
                    <a:pt x="7853" y="29692"/>
                  </a:lnTo>
                  <a:lnTo>
                    <a:pt x="10026" y="26441"/>
                  </a:lnTo>
                  <a:lnTo>
                    <a:pt x="12194" y="23190"/>
                  </a:lnTo>
                  <a:lnTo>
                    <a:pt x="26437" y="10033"/>
                  </a:lnTo>
                  <a:lnTo>
                    <a:pt x="29681" y="7861"/>
                  </a:lnTo>
                  <a:lnTo>
                    <a:pt x="33110" y="6032"/>
                  </a:lnTo>
                  <a:lnTo>
                    <a:pt x="36720" y="4533"/>
                  </a:lnTo>
                  <a:lnTo>
                    <a:pt x="40327" y="3035"/>
                  </a:lnTo>
                  <a:lnTo>
                    <a:pt x="44048" y="1905"/>
                  </a:lnTo>
                  <a:lnTo>
                    <a:pt x="47877" y="1143"/>
                  </a:lnTo>
                  <a:lnTo>
                    <a:pt x="51708" y="381"/>
                  </a:lnTo>
                  <a:lnTo>
                    <a:pt x="55577" y="0"/>
                  </a:lnTo>
                  <a:lnTo>
                    <a:pt x="59481" y="0"/>
                  </a:lnTo>
                  <a:lnTo>
                    <a:pt x="311685" y="0"/>
                  </a:lnTo>
                  <a:lnTo>
                    <a:pt x="315589" y="0"/>
                  </a:lnTo>
                  <a:lnTo>
                    <a:pt x="319459" y="381"/>
                  </a:lnTo>
                  <a:lnTo>
                    <a:pt x="323289" y="1143"/>
                  </a:lnTo>
                  <a:lnTo>
                    <a:pt x="327118" y="1905"/>
                  </a:lnTo>
                  <a:lnTo>
                    <a:pt x="330840" y="3035"/>
                  </a:lnTo>
                  <a:lnTo>
                    <a:pt x="334446" y="4533"/>
                  </a:lnTo>
                  <a:lnTo>
                    <a:pt x="338053" y="6032"/>
                  </a:lnTo>
                  <a:lnTo>
                    <a:pt x="361142" y="26441"/>
                  </a:lnTo>
                  <a:lnTo>
                    <a:pt x="363310" y="29692"/>
                  </a:lnTo>
                  <a:lnTo>
                    <a:pt x="365145" y="33108"/>
                  </a:lnTo>
                  <a:lnTo>
                    <a:pt x="366638" y="36728"/>
                  </a:lnTo>
                  <a:lnTo>
                    <a:pt x="368131" y="40335"/>
                  </a:lnTo>
                  <a:lnTo>
                    <a:pt x="369262" y="44056"/>
                  </a:lnTo>
                  <a:lnTo>
                    <a:pt x="370022" y="47879"/>
                  </a:lnTo>
                  <a:lnTo>
                    <a:pt x="370785" y="51714"/>
                  </a:lnTo>
                  <a:lnTo>
                    <a:pt x="371167" y="55587"/>
                  </a:lnTo>
                  <a:lnTo>
                    <a:pt x="371167" y="59486"/>
                  </a:lnTo>
                  <a:lnTo>
                    <a:pt x="371167" y="321208"/>
                  </a:lnTo>
                  <a:lnTo>
                    <a:pt x="371167" y="325107"/>
                  </a:lnTo>
                  <a:lnTo>
                    <a:pt x="370785" y="328980"/>
                  </a:lnTo>
                  <a:lnTo>
                    <a:pt x="370022" y="332803"/>
                  </a:lnTo>
                  <a:lnTo>
                    <a:pt x="369262" y="336638"/>
                  </a:lnTo>
                  <a:lnTo>
                    <a:pt x="347980" y="368490"/>
                  </a:lnTo>
                  <a:lnTo>
                    <a:pt x="334446" y="376161"/>
                  </a:lnTo>
                  <a:lnTo>
                    <a:pt x="330840" y="377659"/>
                  </a:lnTo>
                  <a:lnTo>
                    <a:pt x="327118" y="378777"/>
                  </a:lnTo>
                  <a:lnTo>
                    <a:pt x="323289" y="379552"/>
                  </a:lnTo>
                  <a:lnTo>
                    <a:pt x="319459" y="380301"/>
                  </a:lnTo>
                  <a:lnTo>
                    <a:pt x="315589" y="380682"/>
                  </a:lnTo>
                  <a:lnTo>
                    <a:pt x="311685" y="380682"/>
                  </a:lnTo>
                  <a:lnTo>
                    <a:pt x="59481" y="380682"/>
                  </a:lnTo>
                  <a:lnTo>
                    <a:pt x="55577" y="380682"/>
                  </a:lnTo>
                  <a:lnTo>
                    <a:pt x="51708" y="380301"/>
                  </a:lnTo>
                  <a:lnTo>
                    <a:pt x="47877" y="379552"/>
                  </a:lnTo>
                  <a:lnTo>
                    <a:pt x="44048" y="378777"/>
                  </a:lnTo>
                  <a:lnTo>
                    <a:pt x="40327" y="377659"/>
                  </a:lnTo>
                  <a:lnTo>
                    <a:pt x="36720" y="376161"/>
                  </a:lnTo>
                  <a:lnTo>
                    <a:pt x="33110" y="374662"/>
                  </a:lnTo>
                  <a:lnTo>
                    <a:pt x="29681" y="372833"/>
                  </a:lnTo>
                  <a:lnTo>
                    <a:pt x="26437" y="370662"/>
                  </a:lnTo>
                  <a:lnTo>
                    <a:pt x="23187" y="368490"/>
                  </a:lnTo>
                  <a:lnTo>
                    <a:pt x="10026" y="354253"/>
                  </a:lnTo>
                  <a:lnTo>
                    <a:pt x="7853" y="351002"/>
                  </a:lnTo>
                  <a:lnTo>
                    <a:pt x="6022" y="347573"/>
                  </a:lnTo>
                  <a:lnTo>
                    <a:pt x="4530" y="343966"/>
                  </a:lnTo>
                  <a:lnTo>
                    <a:pt x="3031" y="340360"/>
                  </a:lnTo>
                  <a:lnTo>
                    <a:pt x="1905" y="336638"/>
                  </a:lnTo>
                  <a:lnTo>
                    <a:pt x="1141" y="332803"/>
                  </a:lnTo>
                  <a:lnTo>
                    <a:pt x="382" y="328980"/>
                  </a:lnTo>
                  <a:lnTo>
                    <a:pt x="0" y="325107"/>
                  </a:lnTo>
                  <a:lnTo>
                    <a:pt x="0" y="321208"/>
                  </a:lnTo>
                  <a:close/>
                </a:path>
              </a:pathLst>
            </a:custGeom>
            <a:ln w="9517">
              <a:solidFill>
                <a:srgbClr val="565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13057" y="3270691"/>
            <a:ext cx="17272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55" dirty="0">
                <a:solidFill>
                  <a:srgbClr val="E5E0DF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8854" y="3275448"/>
            <a:ext cx="5539740" cy="626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65" dirty="0">
                <a:solidFill>
                  <a:srgbClr val="E5E0DF"/>
                </a:solidFill>
                <a:latin typeface="Trebuchet MS"/>
                <a:cs typeface="Trebuchet MS"/>
              </a:rPr>
              <a:t>Qualitative</a:t>
            </a:r>
            <a:r>
              <a:rPr sz="1650" spc="-20" dirty="0">
                <a:solidFill>
                  <a:srgbClr val="E5E0DF"/>
                </a:solidFill>
                <a:latin typeface="Trebuchet MS"/>
                <a:cs typeface="Trebuchet MS"/>
              </a:rPr>
              <a:t> </a:t>
            </a:r>
            <a:r>
              <a:rPr sz="1650" spc="85" dirty="0">
                <a:solidFill>
                  <a:srgbClr val="E5E0DF"/>
                </a:solidFill>
                <a:latin typeface="Trebuchet MS"/>
                <a:cs typeface="Trebuchet MS"/>
              </a:rPr>
              <a:t>Insights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Contextual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feedback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and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observations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that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provide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deeper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65" dirty="0">
                <a:solidFill>
                  <a:srgbClr val="E5E0DF"/>
                </a:solidFill>
                <a:latin typeface="Roboto Lt"/>
                <a:cs typeface="Roboto Lt"/>
              </a:rPr>
              <a:t>understanding.</a:t>
            </a:r>
            <a:endParaRPr sz="1350">
              <a:latin typeface="Roboto Lt"/>
              <a:cs typeface="Roboto L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1402" y="4415920"/>
            <a:ext cx="980440" cy="390525"/>
            <a:chOff x="711402" y="4415920"/>
            <a:chExt cx="980440" cy="390525"/>
          </a:xfrm>
        </p:grpSpPr>
        <p:sp>
          <p:nvSpPr>
            <p:cNvPr id="20" name="object 20"/>
            <p:cNvSpPr/>
            <p:nvPr/>
          </p:nvSpPr>
          <p:spPr>
            <a:xfrm>
              <a:off x="1092085" y="4589170"/>
              <a:ext cx="600075" cy="38100"/>
            </a:xfrm>
            <a:custGeom>
              <a:avLst/>
              <a:gdLst/>
              <a:ahLst/>
              <a:cxnLst/>
              <a:rect l="l" t="t" r="r" b="b"/>
              <a:pathLst>
                <a:path w="600075" h="38100">
                  <a:moveTo>
                    <a:pt x="583069" y="0"/>
                  </a:moveTo>
                  <a:lnTo>
                    <a:pt x="16510" y="0"/>
                  </a:lnTo>
                  <a:lnTo>
                    <a:pt x="14079" y="482"/>
                  </a:lnTo>
                  <a:lnTo>
                    <a:pt x="0" y="16510"/>
                  </a:lnTo>
                  <a:lnTo>
                    <a:pt x="0" y="19024"/>
                  </a:lnTo>
                  <a:lnTo>
                    <a:pt x="0" y="21551"/>
                  </a:lnTo>
                  <a:lnTo>
                    <a:pt x="16510" y="38061"/>
                  </a:lnTo>
                  <a:lnTo>
                    <a:pt x="583069" y="38061"/>
                  </a:lnTo>
                  <a:lnTo>
                    <a:pt x="599579" y="21551"/>
                  </a:lnTo>
                  <a:lnTo>
                    <a:pt x="599579" y="16510"/>
                  </a:lnTo>
                  <a:lnTo>
                    <a:pt x="585495" y="482"/>
                  </a:lnTo>
                  <a:lnTo>
                    <a:pt x="583069" y="0"/>
                  </a:lnTo>
                  <a:close/>
                </a:path>
              </a:pathLst>
            </a:custGeom>
            <a:solidFill>
              <a:srgbClr val="565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6160" y="4420679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15589" y="0"/>
                  </a:moveTo>
                  <a:lnTo>
                    <a:pt x="55577" y="0"/>
                  </a:lnTo>
                  <a:lnTo>
                    <a:pt x="51708" y="381"/>
                  </a:lnTo>
                  <a:lnTo>
                    <a:pt x="14659" y="20193"/>
                  </a:lnTo>
                  <a:lnTo>
                    <a:pt x="0" y="55575"/>
                  </a:lnTo>
                  <a:lnTo>
                    <a:pt x="0" y="321208"/>
                  </a:lnTo>
                  <a:lnTo>
                    <a:pt x="0" y="325107"/>
                  </a:lnTo>
                  <a:lnTo>
                    <a:pt x="14659" y="360502"/>
                  </a:lnTo>
                  <a:lnTo>
                    <a:pt x="51708" y="380314"/>
                  </a:lnTo>
                  <a:lnTo>
                    <a:pt x="55577" y="380695"/>
                  </a:lnTo>
                  <a:lnTo>
                    <a:pt x="315589" y="380695"/>
                  </a:lnTo>
                  <a:lnTo>
                    <a:pt x="350982" y="366026"/>
                  </a:lnTo>
                  <a:lnTo>
                    <a:pt x="370785" y="328980"/>
                  </a:lnTo>
                  <a:lnTo>
                    <a:pt x="371167" y="325107"/>
                  </a:lnTo>
                  <a:lnTo>
                    <a:pt x="371167" y="55575"/>
                  </a:lnTo>
                  <a:lnTo>
                    <a:pt x="356508" y="20193"/>
                  </a:lnTo>
                  <a:lnTo>
                    <a:pt x="319459" y="381"/>
                  </a:lnTo>
                  <a:lnTo>
                    <a:pt x="315589" y="0"/>
                  </a:lnTo>
                  <a:close/>
                </a:path>
              </a:pathLst>
            </a:custGeom>
            <a:solidFill>
              <a:srgbClr val="3D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6160" y="4420679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1208"/>
                  </a:moveTo>
                  <a:lnTo>
                    <a:pt x="0" y="59486"/>
                  </a:lnTo>
                  <a:lnTo>
                    <a:pt x="0" y="55575"/>
                  </a:lnTo>
                  <a:lnTo>
                    <a:pt x="382" y="51714"/>
                  </a:lnTo>
                  <a:lnTo>
                    <a:pt x="1141" y="47879"/>
                  </a:lnTo>
                  <a:lnTo>
                    <a:pt x="1905" y="44056"/>
                  </a:lnTo>
                  <a:lnTo>
                    <a:pt x="3031" y="40335"/>
                  </a:lnTo>
                  <a:lnTo>
                    <a:pt x="4530" y="36728"/>
                  </a:lnTo>
                  <a:lnTo>
                    <a:pt x="6022" y="33121"/>
                  </a:lnTo>
                  <a:lnTo>
                    <a:pt x="7853" y="29692"/>
                  </a:lnTo>
                  <a:lnTo>
                    <a:pt x="10026" y="26441"/>
                  </a:lnTo>
                  <a:lnTo>
                    <a:pt x="12194" y="23190"/>
                  </a:lnTo>
                  <a:lnTo>
                    <a:pt x="26437" y="10033"/>
                  </a:lnTo>
                  <a:lnTo>
                    <a:pt x="29681" y="7861"/>
                  </a:lnTo>
                  <a:lnTo>
                    <a:pt x="33110" y="6019"/>
                  </a:lnTo>
                  <a:lnTo>
                    <a:pt x="36720" y="4533"/>
                  </a:lnTo>
                  <a:lnTo>
                    <a:pt x="40327" y="3035"/>
                  </a:lnTo>
                  <a:lnTo>
                    <a:pt x="44048" y="1905"/>
                  </a:lnTo>
                  <a:lnTo>
                    <a:pt x="47877" y="1143"/>
                  </a:lnTo>
                  <a:lnTo>
                    <a:pt x="51708" y="381"/>
                  </a:lnTo>
                  <a:lnTo>
                    <a:pt x="55577" y="0"/>
                  </a:lnTo>
                  <a:lnTo>
                    <a:pt x="59481" y="0"/>
                  </a:lnTo>
                  <a:lnTo>
                    <a:pt x="311685" y="0"/>
                  </a:lnTo>
                  <a:lnTo>
                    <a:pt x="315589" y="0"/>
                  </a:lnTo>
                  <a:lnTo>
                    <a:pt x="319459" y="381"/>
                  </a:lnTo>
                  <a:lnTo>
                    <a:pt x="323289" y="1143"/>
                  </a:lnTo>
                  <a:lnTo>
                    <a:pt x="327118" y="1905"/>
                  </a:lnTo>
                  <a:lnTo>
                    <a:pt x="330840" y="3035"/>
                  </a:lnTo>
                  <a:lnTo>
                    <a:pt x="334446" y="4533"/>
                  </a:lnTo>
                  <a:lnTo>
                    <a:pt x="338053" y="6019"/>
                  </a:lnTo>
                  <a:lnTo>
                    <a:pt x="341481" y="7861"/>
                  </a:lnTo>
                  <a:lnTo>
                    <a:pt x="344731" y="10033"/>
                  </a:lnTo>
                  <a:lnTo>
                    <a:pt x="347980" y="12192"/>
                  </a:lnTo>
                  <a:lnTo>
                    <a:pt x="361142" y="26441"/>
                  </a:lnTo>
                  <a:lnTo>
                    <a:pt x="363310" y="29692"/>
                  </a:lnTo>
                  <a:lnTo>
                    <a:pt x="370022" y="47879"/>
                  </a:lnTo>
                  <a:lnTo>
                    <a:pt x="370785" y="51714"/>
                  </a:lnTo>
                  <a:lnTo>
                    <a:pt x="371167" y="55575"/>
                  </a:lnTo>
                  <a:lnTo>
                    <a:pt x="371167" y="59486"/>
                  </a:lnTo>
                  <a:lnTo>
                    <a:pt x="371167" y="321208"/>
                  </a:lnTo>
                  <a:lnTo>
                    <a:pt x="371167" y="325107"/>
                  </a:lnTo>
                  <a:lnTo>
                    <a:pt x="370785" y="328980"/>
                  </a:lnTo>
                  <a:lnTo>
                    <a:pt x="370022" y="332816"/>
                  </a:lnTo>
                  <a:lnTo>
                    <a:pt x="369262" y="336638"/>
                  </a:lnTo>
                  <a:lnTo>
                    <a:pt x="347980" y="368490"/>
                  </a:lnTo>
                  <a:lnTo>
                    <a:pt x="334446" y="376161"/>
                  </a:lnTo>
                  <a:lnTo>
                    <a:pt x="330840" y="377659"/>
                  </a:lnTo>
                  <a:lnTo>
                    <a:pt x="327118" y="378790"/>
                  </a:lnTo>
                  <a:lnTo>
                    <a:pt x="323289" y="379539"/>
                  </a:lnTo>
                  <a:lnTo>
                    <a:pt x="319459" y="380314"/>
                  </a:lnTo>
                  <a:lnTo>
                    <a:pt x="315589" y="380695"/>
                  </a:lnTo>
                  <a:lnTo>
                    <a:pt x="311685" y="380695"/>
                  </a:lnTo>
                  <a:lnTo>
                    <a:pt x="59481" y="380695"/>
                  </a:lnTo>
                  <a:lnTo>
                    <a:pt x="55577" y="380695"/>
                  </a:lnTo>
                  <a:lnTo>
                    <a:pt x="51708" y="380314"/>
                  </a:lnTo>
                  <a:lnTo>
                    <a:pt x="47877" y="379539"/>
                  </a:lnTo>
                  <a:lnTo>
                    <a:pt x="44048" y="378790"/>
                  </a:lnTo>
                  <a:lnTo>
                    <a:pt x="40327" y="377659"/>
                  </a:lnTo>
                  <a:lnTo>
                    <a:pt x="36720" y="376161"/>
                  </a:lnTo>
                  <a:lnTo>
                    <a:pt x="33110" y="374662"/>
                  </a:lnTo>
                  <a:lnTo>
                    <a:pt x="29681" y="372833"/>
                  </a:lnTo>
                  <a:lnTo>
                    <a:pt x="26437" y="370662"/>
                  </a:lnTo>
                  <a:lnTo>
                    <a:pt x="23187" y="368490"/>
                  </a:lnTo>
                  <a:lnTo>
                    <a:pt x="4530" y="343966"/>
                  </a:lnTo>
                  <a:lnTo>
                    <a:pt x="3031" y="340360"/>
                  </a:lnTo>
                  <a:lnTo>
                    <a:pt x="1905" y="336638"/>
                  </a:lnTo>
                  <a:lnTo>
                    <a:pt x="1141" y="332816"/>
                  </a:lnTo>
                  <a:lnTo>
                    <a:pt x="382" y="328980"/>
                  </a:lnTo>
                  <a:lnTo>
                    <a:pt x="0" y="325107"/>
                  </a:lnTo>
                  <a:lnTo>
                    <a:pt x="0" y="321208"/>
                  </a:lnTo>
                  <a:close/>
                </a:path>
              </a:pathLst>
            </a:custGeom>
            <a:ln w="9517">
              <a:solidFill>
                <a:srgbClr val="565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1420" y="4422264"/>
            <a:ext cx="17589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75" dirty="0">
                <a:solidFill>
                  <a:srgbClr val="E5E0DF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28854" y="4436541"/>
            <a:ext cx="5253990" cy="626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50" dirty="0">
                <a:solidFill>
                  <a:srgbClr val="E5E0DF"/>
                </a:solidFill>
                <a:latin typeface="Trebuchet MS"/>
                <a:cs typeface="Trebuchet MS"/>
              </a:rPr>
              <a:t>Balanced</a:t>
            </a:r>
            <a:r>
              <a:rPr sz="1650" spc="-40" dirty="0">
                <a:solidFill>
                  <a:srgbClr val="E5E0DF"/>
                </a:solidFill>
                <a:latin typeface="Trebuchet MS"/>
                <a:cs typeface="Trebuchet MS"/>
              </a:rPr>
              <a:t> </a:t>
            </a:r>
            <a:r>
              <a:rPr sz="1650" spc="150" dirty="0">
                <a:solidFill>
                  <a:srgbClr val="E5E0DF"/>
                </a:solidFill>
                <a:latin typeface="Trebuchet MS"/>
                <a:cs typeface="Trebuchet MS"/>
              </a:rPr>
              <a:t>Approach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Combining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quantitative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and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qualitative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data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for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comprehensive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80" dirty="0">
                <a:solidFill>
                  <a:srgbClr val="E5E0DF"/>
                </a:solidFill>
                <a:latin typeface="Roboto Lt"/>
                <a:cs typeface="Roboto Lt"/>
              </a:rPr>
              <a:t>view.</a:t>
            </a:r>
            <a:endParaRPr sz="135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8515" y="2480768"/>
            <a:ext cx="622554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290" dirty="0">
                <a:solidFill>
                  <a:srgbClr val="F2F2F3"/>
                </a:solidFill>
                <a:latin typeface="Trebuchet MS"/>
                <a:cs typeface="Trebuchet MS"/>
              </a:rPr>
              <a:t>Cost</a:t>
            </a:r>
            <a:r>
              <a:rPr sz="3350" spc="-105" dirty="0">
                <a:solidFill>
                  <a:srgbClr val="F2F2F3"/>
                </a:solidFill>
                <a:latin typeface="Trebuchet MS"/>
                <a:cs typeface="Trebuchet MS"/>
              </a:rPr>
              <a:t> </a:t>
            </a:r>
            <a:r>
              <a:rPr sz="3350" spc="395" dirty="0">
                <a:solidFill>
                  <a:srgbClr val="F2F2F3"/>
                </a:solidFill>
                <a:latin typeface="Trebuchet MS"/>
                <a:cs typeface="Trebuchet MS"/>
              </a:rPr>
              <a:t>and</a:t>
            </a:r>
            <a:r>
              <a:rPr sz="3350" spc="-105" dirty="0">
                <a:solidFill>
                  <a:srgbClr val="F2F2F3"/>
                </a:solidFill>
                <a:latin typeface="Trebuchet MS"/>
                <a:cs typeface="Trebuchet MS"/>
              </a:rPr>
              <a:t> </a:t>
            </a:r>
            <a:r>
              <a:rPr sz="3350" spc="-25" dirty="0">
                <a:solidFill>
                  <a:srgbClr val="F2F2F3"/>
                </a:solidFill>
                <a:latin typeface="Trebuchet MS"/>
                <a:cs typeface="Trebuchet MS"/>
              </a:rPr>
              <a:t>Effort</a:t>
            </a:r>
            <a:r>
              <a:rPr sz="3350" spc="-105" dirty="0">
                <a:solidFill>
                  <a:srgbClr val="F2F2F3"/>
                </a:solidFill>
                <a:latin typeface="Trebuchet MS"/>
                <a:cs typeface="Trebuchet MS"/>
              </a:rPr>
              <a:t> </a:t>
            </a:r>
            <a:r>
              <a:rPr sz="3350" spc="105" dirty="0">
                <a:solidFill>
                  <a:srgbClr val="F2F2F3"/>
                </a:solidFill>
                <a:latin typeface="Trebuchet MS"/>
                <a:cs typeface="Trebuchet MS"/>
              </a:rPr>
              <a:t>to</a:t>
            </a:r>
            <a:r>
              <a:rPr sz="3350" spc="-105" dirty="0">
                <a:solidFill>
                  <a:srgbClr val="F2F2F3"/>
                </a:solidFill>
                <a:latin typeface="Trebuchet MS"/>
                <a:cs typeface="Trebuchet MS"/>
              </a:rPr>
              <a:t> </a:t>
            </a:r>
            <a:r>
              <a:rPr sz="3350" spc="150" dirty="0">
                <a:solidFill>
                  <a:srgbClr val="F2F2F3"/>
                </a:solidFill>
                <a:latin typeface="Trebuchet MS"/>
                <a:cs typeface="Trebuchet MS"/>
              </a:rPr>
              <a:t>Collect</a:t>
            </a:r>
            <a:r>
              <a:rPr sz="3350" spc="-105" dirty="0">
                <a:solidFill>
                  <a:srgbClr val="F2F2F3"/>
                </a:solidFill>
                <a:latin typeface="Trebuchet MS"/>
                <a:cs typeface="Trebuchet MS"/>
              </a:rPr>
              <a:t> </a:t>
            </a:r>
            <a:r>
              <a:rPr sz="3350" spc="-20" dirty="0">
                <a:solidFill>
                  <a:srgbClr val="F2F2F3"/>
                </a:solidFill>
                <a:latin typeface="Trebuchet MS"/>
                <a:cs typeface="Trebuchet MS"/>
              </a:rPr>
              <a:t>KPIs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515" y="3323985"/>
            <a:ext cx="815022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100"/>
              </a:lnSpc>
              <a:spcBef>
                <a:spcPts val="100"/>
              </a:spcBef>
            </a:pP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Collecting</a:t>
            </a:r>
            <a:r>
              <a:rPr sz="1350" spc="-5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KPIs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involves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ongoing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data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gathering,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analysis,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and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reporting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200" dirty="0">
                <a:solidFill>
                  <a:srgbClr val="E5E0DF"/>
                </a:solidFill>
                <a:latin typeface="Roboto Lt"/>
                <a:cs typeface="Roboto Lt"/>
              </a:rPr>
              <a:t>-</a:t>
            </a:r>
            <a:r>
              <a:rPr sz="1350" spc="-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significant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investment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of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time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590" dirty="0">
                <a:solidFill>
                  <a:srgbClr val="E5E0DF"/>
                </a:solidFill>
                <a:latin typeface="Roboto Lt"/>
                <a:cs typeface="Roboto Lt"/>
              </a:rPr>
              <a:t>and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 resources.</a:t>
            </a:r>
            <a:endParaRPr sz="1350">
              <a:latin typeface="Roboto Lt"/>
              <a:cs typeface="Roboto L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6000" y="5788429"/>
            <a:ext cx="2751059" cy="5757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5338" rIns="0" bIns="0" rtlCol="0">
            <a:spAutoFit/>
          </a:bodyPr>
          <a:lstStyle/>
          <a:p>
            <a:pPr marL="1536700">
              <a:lnSpc>
                <a:spcPct val="100000"/>
              </a:lnSpc>
              <a:spcBef>
                <a:spcPts val="120"/>
              </a:spcBef>
            </a:pPr>
            <a:r>
              <a:rPr sz="3350" b="0" dirty="0">
                <a:solidFill>
                  <a:srgbClr val="F2F2F3"/>
                </a:solidFill>
                <a:latin typeface="Lucida Sans Unicode"/>
                <a:cs typeface="Lucida Sans Unicode"/>
              </a:rPr>
              <a:t>The</a:t>
            </a:r>
            <a:r>
              <a:rPr sz="3350" b="0" spc="-235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spc="70" dirty="0">
                <a:solidFill>
                  <a:srgbClr val="F2F2F3"/>
                </a:solidFill>
                <a:latin typeface="Lucida Sans Unicode"/>
                <a:cs typeface="Lucida Sans Unicode"/>
              </a:rPr>
              <a:t>Process</a:t>
            </a:r>
            <a:r>
              <a:rPr sz="3350" b="0" spc="-185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dirty="0">
                <a:solidFill>
                  <a:srgbClr val="F2F2F3"/>
                </a:solidFill>
                <a:latin typeface="Lucida Sans Unicode"/>
                <a:cs typeface="Lucida Sans Unicode"/>
              </a:rPr>
              <a:t>of</a:t>
            </a:r>
            <a:r>
              <a:rPr sz="3350" b="0" spc="-190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spc="-150" dirty="0">
                <a:solidFill>
                  <a:srgbClr val="F2F2F3"/>
                </a:solidFill>
                <a:latin typeface="Lucida Sans Unicode"/>
                <a:cs typeface="Lucida Sans Unicode"/>
              </a:rPr>
              <a:t>KPI</a:t>
            </a:r>
            <a:r>
              <a:rPr sz="3350" b="0" spc="-140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spc="-10" dirty="0">
                <a:solidFill>
                  <a:srgbClr val="F2F2F3"/>
                </a:solidFill>
                <a:latin typeface="Lucida Sans Unicode"/>
                <a:cs typeface="Lucida Sans Unicode"/>
              </a:rPr>
              <a:t>Collection</a:t>
            </a:r>
            <a:endParaRPr sz="335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0568" y="2364358"/>
            <a:ext cx="2045335" cy="696595"/>
            <a:chOff x="1650568" y="2364358"/>
            <a:chExt cx="2045335" cy="696595"/>
          </a:xfrm>
        </p:grpSpPr>
        <p:sp>
          <p:nvSpPr>
            <p:cNvPr id="5" name="object 5"/>
            <p:cNvSpPr/>
            <p:nvPr/>
          </p:nvSpPr>
          <p:spPr>
            <a:xfrm>
              <a:off x="1655965" y="2369756"/>
              <a:ext cx="2034539" cy="685800"/>
            </a:xfrm>
            <a:custGeom>
              <a:avLst/>
              <a:gdLst/>
              <a:ahLst/>
              <a:cxnLst/>
              <a:rect l="l" t="t" r="r" b="b"/>
              <a:pathLst>
                <a:path w="2034539" h="685800">
                  <a:moveTo>
                    <a:pt x="1862975" y="0"/>
                  </a:moveTo>
                  <a:lnTo>
                    <a:pt x="0" y="0"/>
                  </a:lnTo>
                  <a:lnTo>
                    <a:pt x="171310" y="342607"/>
                  </a:lnTo>
                  <a:lnTo>
                    <a:pt x="0" y="685215"/>
                  </a:lnTo>
                  <a:lnTo>
                    <a:pt x="1862975" y="685215"/>
                  </a:lnTo>
                  <a:lnTo>
                    <a:pt x="2034273" y="342607"/>
                  </a:lnTo>
                  <a:lnTo>
                    <a:pt x="1862975" y="0"/>
                  </a:lnTo>
                  <a:close/>
                </a:path>
              </a:pathLst>
            </a:custGeom>
            <a:solidFill>
              <a:srgbClr val="3D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5965" y="2369756"/>
              <a:ext cx="2034539" cy="685800"/>
            </a:xfrm>
            <a:custGeom>
              <a:avLst/>
              <a:gdLst/>
              <a:ahLst/>
              <a:cxnLst/>
              <a:rect l="l" t="t" r="r" b="b"/>
              <a:pathLst>
                <a:path w="2034539" h="685800">
                  <a:moveTo>
                    <a:pt x="1862975" y="0"/>
                  </a:moveTo>
                  <a:lnTo>
                    <a:pt x="2034273" y="342607"/>
                  </a:lnTo>
                  <a:lnTo>
                    <a:pt x="1862975" y="685215"/>
                  </a:lnTo>
                  <a:lnTo>
                    <a:pt x="0" y="685215"/>
                  </a:lnTo>
                  <a:lnTo>
                    <a:pt x="171310" y="342607"/>
                  </a:lnTo>
                  <a:lnTo>
                    <a:pt x="0" y="0"/>
                  </a:lnTo>
                  <a:lnTo>
                    <a:pt x="1862975" y="0"/>
                  </a:lnTo>
                  <a:close/>
                </a:path>
              </a:pathLst>
            </a:custGeom>
            <a:ln w="10706">
              <a:solidFill>
                <a:srgbClr val="565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18028" y="2537878"/>
            <a:ext cx="10096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735" dirty="0">
                <a:solidFill>
                  <a:srgbClr val="E5E0DF"/>
                </a:solidFill>
                <a:latin typeface="Lucida Sans Unicode"/>
                <a:cs typeface="Lucida Sans Unicode"/>
              </a:rPr>
              <a:t>1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9813" y="3294483"/>
            <a:ext cx="1688464" cy="11779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5E0DF"/>
                </a:solidFill>
                <a:latin typeface="Lucida Sans Unicode"/>
                <a:cs typeface="Lucida Sans Unicode"/>
              </a:rPr>
              <a:t>Identify</a:t>
            </a:r>
            <a:r>
              <a:rPr sz="1650" spc="-5" dirty="0">
                <a:solidFill>
                  <a:srgbClr val="E5E0D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Lucida Sans Unicode"/>
                <a:cs typeface="Lucida Sans Unicode"/>
              </a:rPr>
              <a:t>Metrics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100"/>
              </a:lnSpc>
              <a:spcBef>
                <a:spcPts val="540"/>
              </a:spcBef>
            </a:pP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Determine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relevant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KPIs</a:t>
            </a:r>
            <a:r>
              <a:rPr sz="1350" spc="-4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to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track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60" dirty="0">
                <a:solidFill>
                  <a:srgbClr val="E5E0DF"/>
                </a:solidFill>
                <a:latin typeface="Roboto Lt"/>
                <a:cs typeface="Roboto Lt"/>
              </a:rPr>
              <a:t>business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objectives</a:t>
            </a:r>
            <a:endParaRPr sz="1350">
              <a:latin typeface="Roboto Lt"/>
              <a:cs typeface="Roboto L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77704" y="2364358"/>
            <a:ext cx="2045335" cy="696595"/>
            <a:chOff x="3677704" y="2364358"/>
            <a:chExt cx="2045335" cy="696595"/>
          </a:xfrm>
        </p:grpSpPr>
        <p:sp>
          <p:nvSpPr>
            <p:cNvPr id="10" name="object 10"/>
            <p:cNvSpPr/>
            <p:nvPr/>
          </p:nvSpPr>
          <p:spPr>
            <a:xfrm>
              <a:off x="3683101" y="2369756"/>
              <a:ext cx="2034539" cy="685800"/>
            </a:xfrm>
            <a:custGeom>
              <a:avLst/>
              <a:gdLst/>
              <a:ahLst/>
              <a:cxnLst/>
              <a:rect l="l" t="t" r="r" b="b"/>
              <a:pathLst>
                <a:path w="2034539" h="685800">
                  <a:moveTo>
                    <a:pt x="1862963" y="0"/>
                  </a:moveTo>
                  <a:lnTo>
                    <a:pt x="0" y="0"/>
                  </a:lnTo>
                  <a:lnTo>
                    <a:pt x="171310" y="342607"/>
                  </a:lnTo>
                  <a:lnTo>
                    <a:pt x="0" y="685215"/>
                  </a:lnTo>
                  <a:lnTo>
                    <a:pt x="1862963" y="685215"/>
                  </a:lnTo>
                  <a:lnTo>
                    <a:pt x="2034286" y="342607"/>
                  </a:lnTo>
                  <a:lnTo>
                    <a:pt x="1862963" y="0"/>
                  </a:lnTo>
                  <a:close/>
                </a:path>
              </a:pathLst>
            </a:custGeom>
            <a:solidFill>
              <a:srgbClr val="3D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3101" y="2369756"/>
              <a:ext cx="2034539" cy="685800"/>
            </a:xfrm>
            <a:custGeom>
              <a:avLst/>
              <a:gdLst/>
              <a:ahLst/>
              <a:cxnLst/>
              <a:rect l="l" t="t" r="r" b="b"/>
              <a:pathLst>
                <a:path w="2034539" h="685800">
                  <a:moveTo>
                    <a:pt x="1862963" y="0"/>
                  </a:moveTo>
                  <a:lnTo>
                    <a:pt x="2034286" y="342607"/>
                  </a:lnTo>
                  <a:lnTo>
                    <a:pt x="1862963" y="685215"/>
                  </a:lnTo>
                  <a:lnTo>
                    <a:pt x="0" y="685215"/>
                  </a:lnTo>
                  <a:lnTo>
                    <a:pt x="171310" y="342607"/>
                  </a:lnTo>
                  <a:lnTo>
                    <a:pt x="0" y="0"/>
                  </a:lnTo>
                  <a:lnTo>
                    <a:pt x="1862963" y="0"/>
                  </a:lnTo>
                  <a:close/>
                </a:path>
              </a:pathLst>
            </a:custGeom>
            <a:ln w="10706">
              <a:solidFill>
                <a:srgbClr val="565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16310" y="2537878"/>
            <a:ext cx="17272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60" dirty="0">
                <a:solidFill>
                  <a:srgbClr val="E5E0DF"/>
                </a:solidFill>
                <a:latin typeface="Lucida Sans Unicode"/>
                <a:cs typeface="Lucida Sans Unicode"/>
              </a:rPr>
              <a:t>2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4086" y="3275446"/>
            <a:ext cx="1592580" cy="1463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1755">
              <a:lnSpc>
                <a:spcPct val="109800"/>
              </a:lnSpc>
              <a:spcBef>
                <a:spcPts val="90"/>
              </a:spcBef>
            </a:pPr>
            <a:r>
              <a:rPr sz="1650" dirty="0">
                <a:solidFill>
                  <a:srgbClr val="E5E0DF"/>
                </a:solidFill>
                <a:latin typeface="Lucida Sans Unicode"/>
                <a:cs typeface="Lucida Sans Unicode"/>
              </a:rPr>
              <a:t>Establish</a:t>
            </a:r>
            <a:r>
              <a:rPr sz="1650" spc="75" dirty="0">
                <a:solidFill>
                  <a:srgbClr val="E5E0DF"/>
                </a:solidFill>
                <a:latin typeface="Lucida Sans Unicode"/>
                <a:cs typeface="Lucida Sans Unicode"/>
              </a:rPr>
              <a:t> </a:t>
            </a:r>
            <a:r>
              <a:rPr sz="1650" spc="70" dirty="0">
                <a:solidFill>
                  <a:srgbClr val="E5E0DF"/>
                </a:solidFill>
                <a:latin typeface="Lucida Sans Unicode"/>
                <a:cs typeface="Lucida Sans Unicode"/>
              </a:rPr>
              <a:t>Data </a:t>
            </a:r>
            <a:r>
              <a:rPr sz="1650" spc="50" dirty="0">
                <a:solidFill>
                  <a:srgbClr val="E5E0DF"/>
                </a:solidFill>
                <a:latin typeface="Lucida Sans Unicode"/>
                <a:cs typeface="Lucida Sans Unicode"/>
              </a:rPr>
              <a:t>Sources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100"/>
              </a:lnSpc>
              <a:spcBef>
                <a:spcPts val="465"/>
              </a:spcBef>
            </a:pP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Identify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where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to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gather</a:t>
            </a:r>
            <a:r>
              <a:rPr sz="1350" spc="-5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the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45" dirty="0">
                <a:solidFill>
                  <a:srgbClr val="E5E0DF"/>
                </a:solidFill>
                <a:latin typeface="Roboto Lt"/>
                <a:cs typeface="Roboto Lt"/>
              </a:rPr>
              <a:t>necessary 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data</a:t>
            </a:r>
            <a:endParaRPr sz="1350">
              <a:latin typeface="Roboto Lt"/>
              <a:cs typeface="Roboto L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14365" y="2364358"/>
            <a:ext cx="2045335" cy="696595"/>
            <a:chOff x="5714365" y="2364358"/>
            <a:chExt cx="2045335" cy="696595"/>
          </a:xfrm>
        </p:grpSpPr>
        <p:sp>
          <p:nvSpPr>
            <p:cNvPr id="15" name="object 15"/>
            <p:cNvSpPr/>
            <p:nvPr/>
          </p:nvSpPr>
          <p:spPr>
            <a:xfrm>
              <a:off x="5719762" y="2369756"/>
              <a:ext cx="2034539" cy="685800"/>
            </a:xfrm>
            <a:custGeom>
              <a:avLst/>
              <a:gdLst/>
              <a:ahLst/>
              <a:cxnLst/>
              <a:rect l="l" t="t" r="r" b="b"/>
              <a:pathLst>
                <a:path w="2034540" h="685800">
                  <a:moveTo>
                    <a:pt x="1862963" y="0"/>
                  </a:moveTo>
                  <a:lnTo>
                    <a:pt x="0" y="0"/>
                  </a:lnTo>
                  <a:lnTo>
                    <a:pt x="171297" y="342607"/>
                  </a:lnTo>
                  <a:lnTo>
                    <a:pt x="0" y="685215"/>
                  </a:lnTo>
                  <a:lnTo>
                    <a:pt x="1862963" y="685215"/>
                  </a:lnTo>
                  <a:lnTo>
                    <a:pt x="2034273" y="342607"/>
                  </a:lnTo>
                  <a:lnTo>
                    <a:pt x="1862963" y="0"/>
                  </a:lnTo>
                  <a:close/>
                </a:path>
              </a:pathLst>
            </a:custGeom>
            <a:solidFill>
              <a:srgbClr val="3D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19762" y="2369756"/>
              <a:ext cx="2034539" cy="685800"/>
            </a:xfrm>
            <a:custGeom>
              <a:avLst/>
              <a:gdLst/>
              <a:ahLst/>
              <a:cxnLst/>
              <a:rect l="l" t="t" r="r" b="b"/>
              <a:pathLst>
                <a:path w="2034540" h="685800">
                  <a:moveTo>
                    <a:pt x="1862963" y="0"/>
                  </a:moveTo>
                  <a:lnTo>
                    <a:pt x="2034273" y="342607"/>
                  </a:lnTo>
                  <a:lnTo>
                    <a:pt x="1862963" y="685215"/>
                  </a:lnTo>
                  <a:lnTo>
                    <a:pt x="0" y="685215"/>
                  </a:lnTo>
                  <a:lnTo>
                    <a:pt x="171297" y="342607"/>
                  </a:lnTo>
                  <a:lnTo>
                    <a:pt x="0" y="0"/>
                  </a:lnTo>
                  <a:lnTo>
                    <a:pt x="1862963" y="0"/>
                  </a:lnTo>
                  <a:close/>
                </a:path>
              </a:pathLst>
            </a:custGeom>
            <a:ln w="10706">
              <a:solidFill>
                <a:srgbClr val="565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48945" y="2537878"/>
            <a:ext cx="17589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>
                <a:solidFill>
                  <a:srgbClr val="E5E0DF"/>
                </a:solidFill>
                <a:latin typeface="Lucida Sans Unicode"/>
                <a:cs typeface="Lucida Sans Unicode"/>
              </a:rPr>
              <a:t>3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78360" y="3275446"/>
            <a:ext cx="1694814" cy="1463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10870">
              <a:lnSpc>
                <a:spcPct val="109800"/>
              </a:lnSpc>
              <a:spcBef>
                <a:spcPts val="90"/>
              </a:spcBef>
            </a:pPr>
            <a:r>
              <a:rPr sz="1650" spc="55" dirty="0">
                <a:solidFill>
                  <a:srgbClr val="E5E0DF"/>
                </a:solidFill>
                <a:latin typeface="Lucida Sans Unicode"/>
                <a:cs typeface="Lucida Sans Unicode"/>
              </a:rPr>
              <a:t>Automate </a:t>
            </a:r>
            <a:r>
              <a:rPr sz="1650" spc="-10" dirty="0">
                <a:solidFill>
                  <a:srgbClr val="E5E0DF"/>
                </a:solidFill>
                <a:latin typeface="Lucida Sans Unicode"/>
                <a:cs typeface="Lucida Sans Unicode"/>
              </a:rPr>
              <a:t>Collection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100"/>
              </a:lnSpc>
              <a:spcBef>
                <a:spcPts val="465"/>
              </a:spcBef>
            </a:pP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Implement</a:t>
            </a:r>
            <a:r>
              <a:rPr sz="1350" spc="-4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tools</a:t>
            </a:r>
            <a:r>
              <a:rPr sz="1350" spc="-4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and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processes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for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45" dirty="0">
                <a:solidFill>
                  <a:srgbClr val="E5E0DF"/>
                </a:solidFill>
                <a:latin typeface="Roboto Lt"/>
                <a:cs typeface="Roboto Lt"/>
              </a:rPr>
              <a:t>efficient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data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gathering</a:t>
            </a:r>
            <a:endParaRPr sz="1350">
              <a:latin typeface="Roboto Lt"/>
              <a:cs typeface="Roboto L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751057" y="2364402"/>
            <a:ext cx="2045335" cy="695960"/>
            <a:chOff x="7751057" y="2364402"/>
            <a:chExt cx="2045335" cy="695960"/>
          </a:xfrm>
        </p:grpSpPr>
        <p:sp>
          <p:nvSpPr>
            <p:cNvPr id="20" name="object 20"/>
            <p:cNvSpPr/>
            <p:nvPr/>
          </p:nvSpPr>
          <p:spPr>
            <a:xfrm>
              <a:off x="7756410" y="2369756"/>
              <a:ext cx="2034539" cy="685800"/>
            </a:xfrm>
            <a:custGeom>
              <a:avLst/>
              <a:gdLst/>
              <a:ahLst/>
              <a:cxnLst/>
              <a:rect l="l" t="t" r="r" b="b"/>
              <a:pathLst>
                <a:path w="2034540" h="685800">
                  <a:moveTo>
                    <a:pt x="1862963" y="0"/>
                  </a:moveTo>
                  <a:lnTo>
                    <a:pt x="0" y="0"/>
                  </a:lnTo>
                  <a:lnTo>
                    <a:pt x="171310" y="342607"/>
                  </a:lnTo>
                  <a:lnTo>
                    <a:pt x="0" y="685215"/>
                  </a:lnTo>
                  <a:lnTo>
                    <a:pt x="1862963" y="685215"/>
                  </a:lnTo>
                  <a:lnTo>
                    <a:pt x="2034273" y="342607"/>
                  </a:lnTo>
                  <a:lnTo>
                    <a:pt x="1862963" y="0"/>
                  </a:lnTo>
                  <a:close/>
                </a:path>
              </a:pathLst>
            </a:custGeom>
            <a:solidFill>
              <a:srgbClr val="3D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56410" y="2369756"/>
              <a:ext cx="2034539" cy="685800"/>
            </a:xfrm>
            <a:custGeom>
              <a:avLst/>
              <a:gdLst/>
              <a:ahLst/>
              <a:cxnLst/>
              <a:rect l="l" t="t" r="r" b="b"/>
              <a:pathLst>
                <a:path w="2034540" h="685800">
                  <a:moveTo>
                    <a:pt x="1862963" y="0"/>
                  </a:moveTo>
                  <a:lnTo>
                    <a:pt x="2034273" y="342607"/>
                  </a:lnTo>
                  <a:lnTo>
                    <a:pt x="1862963" y="685215"/>
                  </a:lnTo>
                  <a:lnTo>
                    <a:pt x="0" y="685215"/>
                  </a:lnTo>
                  <a:lnTo>
                    <a:pt x="171310" y="342607"/>
                  </a:lnTo>
                  <a:lnTo>
                    <a:pt x="0" y="0"/>
                  </a:lnTo>
                  <a:lnTo>
                    <a:pt x="1862963" y="0"/>
                  </a:lnTo>
                  <a:close/>
                </a:path>
              </a:pathLst>
            </a:custGeom>
            <a:ln w="10706">
              <a:solidFill>
                <a:srgbClr val="565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79662" y="2537878"/>
            <a:ext cx="18351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0" dirty="0">
                <a:solidFill>
                  <a:srgbClr val="E5E0DF"/>
                </a:solidFill>
                <a:latin typeface="Lucida Sans Unicode"/>
                <a:cs typeface="Lucida Sans Unicode"/>
              </a:rPr>
              <a:t>4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12646" y="3275446"/>
            <a:ext cx="1445895" cy="1463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28270">
              <a:lnSpc>
                <a:spcPct val="109800"/>
              </a:lnSpc>
              <a:spcBef>
                <a:spcPts val="90"/>
              </a:spcBef>
            </a:pPr>
            <a:r>
              <a:rPr sz="1650" dirty="0">
                <a:solidFill>
                  <a:srgbClr val="E5E0DF"/>
                </a:solidFill>
                <a:latin typeface="Lucida Sans Unicode"/>
                <a:cs typeface="Lucida Sans Unicode"/>
              </a:rPr>
              <a:t>Analyze</a:t>
            </a:r>
            <a:r>
              <a:rPr sz="1650" spc="-5" dirty="0">
                <a:solidFill>
                  <a:srgbClr val="E5E0DF"/>
                </a:solidFill>
                <a:latin typeface="Lucida Sans Unicode"/>
                <a:cs typeface="Lucida Sans Unicode"/>
              </a:rPr>
              <a:t> </a:t>
            </a:r>
            <a:r>
              <a:rPr sz="1650" spc="90" dirty="0">
                <a:solidFill>
                  <a:srgbClr val="E5E0DF"/>
                </a:solidFill>
                <a:latin typeface="Lucida Sans Unicode"/>
                <a:cs typeface="Lucida Sans Unicode"/>
              </a:rPr>
              <a:t>and </a:t>
            </a:r>
            <a:r>
              <a:rPr sz="1650" spc="-10" dirty="0">
                <a:solidFill>
                  <a:srgbClr val="E5E0DF"/>
                </a:solidFill>
                <a:latin typeface="Lucida Sans Unicode"/>
                <a:cs typeface="Lucida Sans Unicode"/>
              </a:rPr>
              <a:t>Report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100"/>
              </a:lnSpc>
              <a:spcBef>
                <a:spcPts val="465"/>
              </a:spcBef>
            </a:pP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Review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KPI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data, identify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trends,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5" dirty="0">
                <a:solidFill>
                  <a:srgbClr val="E5E0DF"/>
                </a:solidFill>
                <a:latin typeface="Roboto Lt"/>
                <a:cs typeface="Roboto Lt"/>
              </a:rPr>
              <a:t>and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generate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insights</a:t>
            </a:r>
            <a:endParaRPr sz="1350">
              <a:latin typeface="Roboto Lt"/>
              <a:cs typeface="Roboto L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3300" y="5801129"/>
            <a:ext cx="2751059" cy="5757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705600"/>
          </a:xfrm>
          <a:custGeom>
            <a:avLst/>
            <a:gdLst/>
            <a:ahLst/>
            <a:cxnLst/>
            <a:rect l="l" t="t" r="r" b="b"/>
            <a:pathLst>
              <a:path w="11430000" h="6705600">
                <a:moveTo>
                  <a:pt x="11429999" y="0"/>
                </a:moveTo>
                <a:lnTo>
                  <a:pt x="0" y="0"/>
                </a:lnTo>
                <a:lnTo>
                  <a:pt x="0" y="6705599"/>
                </a:lnTo>
                <a:lnTo>
                  <a:pt x="11429999" y="6705599"/>
                </a:lnTo>
                <a:lnTo>
                  <a:pt x="1142999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444120"/>
            <a:ext cx="5628005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spc="-150" dirty="0">
                <a:solidFill>
                  <a:srgbClr val="F2F2F3"/>
                </a:solidFill>
                <a:latin typeface="Lucida Sans Unicode"/>
                <a:cs typeface="Lucida Sans Unicode"/>
              </a:rPr>
              <a:t>KPI</a:t>
            </a:r>
            <a:r>
              <a:rPr sz="3350" b="0" spc="-60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dirty="0">
                <a:solidFill>
                  <a:srgbClr val="F2F2F3"/>
                </a:solidFill>
                <a:latin typeface="Lucida Sans Unicode"/>
                <a:cs typeface="Lucida Sans Unicode"/>
              </a:rPr>
              <a:t>Targets</a:t>
            </a:r>
            <a:r>
              <a:rPr sz="3350" b="0" spc="-55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spc="200" dirty="0">
                <a:solidFill>
                  <a:srgbClr val="F2F2F3"/>
                </a:solidFill>
                <a:latin typeface="Lucida Sans Unicode"/>
                <a:cs typeface="Lucida Sans Unicode"/>
              </a:rPr>
              <a:t>and</a:t>
            </a:r>
            <a:r>
              <a:rPr sz="3350" b="0" spc="-60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spc="55" dirty="0">
                <a:solidFill>
                  <a:srgbClr val="F2F2F3"/>
                </a:solidFill>
                <a:latin typeface="Lucida Sans Unicode"/>
                <a:cs typeface="Lucida Sans Unicode"/>
              </a:rPr>
              <a:t>Objectives</a:t>
            </a:r>
            <a:endParaRPr sz="335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11512" y="1346022"/>
            <a:ext cx="1353820" cy="1272540"/>
            <a:chOff x="3011512" y="1346022"/>
            <a:chExt cx="1353820" cy="1272540"/>
          </a:xfrm>
        </p:grpSpPr>
        <p:sp>
          <p:nvSpPr>
            <p:cNvPr id="5" name="object 5"/>
            <p:cNvSpPr/>
            <p:nvPr/>
          </p:nvSpPr>
          <p:spPr>
            <a:xfrm>
              <a:off x="3016910" y="1351419"/>
              <a:ext cx="1343025" cy="1261745"/>
            </a:xfrm>
            <a:custGeom>
              <a:avLst/>
              <a:gdLst/>
              <a:ahLst/>
              <a:cxnLst/>
              <a:rect l="l" t="t" r="r" b="b"/>
              <a:pathLst>
                <a:path w="1343025" h="1261745">
                  <a:moveTo>
                    <a:pt x="671245" y="0"/>
                  </a:moveTo>
                  <a:lnTo>
                    <a:pt x="0" y="1261160"/>
                  </a:lnTo>
                  <a:lnTo>
                    <a:pt x="1342504" y="1261160"/>
                  </a:lnTo>
                  <a:lnTo>
                    <a:pt x="671245" y="0"/>
                  </a:lnTo>
                  <a:close/>
                </a:path>
              </a:pathLst>
            </a:custGeom>
            <a:solidFill>
              <a:srgbClr val="3D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6910" y="1351419"/>
              <a:ext cx="1343025" cy="1261745"/>
            </a:xfrm>
            <a:custGeom>
              <a:avLst/>
              <a:gdLst/>
              <a:ahLst/>
              <a:cxnLst/>
              <a:rect l="l" t="t" r="r" b="b"/>
              <a:pathLst>
                <a:path w="1343025" h="1261745">
                  <a:moveTo>
                    <a:pt x="671245" y="0"/>
                  </a:moveTo>
                  <a:lnTo>
                    <a:pt x="1342504" y="1261160"/>
                  </a:lnTo>
                  <a:lnTo>
                    <a:pt x="0" y="1261160"/>
                  </a:lnTo>
                  <a:lnTo>
                    <a:pt x="671245" y="0"/>
                  </a:lnTo>
                  <a:close/>
                </a:path>
              </a:pathLst>
            </a:custGeom>
            <a:ln w="10706">
              <a:solidFill>
                <a:srgbClr val="565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41255" y="1990637"/>
            <a:ext cx="8826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600" dirty="0">
                <a:solidFill>
                  <a:srgbClr val="E5E0DF"/>
                </a:solidFill>
                <a:latin typeface="Lucida Sans Unicode"/>
                <a:cs typeface="Lucida Sans Unicode"/>
              </a:rPr>
              <a:t>1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5189" y="1638509"/>
            <a:ext cx="4044315" cy="626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0" dirty="0">
                <a:solidFill>
                  <a:srgbClr val="E5E0DF"/>
                </a:solidFill>
                <a:latin typeface="Lucida Sans Unicode"/>
                <a:cs typeface="Lucida Sans Unicode"/>
              </a:rPr>
              <a:t>Strategic</a:t>
            </a:r>
            <a:r>
              <a:rPr sz="1650" spc="-30" dirty="0">
                <a:solidFill>
                  <a:srgbClr val="E5E0D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Lucida Sans Unicode"/>
                <a:cs typeface="Lucida Sans Unicode"/>
              </a:rPr>
              <a:t>Alignment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Ensure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KPIs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directly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support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45" dirty="0">
                <a:solidFill>
                  <a:srgbClr val="E5E0DF"/>
                </a:solidFill>
                <a:latin typeface="Roboto Lt"/>
                <a:cs typeface="Roboto Lt"/>
              </a:rPr>
              <a:t>high-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level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business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30" dirty="0">
                <a:solidFill>
                  <a:srgbClr val="E5E0DF"/>
                </a:solidFill>
                <a:latin typeface="Roboto Lt"/>
                <a:cs typeface="Roboto Lt"/>
              </a:rPr>
              <a:t>goals</a:t>
            </a:r>
            <a:endParaRPr sz="1350">
              <a:latin typeface="Roboto Lt"/>
              <a:cs typeface="Roboto L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35796" y="2616225"/>
            <a:ext cx="7409815" cy="1306195"/>
            <a:chOff x="2335796" y="2616225"/>
            <a:chExt cx="7409815" cy="1306195"/>
          </a:xfrm>
        </p:grpSpPr>
        <p:sp>
          <p:nvSpPr>
            <p:cNvPr id="10" name="object 10"/>
            <p:cNvSpPr/>
            <p:nvPr/>
          </p:nvSpPr>
          <p:spPr>
            <a:xfrm>
              <a:off x="4396879" y="2616225"/>
              <a:ext cx="5348605" cy="19050"/>
            </a:xfrm>
            <a:custGeom>
              <a:avLst/>
              <a:gdLst/>
              <a:ahLst/>
              <a:cxnLst/>
              <a:rect l="l" t="t" r="r" b="b"/>
              <a:pathLst>
                <a:path w="5348605" h="19050">
                  <a:moveTo>
                    <a:pt x="5332095" y="0"/>
                  </a:moveTo>
                  <a:lnTo>
                    <a:pt x="16510" y="0"/>
                  </a:lnTo>
                  <a:lnTo>
                    <a:pt x="14084" y="241"/>
                  </a:lnTo>
                  <a:lnTo>
                    <a:pt x="0" y="8255"/>
                  </a:lnTo>
                  <a:lnTo>
                    <a:pt x="0" y="9525"/>
                  </a:lnTo>
                  <a:lnTo>
                    <a:pt x="0" y="10782"/>
                  </a:lnTo>
                  <a:lnTo>
                    <a:pt x="16510" y="19037"/>
                  </a:lnTo>
                  <a:lnTo>
                    <a:pt x="5332095" y="19037"/>
                  </a:lnTo>
                  <a:lnTo>
                    <a:pt x="5348605" y="10782"/>
                  </a:lnTo>
                  <a:lnTo>
                    <a:pt x="5348605" y="8255"/>
                  </a:lnTo>
                  <a:lnTo>
                    <a:pt x="5334520" y="241"/>
                  </a:lnTo>
                  <a:lnTo>
                    <a:pt x="5332095" y="0"/>
                  </a:lnTo>
                  <a:close/>
                </a:path>
              </a:pathLst>
            </a:custGeom>
            <a:solidFill>
              <a:srgbClr val="565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1194" y="2655265"/>
              <a:ext cx="2685415" cy="1261745"/>
            </a:xfrm>
            <a:custGeom>
              <a:avLst/>
              <a:gdLst/>
              <a:ahLst/>
              <a:cxnLst/>
              <a:rect l="l" t="t" r="r" b="b"/>
              <a:pathLst>
                <a:path w="2685415" h="1261745">
                  <a:moveTo>
                    <a:pt x="2020646" y="0"/>
                  </a:moveTo>
                  <a:lnTo>
                    <a:pt x="664514" y="0"/>
                  </a:lnTo>
                  <a:lnTo>
                    <a:pt x="0" y="1261160"/>
                  </a:lnTo>
                  <a:lnTo>
                    <a:pt x="2685161" y="1261160"/>
                  </a:lnTo>
                  <a:lnTo>
                    <a:pt x="2020646" y="0"/>
                  </a:lnTo>
                  <a:close/>
                </a:path>
              </a:pathLst>
            </a:custGeom>
            <a:solidFill>
              <a:srgbClr val="3D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1194" y="2655265"/>
              <a:ext cx="2685415" cy="1261745"/>
            </a:xfrm>
            <a:custGeom>
              <a:avLst/>
              <a:gdLst/>
              <a:ahLst/>
              <a:cxnLst/>
              <a:rect l="l" t="t" r="r" b="b"/>
              <a:pathLst>
                <a:path w="2685415" h="1261745">
                  <a:moveTo>
                    <a:pt x="664514" y="0"/>
                  </a:moveTo>
                  <a:lnTo>
                    <a:pt x="2020646" y="0"/>
                  </a:lnTo>
                  <a:lnTo>
                    <a:pt x="2685161" y="1261160"/>
                  </a:lnTo>
                  <a:lnTo>
                    <a:pt x="0" y="1261160"/>
                  </a:lnTo>
                  <a:lnTo>
                    <a:pt x="664514" y="0"/>
                  </a:lnTo>
                  <a:close/>
                </a:path>
              </a:pathLst>
            </a:custGeom>
            <a:ln w="10706">
              <a:solidFill>
                <a:srgbClr val="565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11371" y="3132697"/>
            <a:ext cx="14795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50" dirty="0">
                <a:solidFill>
                  <a:srgbClr val="E5E0DF"/>
                </a:solidFill>
                <a:latin typeface="Lucida Sans Unicode"/>
                <a:cs typeface="Lucida Sans Unicode"/>
              </a:rPr>
              <a:t>2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6603" y="2942356"/>
            <a:ext cx="3955415" cy="626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60" dirty="0">
                <a:solidFill>
                  <a:srgbClr val="E5E0DF"/>
                </a:solidFill>
                <a:latin typeface="Lucida Sans Unicode"/>
                <a:cs typeface="Lucida Sans Unicode"/>
              </a:rPr>
              <a:t>Measurable</a:t>
            </a:r>
            <a:r>
              <a:rPr sz="1650" spc="-25" dirty="0">
                <a:solidFill>
                  <a:srgbClr val="E5E0D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Lucida Sans Unicode"/>
                <a:cs typeface="Lucida Sans Unicode"/>
              </a:rPr>
              <a:t>Milestones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Set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specific,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time-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bound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targets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for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KPI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45" dirty="0">
                <a:solidFill>
                  <a:srgbClr val="E5E0DF"/>
                </a:solidFill>
                <a:latin typeface="Roboto Lt"/>
                <a:cs typeface="Roboto Lt"/>
              </a:rPr>
              <a:t>performance</a:t>
            </a:r>
            <a:endParaRPr sz="1350">
              <a:latin typeface="Roboto Lt"/>
              <a:cs typeface="Roboto L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69649" y="3920058"/>
            <a:ext cx="8075930" cy="1305560"/>
            <a:chOff x="1669649" y="3920058"/>
            <a:chExt cx="8075930" cy="1305560"/>
          </a:xfrm>
        </p:grpSpPr>
        <p:sp>
          <p:nvSpPr>
            <p:cNvPr id="16" name="object 16"/>
            <p:cNvSpPr/>
            <p:nvPr/>
          </p:nvSpPr>
          <p:spPr>
            <a:xfrm>
              <a:off x="5072595" y="3920058"/>
              <a:ext cx="4672965" cy="19050"/>
            </a:xfrm>
            <a:custGeom>
              <a:avLst/>
              <a:gdLst/>
              <a:ahLst/>
              <a:cxnLst/>
              <a:rect l="l" t="t" r="r" b="b"/>
              <a:pathLst>
                <a:path w="4672965" h="19050">
                  <a:moveTo>
                    <a:pt x="4656378" y="0"/>
                  </a:moveTo>
                  <a:lnTo>
                    <a:pt x="16510" y="0"/>
                  </a:lnTo>
                  <a:lnTo>
                    <a:pt x="14084" y="254"/>
                  </a:lnTo>
                  <a:lnTo>
                    <a:pt x="0" y="8255"/>
                  </a:lnTo>
                  <a:lnTo>
                    <a:pt x="0" y="9525"/>
                  </a:lnTo>
                  <a:lnTo>
                    <a:pt x="0" y="10782"/>
                  </a:lnTo>
                  <a:lnTo>
                    <a:pt x="16510" y="19037"/>
                  </a:lnTo>
                  <a:lnTo>
                    <a:pt x="4656378" y="19037"/>
                  </a:lnTo>
                  <a:lnTo>
                    <a:pt x="4672888" y="10782"/>
                  </a:lnTo>
                  <a:lnTo>
                    <a:pt x="4672888" y="8255"/>
                  </a:lnTo>
                  <a:lnTo>
                    <a:pt x="4658804" y="254"/>
                  </a:lnTo>
                  <a:lnTo>
                    <a:pt x="4656378" y="0"/>
                  </a:lnTo>
                  <a:close/>
                </a:path>
              </a:pathLst>
            </a:custGeom>
            <a:solidFill>
              <a:srgbClr val="565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5002" y="3959097"/>
              <a:ext cx="4027804" cy="1261745"/>
            </a:xfrm>
            <a:custGeom>
              <a:avLst/>
              <a:gdLst/>
              <a:ahLst/>
              <a:cxnLst/>
              <a:rect l="l" t="t" r="r" b="b"/>
              <a:pathLst>
                <a:path w="4027804" h="1261745">
                  <a:moveTo>
                    <a:pt x="3370059" y="0"/>
                  </a:moveTo>
                  <a:lnTo>
                    <a:pt x="657733" y="0"/>
                  </a:lnTo>
                  <a:lnTo>
                    <a:pt x="0" y="1261160"/>
                  </a:lnTo>
                  <a:lnTo>
                    <a:pt x="4027805" y="1261160"/>
                  </a:lnTo>
                  <a:lnTo>
                    <a:pt x="3370059" y="0"/>
                  </a:lnTo>
                  <a:close/>
                </a:path>
              </a:pathLst>
            </a:custGeom>
            <a:solidFill>
              <a:srgbClr val="3D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75002" y="3959097"/>
              <a:ext cx="4027804" cy="1261745"/>
            </a:xfrm>
            <a:custGeom>
              <a:avLst/>
              <a:gdLst/>
              <a:ahLst/>
              <a:cxnLst/>
              <a:rect l="l" t="t" r="r" b="b"/>
              <a:pathLst>
                <a:path w="4027804" h="1261745">
                  <a:moveTo>
                    <a:pt x="657733" y="0"/>
                  </a:moveTo>
                  <a:lnTo>
                    <a:pt x="3370059" y="0"/>
                  </a:lnTo>
                  <a:lnTo>
                    <a:pt x="4027805" y="1261160"/>
                  </a:lnTo>
                  <a:lnTo>
                    <a:pt x="0" y="1261160"/>
                  </a:lnTo>
                  <a:lnTo>
                    <a:pt x="657733" y="0"/>
                  </a:lnTo>
                  <a:close/>
                </a:path>
              </a:pathLst>
            </a:custGeom>
            <a:ln w="10706">
              <a:solidFill>
                <a:srgbClr val="5656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09886" y="4436530"/>
            <a:ext cx="15113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50" dirty="0">
                <a:solidFill>
                  <a:srgbClr val="E5E0DF"/>
                </a:solidFill>
                <a:latin typeface="Lucida Sans Unicode"/>
                <a:cs typeface="Lucida Sans Unicode"/>
              </a:rPr>
              <a:t>3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57849" y="4112948"/>
            <a:ext cx="3449320" cy="902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05" dirty="0">
                <a:solidFill>
                  <a:srgbClr val="E5E0DF"/>
                </a:solidFill>
                <a:latin typeface="Lucida Sans Unicode"/>
                <a:cs typeface="Lucida Sans Unicode"/>
              </a:rPr>
              <a:t>Balanced</a:t>
            </a:r>
            <a:r>
              <a:rPr sz="1650" spc="-55" dirty="0">
                <a:solidFill>
                  <a:srgbClr val="E5E0DF"/>
                </a:solidFill>
                <a:latin typeface="Lucida Sans Unicode"/>
                <a:cs typeface="Lucida Sans Unicode"/>
              </a:rPr>
              <a:t> </a:t>
            </a:r>
            <a:r>
              <a:rPr sz="1650" spc="75" dirty="0">
                <a:solidFill>
                  <a:srgbClr val="E5E0DF"/>
                </a:solidFill>
                <a:latin typeface="Lucida Sans Unicode"/>
                <a:cs typeface="Lucida Sans Unicode"/>
              </a:rPr>
              <a:t>Scorecard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100"/>
              </a:lnSpc>
              <a:spcBef>
                <a:spcPts val="540"/>
              </a:spcBef>
            </a:pP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Combine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financial,</a:t>
            </a:r>
            <a:r>
              <a:rPr sz="1350" spc="-4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operational,</a:t>
            </a:r>
            <a:r>
              <a:rPr sz="1350" spc="-4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and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90" dirty="0">
                <a:solidFill>
                  <a:srgbClr val="E5E0DF"/>
                </a:solidFill>
                <a:latin typeface="Roboto Lt"/>
                <a:cs typeface="Roboto Lt"/>
              </a:rPr>
              <a:t>customer-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focused</a:t>
            </a:r>
            <a:r>
              <a:rPr sz="1350" spc="-5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KPIs</a:t>
            </a:r>
            <a:endParaRPr sz="1350">
              <a:latin typeface="Roboto Lt"/>
              <a:cs typeface="Roboto L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38515" y="5351120"/>
            <a:ext cx="7785100" cy="843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131800"/>
              </a:lnSpc>
              <a:spcBef>
                <a:spcPts val="135"/>
              </a:spcBef>
            </a:pP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Effective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KPI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targets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should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be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tied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to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the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organization's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strategic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objectives,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with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clear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milestones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65" dirty="0">
                <a:solidFill>
                  <a:srgbClr val="E5E0DF"/>
                </a:solidFill>
                <a:latin typeface="Roboto Lt"/>
                <a:cs typeface="Roboto Lt"/>
              </a:rPr>
              <a:t>and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balance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of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financial,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operational,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and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customer-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centric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metrics.</a:t>
            </a:r>
            <a:r>
              <a:rPr sz="1350" spc="-5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This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helps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ensure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KPIs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drive meaningful</a:t>
            </a:r>
            <a:r>
              <a:rPr sz="1350" spc="-4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progress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across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the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business.</a:t>
            </a:r>
            <a:endParaRPr sz="1350">
              <a:latin typeface="Roboto Lt"/>
              <a:cs typeface="Roboto L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5200" y="6043117"/>
            <a:ext cx="2740774" cy="5735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1348233"/>
            <a:ext cx="537845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dirty="0">
                <a:solidFill>
                  <a:srgbClr val="F2F2F3"/>
                </a:solidFill>
                <a:latin typeface="Lucida Sans Unicode"/>
                <a:cs typeface="Lucida Sans Unicode"/>
              </a:rPr>
              <a:t>Examples</a:t>
            </a:r>
            <a:r>
              <a:rPr sz="3350" b="0" spc="30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dirty="0">
                <a:solidFill>
                  <a:srgbClr val="F2F2F3"/>
                </a:solidFill>
                <a:latin typeface="Lucida Sans Unicode"/>
                <a:cs typeface="Lucida Sans Unicode"/>
              </a:rPr>
              <a:t>of</a:t>
            </a:r>
            <a:r>
              <a:rPr sz="3350" b="0" spc="35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dirty="0">
                <a:solidFill>
                  <a:srgbClr val="F2F2F3"/>
                </a:solidFill>
                <a:latin typeface="Lucida Sans Unicode"/>
                <a:cs typeface="Lucida Sans Unicode"/>
              </a:rPr>
              <a:t>Effective</a:t>
            </a:r>
            <a:r>
              <a:rPr sz="3350" b="0" spc="30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spc="-70" dirty="0">
                <a:solidFill>
                  <a:srgbClr val="F2F2F3"/>
                </a:solidFill>
                <a:latin typeface="Lucida Sans Unicode"/>
                <a:cs typeface="Lucida Sans Unicode"/>
              </a:rPr>
              <a:t>KPIs</a:t>
            </a:r>
            <a:endParaRPr sz="33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965" y="2255547"/>
            <a:ext cx="1836788" cy="11325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38515" y="3589516"/>
            <a:ext cx="1706245" cy="14446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707390">
              <a:lnSpc>
                <a:spcPct val="106000"/>
              </a:lnSpc>
              <a:spcBef>
                <a:spcPts val="15"/>
              </a:spcBef>
            </a:pPr>
            <a:r>
              <a:rPr sz="1650" spc="-10" dirty="0">
                <a:solidFill>
                  <a:srgbClr val="E5E0DF"/>
                </a:solidFill>
                <a:latin typeface="Lucida Sans Unicode"/>
                <a:cs typeface="Lucida Sans Unicode"/>
              </a:rPr>
              <a:t>Inventory Turnover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100"/>
              </a:lnSpc>
              <a:spcBef>
                <a:spcPts val="540"/>
              </a:spcBef>
            </a:pP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Measures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how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efficiently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business manages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its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55" dirty="0">
                <a:solidFill>
                  <a:srgbClr val="E5E0DF"/>
                </a:solidFill>
                <a:latin typeface="Roboto Lt"/>
                <a:cs typeface="Roboto Lt"/>
              </a:rPr>
              <a:t>inventory.</a:t>
            </a:r>
            <a:endParaRPr sz="1350">
              <a:latin typeface="Roboto Lt"/>
              <a:cs typeface="Roboto L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9725" y="2255547"/>
            <a:ext cx="1846313" cy="11325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37025" y="3589516"/>
            <a:ext cx="1812925" cy="14446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46735">
              <a:lnSpc>
                <a:spcPct val="106000"/>
              </a:lnSpc>
              <a:spcBef>
                <a:spcPts val="15"/>
              </a:spcBef>
            </a:pPr>
            <a:r>
              <a:rPr sz="1650" spc="45" dirty="0">
                <a:solidFill>
                  <a:srgbClr val="E5E0DF"/>
                </a:solidFill>
                <a:latin typeface="Lucida Sans Unicode"/>
                <a:cs typeface="Lucida Sans Unicode"/>
              </a:rPr>
              <a:t>Customer </a:t>
            </a:r>
            <a:r>
              <a:rPr sz="1650" spc="-10" dirty="0">
                <a:solidFill>
                  <a:srgbClr val="E5E0DF"/>
                </a:solidFill>
                <a:latin typeface="Lucida Sans Unicode"/>
                <a:cs typeface="Lucida Sans Unicode"/>
              </a:rPr>
              <a:t>Satisfaction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100"/>
              </a:lnSpc>
              <a:spcBef>
                <a:spcPts val="540"/>
              </a:spcBef>
            </a:pP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Tracks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customer sentiment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and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loyalty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80" dirty="0">
                <a:solidFill>
                  <a:srgbClr val="E5E0DF"/>
                </a:solidFill>
                <a:latin typeface="Roboto Lt"/>
                <a:cs typeface="Roboto Lt"/>
              </a:rPr>
              <a:t>to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 the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brand.</a:t>
            </a:r>
            <a:endParaRPr sz="1350">
              <a:latin typeface="Roboto Lt"/>
              <a:cs typeface="Roboto L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2998" y="2255547"/>
            <a:ext cx="1836788" cy="11325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35535" y="3589516"/>
            <a:ext cx="1825625" cy="1168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1650" spc="65" dirty="0">
                <a:solidFill>
                  <a:srgbClr val="E5E0DF"/>
                </a:solidFill>
                <a:latin typeface="Lucida Sans Unicode"/>
                <a:cs typeface="Lucida Sans Unicode"/>
              </a:rPr>
              <a:t>Revenue</a:t>
            </a:r>
            <a:r>
              <a:rPr sz="1650" spc="-55" dirty="0">
                <a:solidFill>
                  <a:srgbClr val="E5E0D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Lucida Sans Unicode"/>
                <a:cs typeface="Lucida Sans Unicode"/>
              </a:rPr>
              <a:t>Growth</a:t>
            </a:r>
            <a:endParaRPr sz="165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31800"/>
              </a:lnSpc>
              <a:spcBef>
                <a:spcPts val="575"/>
              </a:spcBef>
            </a:pP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Monitors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the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50" dirty="0">
                <a:solidFill>
                  <a:srgbClr val="E5E0DF"/>
                </a:solidFill>
                <a:latin typeface="Roboto Lt"/>
                <a:cs typeface="Roboto Lt"/>
              </a:rPr>
              <a:t>company's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ability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to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generate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more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sales.</a:t>
            </a:r>
            <a:endParaRPr sz="1350">
              <a:latin typeface="Roboto Lt"/>
              <a:cs typeface="Roboto L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46758" y="2255547"/>
            <a:ext cx="1846300" cy="113253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934058" y="3589516"/>
            <a:ext cx="1596390" cy="14446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343535">
              <a:lnSpc>
                <a:spcPct val="106000"/>
              </a:lnSpc>
              <a:spcBef>
                <a:spcPts val="15"/>
              </a:spcBef>
            </a:pPr>
            <a:r>
              <a:rPr sz="1650" spc="45" dirty="0">
                <a:solidFill>
                  <a:srgbClr val="E5E0DF"/>
                </a:solidFill>
                <a:latin typeface="Lucida Sans Unicode"/>
                <a:cs typeface="Lucida Sans Unicode"/>
              </a:rPr>
              <a:t>Employee </a:t>
            </a:r>
            <a:r>
              <a:rPr sz="1650" spc="-10" dirty="0">
                <a:solidFill>
                  <a:srgbClr val="E5E0DF"/>
                </a:solidFill>
                <a:latin typeface="Lucida Sans Unicode"/>
                <a:cs typeface="Lucida Sans Unicode"/>
              </a:rPr>
              <a:t>Productivity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100"/>
              </a:lnSpc>
              <a:spcBef>
                <a:spcPts val="540"/>
              </a:spcBef>
            </a:pP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Assesses</a:t>
            </a:r>
            <a:r>
              <a:rPr sz="1350" spc="-4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output</a:t>
            </a:r>
            <a:r>
              <a:rPr sz="1350" spc="-4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75" dirty="0">
                <a:solidFill>
                  <a:srgbClr val="E5E0DF"/>
                </a:solidFill>
                <a:latin typeface="Roboto Lt"/>
                <a:cs typeface="Roboto Lt"/>
              </a:rPr>
              <a:t>and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performance</a:t>
            </a:r>
            <a:r>
              <a:rPr sz="1350" spc="-5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at</a:t>
            </a:r>
            <a:r>
              <a:rPr sz="1350" spc="-5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the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individual</a:t>
            </a:r>
            <a:r>
              <a:rPr sz="1350" spc="-7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level.</a:t>
            </a:r>
            <a:endParaRPr sz="1350">
              <a:latin typeface="Roboto Lt"/>
              <a:cs typeface="Roboto L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48600" y="5587233"/>
            <a:ext cx="3581400" cy="7515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1025144"/>
            <a:ext cx="732091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0" spc="150" dirty="0">
                <a:latin typeface="Trebuchet MS"/>
                <a:cs typeface="Trebuchet MS"/>
              </a:rPr>
              <a:t>Conclusion</a:t>
            </a:r>
            <a:r>
              <a:rPr sz="3800" b="0" spc="495" dirty="0">
                <a:latin typeface="Trebuchet MS"/>
                <a:cs typeface="Trebuchet MS"/>
              </a:rPr>
              <a:t> </a:t>
            </a:r>
            <a:r>
              <a:rPr sz="3800" b="0" spc="155" dirty="0">
                <a:latin typeface="Trebuchet MS"/>
                <a:cs typeface="Trebuchet MS"/>
              </a:rPr>
              <a:t>and</a:t>
            </a:r>
            <a:r>
              <a:rPr sz="3800" b="0" spc="545" dirty="0">
                <a:latin typeface="Trebuchet MS"/>
                <a:cs typeface="Trebuchet MS"/>
              </a:rPr>
              <a:t> </a:t>
            </a:r>
            <a:r>
              <a:rPr sz="3800" b="0" spc="165" dirty="0">
                <a:latin typeface="Trebuchet MS"/>
                <a:cs typeface="Trebuchet MS"/>
              </a:rPr>
              <a:t>Key</a:t>
            </a:r>
            <a:r>
              <a:rPr sz="3800" b="0" spc="575" dirty="0">
                <a:latin typeface="Trebuchet MS"/>
                <a:cs typeface="Trebuchet MS"/>
              </a:rPr>
              <a:t> </a:t>
            </a:r>
            <a:r>
              <a:rPr sz="3800" b="0" spc="55" dirty="0">
                <a:latin typeface="Trebuchet MS"/>
                <a:cs typeface="Trebuchet MS"/>
              </a:rPr>
              <a:t>Takeaways</a:t>
            </a:r>
            <a:endParaRPr sz="3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58111" y="2258568"/>
            <a:ext cx="332105" cy="341630"/>
            <a:chOff x="1658111" y="2258568"/>
            <a:chExt cx="332105" cy="341630"/>
          </a:xfrm>
        </p:grpSpPr>
        <p:sp>
          <p:nvSpPr>
            <p:cNvPr id="4" name="object 4"/>
            <p:cNvSpPr/>
            <p:nvPr/>
          </p:nvSpPr>
          <p:spPr>
            <a:xfrm>
              <a:off x="1661159" y="2261616"/>
              <a:ext cx="323215" cy="332105"/>
            </a:xfrm>
            <a:custGeom>
              <a:avLst/>
              <a:gdLst/>
              <a:ahLst/>
              <a:cxnLst/>
              <a:rect l="l" t="t" r="r" b="b"/>
              <a:pathLst>
                <a:path w="323214" h="332105">
                  <a:moveTo>
                    <a:pt x="259841" y="0"/>
                  </a:moveTo>
                  <a:lnTo>
                    <a:pt x="62991" y="0"/>
                  </a:lnTo>
                  <a:lnTo>
                    <a:pt x="58546" y="380"/>
                  </a:lnTo>
                  <a:lnTo>
                    <a:pt x="22859" y="16637"/>
                  </a:lnTo>
                  <a:lnTo>
                    <a:pt x="2158" y="49783"/>
                  </a:lnTo>
                  <a:lnTo>
                    <a:pt x="0" y="62864"/>
                  </a:lnTo>
                  <a:lnTo>
                    <a:pt x="0" y="269113"/>
                  </a:lnTo>
                  <a:lnTo>
                    <a:pt x="13842" y="305688"/>
                  </a:lnTo>
                  <a:lnTo>
                    <a:pt x="45719" y="328549"/>
                  </a:lnTo>
                  <a:lnTo>
                    <a:pt x="62991" y="331977"/>
                  </a:lnTo>
                  <a:lnTo>
                    <a:pt x="259841" y="331977"/>
                  </a:lnTo>
                  <a:lnTo>
                    <a:pt x="296544" y="318134"/>
                  </a:lnTo>
                  <a:lnTo>
                    <a:pt x="319404" y="286384"/>
                  </a:lnTo>
                  <a:lnTo>
                    <a:pt x="322833" y="269113"/>
                  </a:lnTo>
                  <a:lnTo>
                    <a:pt x="322833" y="62864"/>
                  </a:lnTo>
                  <a:lnTo>
                    <a:pt x="308990" y="26162"/>
                  </a:lnTo>
                  <a:lnTo>
                    <a:pt x="277113" y="3428"/>
                  </a:lnTo>
                  <a:lnTo>
                    <a:pt x="264287" y="380"/>
                  </a:lnTo>
                  <a:lnTo>
                    <a:pt x="259841" y="0"/>
                  </a:lnTo>
                  <a:close/>
                </a:path>
              </a:pathLst>
            </a:custGeom>
            <a:solidFill>
              <a:srgbClr val="532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62683" y="2263140"/>
              <a:ext cx="323215" cy="332105"/>
            </a:xfrm>
            <a:custGeom>
              <a:avLst/>
              <a:gdLst/>
              <a:ahLst/>
              <a:cxnLst/>
              <a:rect l="l" t="t" r="r" b="b"/>
              <a:pathLst>
                <a:path w="323214" h="332105">
                  <a:moveTo>
                    <a:pt x="0" y="264667"/>
                  </a:moveTo>
                  <a:lnTo>
                    <a:pt x="0" y="67309"/>
                  </a:lnTo>
                  <a:lnTo>
                    <a:pt x="0" y="62864"/>
                  </a:lnTo>
                  <a:lnTo>
                    <a:pt x="381" y="58546"/>
                  </a:lnTo>
                  <a:lnTo>
                    <a:pt x="16637" y="22859"/>
                  </a:lnTo>
                  <a:lnTo>
                    <a:pt x="54229" y="1269"/>
                  </a:lnTo>
                  <a:lnTo>
                    <a:pt x="62992" y="0"/>
                  </a:lnTo>
                  <a:lnTo>
                    <a:pt x="67310" y="0"/>
                  </a:lnTo>
                  <a:lnTo>
                    <a:pt x="255524" y="0"/>
                  </a:lnTo>
                  <a:lnTo>
                    <a:pt x="259842" y="0"/>
                  </a:lnTo>
                  <a:lnTo>
                    <a:pt x="264287" y="380"/>
                  </a:lnTo>
                  <a:lnTo>
                    <a:pt x="299974" y="16637"/>
                  </a:lnTo>
                  <a:lnTo>
                    <a:pt x="317627" y="41528"/>
                  </a:lnTo>
                  <a:lnTo>
                    <a:pt x="319405" y="45592"/>
                  </a:lnTo>
                  <a:lnTo>
                    <a:pt x="320675" y="49783"/>
                  </a:lnTo>
                  <a:lnTo>
                    <a:pt x="321564" y="54101"/>
                  </a:lnTo>
                  <a:lnTo>
                    <a:pt x="322453" y="58546"/>
                  </a:lnTo>
                  <a:lnTo>
                    <a:pt x="322834" y="62864"/>
                  </a:lnTo>
                  <a:lnTo>
                    <a:pt x="322834" y="67309"/>
                  </a:lnTo>
                  <a:lnTo>
                    <a:pt x="322834" y="264667"/>
                  </a:lnTo>
                  <a:lnTo>
                    <a:pt x="322834" y="269113"/>
                  </a:lnTo>
                  <a:lnTo>
                    <a:pt x="322453" y="273430"/>
                  </a:lnTo>
                  <a:lnTo>
                    <a:pt x="321564" y="277749"/>
                  </a:lnTo>
                  <a:lnTo>
                    <a:pt x="320675" y="282066"/>
                  </a:lnTo>
                  <a:lnTo>
                    <a:pt x="319405" y="286384"/>
                  </a:lnTo>
                  <a:lnTo>
                    <a:pt x="317627" y="290449"/>
                  </a:lnTo>
                  <a:lnTo>
                    <a:pt x="315976" y="294513"/>
                  </a:lnTo>
                  <a:lnTo>
                    <a:pt x="281178" y="326770"/>
                  </a:lnTo>
                  <a:lnTo>
                    <a:pt x="259842" y="331977"/>
                  </a:lnTo>
                  <a:lnTo>
                    <a:pt x="255524" y="331977"/>
                  </a:lnTo>
                  <a:lnTo>
                    <a:pt x="67310" y="331977"/>
                  </a:lnTo>
                  <a:lnTo>
                    <a:pt x="62992" y="331977"/>
                  </a:lnTo>
                  <a:lnTo>
                    <a:pt x="58547" y="331469"/>
                  </a:lnTo>
                  <a:lnTo>
                    <a:pt x="54229" y="330707"/>
                  </a:lnTo>
                  <a:lnTo>
                    <a:pt x="49911" y="329818"/>
                  </a:lnTo>
                  <a:lnTo>
                    <a:pt x="45720" y="328549"/>
                  </a:lnTo>
                  <a:lnTo>
                    <a:pt x="41529" y="326770"/>
                  </a:lnTo>
                  <a:lnTo>
                    <a:pt x="37465" y="325119"/>
                  </a:lnTo>
                  <a:lnTo>
                    <a:pt x="8890" y="298322"/>
                  </a:lnTo>
                  <a:lnTo>
                    <a:pt x="1270" y="277749"/>
                  </a:lnTo>
                  <a:lnTo>
                    <a:pt x="381" y="273430"/>
                  </a:lnTo>
                  <a:lnTo>
                    <a:pt x="0" y="269113"/>
                  </a:lnTo>
                  <a:lnTo>
                    <a:pt x="0" y="264667"/>
                  </a:lnTo>
                  <a:close/>
                </a:path>
              </a:pathLst>
            </a:custGeom>
            <a:ln w="9144">
              <a:solidFill>
                <a:srgbClr val="6C4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815584" y="2258568"/>
            <a:ext cx="344170" cy="341630"/>
            <a:chOff x="5815584" y="2258568"/>
            <a:chExt cx="344170" cy="341630"/>
          </a:xfrm>
        </p:grpSpPr>
        <p:sp>
          <p:nvSpPr>
            <p:cNvPr id="7" name="object 7"/>
            <p:cNvSpPr/>
            <p:nvPr/>
          </p:nvSpPr>
          <p:spPr>
            <a:xfrm>
              <a:off x="5818632" y="2261616"/>
              <a:ext cx="335280" cy="332105"/>
            </a:xfrm>
            <a:custGeom>
              <a:avLst/>
              <a:gdLst/>
              <a:ahLst/>
              <a:cxnLst/>
              <a:rect l="l" t="t" r="r" b="b"/>
              <a:pathLst>
                <a:path w="335279" h="332105">
                  <a:moveTo>
                    <a:pt x="271525" y="0"/>
                  </a:moveTo>
                  <a:lnTo>
                    <a:pt x="63500" y="0"/>
                  </a:lnTo>
                  <a:lnTo>
                    <a:pt x="59054" y="380"/>
                  </a:lnTo>
                  <a:lnTo>
                    <a:pt x="22987" y="16637"/>
                  </a:lnTo>
                  <a:lnTo>
                    <a:pt x="2158" y="49783"/>
                  </a:lnTo>
                  <a:lnTo>
                    <a:pt x="0" y="62864"/>
                  </a:lnTo>
                  <a:lnTo>
                    <a:pt x="0" y="269113"/>
                  </a:lnTo>
                  <a:lnTo>
                    <a:pt x="13969" y="305688"/>
                  </a:lnTo>
                  <a:lnTo>
                    <a:pt x="45973" y="328549"/>
                  </a:lnTo>
                  <a:lnTo>
                    <a:pt x="63500" y="331977"/>
                  </a:lnTo>
                  <a:lnTo>
                    <a:pt x="271525" y="331977"/>
                  </a:lnTo>
                  <a:lnTo>
                    <a:pt x="308482" y="318134"/>
                  </a:lnTo>
                  <a:lnTo>
                    <a:pt x="331596" y="286384"/>
                  </a:lnTo>
                  <a:lnTo>
                    <a:pt x="335025" y="269113"/>
                  </a:lnTo>
                  <a:lnTo>
                    <a:pt x="335025" y="62864"/>
                  </a:lnTo>
                  <a:lnTo>
                    <a:pt x="321055" y="26162"/>
                  </a:lnTo>
                  <a:lnTo>
                    <a:pt x="288925" y="3428"/>
                  </a:lnTo>
                  <a:lnTo>
                    <a:pt x="275970" y="380"/>
                  </a:lnTo>
                  <a:lnTo>
                    <a:pt x="271525" y="0"/>
                  </a:lnTo>
                  <a:close/>
                </a:path>
              </a:pathLst>
            </a:custGeom>
            <a:solidFill>
              <a:srgbClr val="532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20156" y="2263140"/>
              <a:ext cx="335280" cy="332105"/>
            </a:xfrm>
            <a:custGeom>
              <a:avLst/>
              <a:gdLst/>
              <a:ahLst/>
              <a:cxnLst/>
              <a:rect l="l" t="t" r="r" b="b"/>
              <a:pathLst>
                <a:path w="335279" h="332105">
                  <a:moveTo>
                    <a:pt x="0" y="264667"/>
                  </a:moveTo>
                  <a:lnTo>
                    <a:pt x="0" y="67309"/>
                  </a:lnTo>
                  <a:lnTo>
                    <a:pt x="0" y="62864"/>
                  </a:lnTo>
                  <a:lnTo>
                    <a:pt x="381" y="58546"/>
                  </a:lnTo>
                  <a:lnTo>
                    <a:pt x="1270" y="54101"/>
                  </a:lnTo>
                  <a:lnTo>
                    <a:pt x="2159" y="49783"/>
                  </a:lnTo>
                  <a:lnTo>
                    <a:pt x="3429" y="45592"/>
                  </a:lnTo>
                  <a:lnTo>
                    <a:pt x="5207" y="41528"/>
                  </a:lnTo>
                  <a:lnTo>
                    <a:pt x="6858" y="37464"/>
                  </a:lnTo>
                  <a:lnTo>
                    <a:pt x="19939" y="19684"/>
                  </a:lnTo>
                  <a:lnTo>
                    <a:pt x="22987" y="16637"/>
                  </a:lnTo>
                  <a:lnTo>
                    <a:pt x="26416" y="13842"/>
                  </a:lnTo>
                  <a:lnTo>
                    <a:pt x="54610" y="1269"/>
                  </a:lnTo>
                  <a:lnTo>
                    <a:pt x="59055" y="380"/>
                  </a:lnTo>
                  <a:lnTo>
                    <a:pt x="63500" y="0"/>
                  </a:lnTo>
                  <a:lnTo>
                    <a:pt x="67945" y="0"/>
                  </a:lnTo>
                  <a:lnTo>
                    <a:pt x="267081" y="0"/>
                  </a:lnTo>
                  <a:lnTo>
                    <a:pt x="271526" y="0"/>
                  </a:lnTo>
                  <a:lnTo>
                    <a:pt x="275971" y="380"/>
                  </a:lnTo>
                  <a:lnTo>
                    <a:pt x="311912" y="16637"/>
                  </a:lnTo>
                  <a:lnTo>
                    <a:pt x="329819" y="41528"/>
                  </a:lnTo>
                  <a:lnTo>
                    <a:pt x="331597" y="45592"/>
                  </a:lnTo>
                  <a:lnTo>
                    <a:pt x="332867" y="49783"/>
                  </a:lnTo>
                  <a:lnTo>
                    <a:pt x="333756" y="54101"/>
                  </a:lnTo>
                  <a:lnTo>
                    <a:pt x="334518" y="58546"/>
                  </a:lnTo>
                  <a:lnTo>
                    <a:pt x="335026" y="62864"/>
                  </a:lnTo>
                  <a:lnTo>
                    <a:pt x="335026" y="67309"/>
                  </a:lnTo>
                  <a:lnTo>
                    <a:pt x="335026" y="264667"/>
                  </a:lnTo>
                  <a:lnTo>
                    <a:pt x="335026" y="269113"/>
                  </a:lnTo>
                  <a:lnTo>
                    <a:pt x="334518" y="273430"/>
                  </a:lnTo>
                  <a:lnTo>
                    <a:pt x="333756" y="277749"/>
                  </a:lnTo>
                  <a:lnTo>
                    <a:pt x="332867" y="282066"/>
                  </a:lnTo>
                  <a:lnTo>
                    <a:pt x="331597" y="286384"/>
                  </a:lnTo>
                  <a:lnTo>
                    <a:pt x="329819" y="290449"/>
                  </a:lnTo>
                  <a:lnTo>
                    <a:pt x="328168" y="294513"/>
                  </a:lnTo>
                  <a:lnTo>
                    <a:pt x="293116" y="326770"/>
                  </a:lnTo>
                  <a:lnTo>
                    <a:pt x="271526" y="331977"/>
                  </a:lnTo>
                  <a:lnTo>
                    <a:pt x="267081" y="331977"/>
                  </a:lnTo>
                  <a:lnTo>
                    <a:pt x="67945" y="331977"/>
                  </a:lnTo>
                  <a:lnTo>
                    <a:pt x="63500" y="331977"/>
                  </a:lnTo>
                  <a:lnTo>
                    <a:pt x="59055" y="331469"/>
                  </a:lnTo>
                  <a:lnTo>
                    <a:pt x="54610" y="330707"/>
                  </a:lnTo>
                  <a:lnTo>
                    <a:pt x="50292" y="329818"/>
                  </a:lnTo>
                  <a:lnTo>
                    <a:pt x="45974" y="328549"/>
                  </a:lnTo>
                  <a:lnTo>
                    <a:pt x="41910" y="326770"/>
                  </a:lnTo>
                  <a:lnTo>
                    <a:pt x="37846" y="325119"/>
                  </a:lnTo>
                  <a:lnTo>
                    <a:pt x="11430" y="302005"/>
                  </a:lnTo>
                  <a:lnTo>
                    <a:pt x="9017" y="298322"/>
                  </a:lnTo>
                  <a:lnTo>
                    <a:pt x="6858" y="294513"/>
                  </a:lnTo>
                  <a:lnTo>
                    <a:pt x="5207" y="290449"/>
                  </a:lnTo>
                  <a:lnTo>
                    <a:pt x="3429" y="286384"/>
                  </a:lnTo>
                  <a:lnTo>
                    <a:pt x="2159" y="282066"/>
                  </a:lnTo>
                  <a:lnTo>
                    <a:pt x="1270" y="277749"/>
                  </a:lnTo>
                  <a:lnTo>
                    <a:pt x="381" y="273430"/>
                  </a:lnTo>
                  <a:lnTo>
                    <a:pt x="0" y="269113"/>
                  </a:lnTo>
                  <a:lnTo>
                    <a:pt x="0" y="264667"/>
                  </a:lnTo>
                  <a:close/>
                </a:path>
              </a:pathLst>
            </a:custGeom>
            <a:ln w="9144">
              <a:solidFill>
                <a:srgbClr val="6C4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658111" y="4008120"/>
            <a:ext cx="332105" cy="341630"/>
            <a:chOff x="1658111" y="4008120"/>
            <a:chExt cx="332105" cy="341630"/>
          </a:xfrm>
        </p:grpSpPr>
        <p:sp>
          <p:nvSpPr>
            <p:cNvPr id="10" name="object 10"/>
            <p:cNvSpPr/>
            <p:nvPr/>
          </p:nvSpPr>
          <p:spPr>
            <a:xfrm>
              <a:off x="1661159" y="4011168"/>
              <a:ext cx="323215" cy="332105"/>
            </a:xfrm>
            <a:custGeom>
              <a:avLst/>
              <a:gdLst/>
              <a:ahLst/>
              <a:cxnLst/>
              <a:rect l="l" t="t" r="r" b="b"/>
              <a:pathLst>
                <a:path w="323214" h="332104">
                  <a:moveTo>
                    <a:pt x="259841" y="0"/>
                  </a:moveTo>
                  <a:lnTo>
                    <a:pt x="62991" y="0"/>
                  </a:lnTo>
                  <a:lnTo>
                    <a:pt x="58546" y="381"/>
                  </a:lnTo>
                  <a:lnTo>
                    <a:pt x="22859" y="16637"/>
                  </a:lnTo>
                  <a:lnTo>
                    <a:pt x="2158" y="49783"/>
                  </a:lnTo>
                  <a:lnTo>
                    <a:pt x="0" y="62864"/>
                  </a:lnTo>
                  <a:lnTo>
                    <a:pt x="0" y="269113"/>
                  </a:lnTo>
                  <a:lnTo>
                    <a:pt x="13842" y="305688"/>
                  </a:lnTo>
                  <a:lnTo>
                    <a:pt x="45719" y="328549"/>
                  </a:lnTo>
                  <a:lnTo>
                    <a:pt x="62991" y="331977"/>
                  </a:lnTo>
                  <a:lnTo>
                    <a:pt x="259841" y="331977"/>
                  </a:lnTo>
                  <a:lnTo>
                    <a:pt x="296544" y="318134"/>
                  </a:lnTo>
                  <a:lnTo>
                    <a:pt x="319404" y="286384"/>
                  </a:lnTo>
                  <a:lnTo>
                    <a:pt x="322833" y="269113"/>
                  </a:lnTo>
                  <a:lnTo>
                    <a:pt x="322833" y="62864"/>
                  </a:lnTo>
                  <a:lnTo>
                    <a:pt x="308990" y="26162"/>
                  </a:lnTo>
                  <a:lnTo>
                    <a:pt x="277113" y="3428"/>
                  </a:lnTo>
                  <a:lnTo>
                    <a:pt x="264287" y="381"/>
                  </a:lnTo>
                  <a:lnTo>
                    <a:pt x="259841" y="0"/>
                  </a:lnTo>
                  <a:close/>
                </a:path>
              </a:pathLst>
            </a:custGeom>
            <a:solidFill>
              <a:srgbClr val="532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2683" y="4012692"/>
              <a:ext cx="323215" cy="332105"/>
            </a:xfrm>
            <a:custGeom>
              <a:avLst/>
              <a:gdLst/>
              <a:ahLst/>
              <a:cxnLst/>
              <a:rect l="l" t="t" r="r" b="b"/>
              <a:pathLst>
                <a:path w="323214" h="332104">
                  <a:moveTo>
                    <a:pt x="0" y="264667"/>
                  </a:moveTo>
                  <a:lnTo>
                    <a:pt x="0" y="67309"/>
                  </a:lnTo>
                  <a:lnTo>
                    <a:pt x="0" y="62864"/>
                  </a:lnTo>
                  <a:lnTo>
                    <a:pt x="381" y="58546"/>
                  </a:lnTo>
                  <a:lnTo>
                    <a:pt x="19685" y="19684"/>
                  </a:lnTo>
                  <a:lnTo>
                    <a:pt x="54229" y="1269"/>
                  </a:lnTo>
                  <a:lnTo>
                    <a:pt x="62992" y="0"/>
                  </a:lnTo>
                  <a:lnTo>
                    <a:pt x="67310" y="0"/>
                  </a:lnTo>
                  <a:lnTo>
                    <a:pt x="255524" y="0"/>
                  </a:lnTo>
                  <a:lnTo>
                    <a:pt x="259842" y="0"/>
                  </a:lnTo>
                  <a:lnTo>
                    <a:pt x="264287" y="380"/>
                  </a:lnTo>
                  <a:lnTo>
                    <a:pt x="299974" y="16636"/>
                  </a:lnTo>
                  <a:lnTo>
                    <a:pt x="320675" y="49783"/>
                  </a:lnTo>
                  <a:lnTo>
                    <a:pt x="322834" y="62864"/>
                  </a:lnTo>
                  <a:lnTo>
                    <a:pt x="322834" y="67309"/>
                  </a:lnTo>
                  <a:lnTo>
                    <a:pt x="322834" y="264667"/>
                  </a:lnTo>
                  <a:lnTo>
                    <a:pt x="322834" y="269113"/>
                  </a:lnTo>
                  <a:lnTo>
                    <a:pt x="322453" y="273430"/>
                  </a:lnTo>
                  <a:lnTo>
                    <a:pt x="321564" y="277748"/>
                  </a:lnTo>
                  <a:lnTo>
                    <a:pt x="320675" y="282066"/>
                  </a:lnTo>
                  <a:lnTo>
                    <a:pt x="319405" y="286384"/>
                  </a:lnTo>
                  <a:lnTo>
                    <a:pt x="317627" y="290448"/>
                  </a:lnTo>
                  <a:lnTo>
                    <a:pt x="315976" y="294513"/>
                  </a:lnTo>
                  <a:lnTo>
                    <a:pt x="281178" y="326770"/>
                  </a:lnTo>
                  <a:lnTo>
                    <a:pt x="259842" y="331977"/>
                  </a:lnTo>
                  <a:lnTo>
                    <a:pt x="255524" y="331977"/>
                  </a:lnTo>
                  <a:lnTo>
                    <a:pt x="67310" y="331977"/>
                  </a:lnTo>
                  <a:lnTo>
                    <a:pt x="62992" y="331977"/>
                  </a:lnTo>
                  <a:lnTo>
                    <a:pt x="58547" y="331469"/>
                  </a:lnTo>
                  <a:lnTo>
                    <a:pt x="54229" y="330707"/>
                  </a:lnTo>
                  <a:lnTo>
                    <a:pt x="49911" y="329819"/>
                  </a:lnTo>
                  <a:lnTo>
                    <a:pt x="45720" y="328548"/>
                  </a:lnTo>
                  <a:lnTo>
                    <a:pt x="41529" y="326770"/>
                  </a:lnTo>
                  <a:lnTo>
                    <a:pt x="37465" y="325119"/>
                  </a:lnTo>
                  <a:lnTo>
                    <a:pt x="8890" y="298322"/>
                  </a:lnTo>
                  <a:lnTo>
                    <a:pt x="1270" y="277748"/>
                  </a:lnTo>
                  <a:lnTo>
                    <a:pt x="381" y="273430"/>
                  </a:lnTo>
                  <a:lnTo>
                    <a:pt x="0" y="269113"/>
                  </a:lnTo>
                  <a:lnTo>
                    <a:pt x="0" y="264667"/>
                  </a:lnTo>
                  <a:close/>
                </a:path>
              </a:pathLst>
            </a:custGeom>
            <a:ln w="9144">
              <a:solidFill>
                <a:srgbClr val="6C4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68398" y="2089159"/>
            <a:ext cx="3282315" cy="317690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900" dirty="0">
                <a:solidFill>
                  <a:srgbClr val="DAD7E9"/>
                </a:solidFill>
                <a:latin typeface="Trebuchet MS"/>
                <a:cs typeface="Trebuchet MS"/>
              </a:rPr>
              <a:t>Data-</a:t>
            </a:r>
            <a:r>
              <a:rPr sz="1900" spc="50" dirty="0">
                <a:solidFill>
                  <a:srgbClr val="DAD7E9"/>
                </a:solidFill>
                <a:latin typeface="Trebuchet MS"/>
                <a:cs typeface="Trebuchet MS"/>
              </a:rPr>
              <a:t>Driven</a:t>
            </a:r>
            <a:r>
              <a:rPr sz="1900" spc="480" dirty="0">
                <a:solidFill>
                  <a:srgbClr val="DAD7E9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DAD7E9"/>
                </a:solidFill>
                <a:latin typeface="Trebuchet MS"/>
                <a:cs typeface="Trebuchet MS"/>
              </a:rPr>
              <a:t>Transformation</a:t>
            </a:r>
            <a:endParaRPr sz="1900" dirty="0">
              <a:latin typeface="Trebuchet MS"/>
              <a:cs typeface="Trebuchet MS"/>
            </a:endParaRPr>
          </a:p>
          <a:p>
            <a:pPr marL="12700" marR="323850">
              <a:lnSpc>
                <a:spcPct val="134700"/>
              </a:lnSpc>
              <a:spcBef>
                <a:spcPts val="355"/>
              </a:spcBef>
            </a:pP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Harness</a:t>
            </a:r>
            <a:r>
              <a:rPr sz="1500" spc="3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data</a:t>
            </a:r>
            <a:r>
              <a:rPr sz="1500" spc="3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insights</a:t>
            </a:r>
            <a:r>
              <a:rPr sz="1500" spc="4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to</a:t>
            </a:r>
            <a:r>
              <a:rPr sz="1500" spc="3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revolutionize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Costco</a:t>
            </a:r>
            <a:r>
              <a:rPr sz="1500" spc="-5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Wholesale</a:t>
            </a:r>
            <a:r>
              <a:rPr sz="1500" spc="-3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operations</a:t>
            </a:r>
            <a:r>
              <a:rPr sz="1500" spc="-1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DAD7E9"/>
                </a:solidFill>
                <a:latin typeface="Calibri"/>
                <a:cs typeface="Calibri"/>
              </a:rPr>
              <a:t>and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customer</a:t>
            </a:r>
            <a:r>
              <a:rPr sz="1500" spc="-7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experiences</a:t>
            </a:r>
            <a:r>
              <a:rPr sz="1500" spc="-10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in</a:t>
            </a:r>
            <a:r>
              <a:rPr sz="1500" spc="3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Calgary.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55" dirty="0">
                <a:solidFill>
                  <a:srgbClr val="DAD7E9"/>
                </a:solidFill>
                <a:latin typeface="Trebuchet MS"/>
                <a:cs typeface="Trebuchet MS"/>
              </a:rPr>
              <a:t>Operational</a:t>
            </a:r>
            <a:r>
              <a:rPr sz="1900" spc="145" dirty="0">
                <a:solidFill>
                  <a:srgbClr val="DAD7E9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DAD7E9"/>
                </a:solidFill>
                <a:latin typeface="Trebuchet MS"/>
                <a:cs typeface="Trebuchet MS"/>
              </a:rPr>
              <a:t>Excellence</a:t>
            </a:r>
            <a:endParaRPr sz="1900" dirty="0">
              <a:latin typeface="Trebuchet MS"/>
              <a:cs typeface="Trebuchet MS"/>
            </a:endParaRPr>
          </a:p>
          <a:p>
            <a:pPr marL="12700" marR="5080">
              <a:lnSpc>
                <a:spcPct val="134700"/>
              </a:lnSpc>
              <a:spcBef>
                <a:spcPts val="375"/>
              </a:spcBef>
            </a:pP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Optimize inventory,</a:t>
            </a:r>
            <a:r>
              <a:rPr sz="1500" spc="-3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logistics,</a:t>
            </a:r>
            <a:r>
              <a:rPr sz="1500" spc="1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staffing,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DAD7E9"/>
                </a:solidFill>
                <a:latin typeface="Calibri"/>
                <a:cs typeface="Calibri"/>
              </a:rPr>
              <a:t>and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automation</a:t>
            </a:r>
            <a:r>
              <a:rPr sz="1500" spc="-1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to</a:t>
            </a:r>
            <a:r>
              <a:rPr sz="1500" spc="6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boost</a:t>
            </a:r>
            <a:r>
              <a:rPr sz="1500" spc="1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efficiency</a:t>
            </a:r>
            <a:r>
              <a:rPr sz="1500" spc="8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DAD7E9"/>
                </a:solidFill>
                <a:latin typeface="Calibri"/>
                <a:cs typeface="Calibri"/>
              </a:rPr>
              <a:t>and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productivity.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15584" y="4008120"/>
            <a:ext cx="344170" cy="341630"/>
            <a:chOff x="5815584" y="4008120"/>
            <a:chExt cx="344170" cy="341630"/>
          </a:xfrm>
        </p:grpSpPr>
        <p:sp>
          <p:nvSpPr>
            <p:cNvPr id="14" name="object 14"/>
            <p:cNvSpPr/>
            <p:nvPr/>
          </p:nvSpPr>
          <p:spPr>
            <a:xfrm>
              <a:off x="5818632" y="4011168"/>
              <a:ext cx="335280" cy="332105"/>
            </a:xfrm>
            <a:custGeom>
              <a:avLst/>
              <a:gdLst/>
              <a:ahLst/>
              <a:cxnLst/>
              <a:rect l="l" t="t" r="r" b="b"/>
              <a:pathLst>
                <a:path w="335279" h="332104">
                  <a:moveTo>
                    <a:pt x="271525" y="0"/>
                  </a:moveTo>
                  <a:lnTo>
                    <a:pt x="63500" y="0"/>
                  </a:lnTo>
                  <a:lnTo>
                    <a:pt x="59054" y="381"/>
                  </a:lnTo>
                  <a:lnTo>
                    <a:pt x="22987" y="16637"/>
                  </a:lnTo>
                  <a:lnTo>
                    <a:pt x="2158" y="49783"/>
                  </a:lnTo>
                  <a:lnTo>
                    <a:pt x="0" y="62864"/>
                  </a:lnTo>
                  <a:lnTo>
                    <a:pt x="0" y="269113"/>
                  </a:lnTo>
                  <a:lnTo>
                    <a:pt x="13969" y="305688"/>
                  </a:lnTo>
                  <a:lnTo>
                    <a:pt x="45973" y="328549"/>
                  </a:lnTo>
                  <a:lnTo>
                    <a:pt x="63500" y="331977"/>
                  </a:lnTo>
                  <a:lnTo>
                    <a:pt x="271525" y="331977"/>
                  </a:lnTo>
                  <a:lnTo>
                    <a:pt x="308482" y="318134"/>
                  </a:lnTo>
                  <a:lnTo>
                    <a:pt x="331596" y="286384"/>
                  </a:lnTo>
                  <a:lnTo>
                    <a:pt x="335025" y="269113"/>
                  </a:lnTo>
                  <a:lnTo>
                    <a:pt x="335025" y="62864"/>
                  </a:lnTo>
                  <a:lnTo>
                    <a:pt x="321055" y="26162"/>
                  </a:lnTo>
                  <a:lnTo>
                    <a:pt x="288925" y="3428"/>
                  </a:lnTo>
                  <a:lnTo>
                    <a:pt x="275970" y="381"/>
                  </a:lnTo>
                  <a:lnTo>
                    <a:pt x="271525" y="0"/>
                  </a:lnTo>
                  <a:close/>
                </a:path>
              </a:pathLst>
            </a:custGeom>
            <a:solidFill>
              <a:srgbClr val="532C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20156" y="4012692"/>
              <a:ext cx="335280" cy="332105"/>
            </a:xfrm>
            <a:custGeom>
              <a:avLst/>
              <a:gdLst/>
              <a:ahLst/>
              <a:cxnLst/>
              <a:rect l="l" t="t" r="r" b="b"/>
              <a:pathLst>
                <a:path w="335279" h="332104">
                  <a:moveTo>
                    <a:pt x="0" y="264667"/>
                  </a:moveTo>
                  <a:lnTo>
                    <a:pt x="0" y="67309"/>
                  </a:lnTo>
                  <a:lnTo>
                    <a:pt x="0" y="62864"/>
                  </a:lnTo>
                  <a:lnTo>
                    <a:pt x="381" y="58546"/>
                  </a:lnTo>
                  <a:lnTo>
                    <a:pt x="1270" y="54101"/>
                  </a:lnTo>
                  <a:lnTo>
                    <a:pt x="2159" y="49783"/>
                  </a:lnTo>
                  <a:lnTo>
                    <a:pt x="3429" y="45592"/>
                  </a:lnTo>
                  <a:lnTo>
                    <a:pt x="5207" y="41528"/>
                  </a:lnTo>
                  <a:lnTo>
                    <a:pt x="6858" y="37464"/>
                  </a:lnTo>
                  <a:lnTo>
                    <a:pt x="54610" y="1269"/>
                  </a:lnTo>
                  <a:lnTo>
                    <a:pt x="63500" y="0"/>
                  </a:lnTo>
                  <a:lnTo>
                    <a:pt x="67945" y="0"/>
                  </a:lnTo>
                  <a:lnTo>
                    <a:pt x="267081" y="0"/>
                  </a:lnTo>
                  <a:lnTo>
                    <a:pt x="271526" y="0"/>
                  </a:lnTo>
                  <a:lnTo>
                    <a:pt x="275971" y="380"/>
                  </a:lnTo>
                  <a:lnTo>
                    <a:pt x="311912" y="16636"/>
                  </a:lnTo>
                  <a:lnTo>
                    <a:pt x="332867" y="49783"/>
                  </a:lnTo>
                  <a:lnTo>
                    <a:pt x="335026" y="62864"/>
                  </a:lnTo>
                  <a:lnTo>
                    <a:pt x="335026" y="67309"/>
                  </a:lnTo>
                  <a:lnTo>
                    <a:pt x="335026" y="264667"/>
                  </a:lnTo>
                  <a:lnTo>
                    <a:pt x="335026" y="269113"/>
                  </a:lnTo>
                  <a:lnTo>
                    <a:pt x="334518" y="273430"/>
                  </a:lnTo>
                  <a:lnTo>
                    <a:pt x="333756" y="277748"/>
                  </a:lnTo>
                  <a:lnTo>
                    <a:pt x="332867" y="282066"/>
                  </a:lnTo>
                  <a:lnTo>
                    <a:pt x="331597" y="286384"/>
                  </a:lnTo>
                  <a:lnTo>
                    <a:pt x="329819" y="290448"/>
                  </a:lnTo>
                  <a:lnTo>
                    <a:pt x="328168" y="294513"/>
                  </a:lnTo>
                  <a:lnTo>
                    <a:pt x="293116" y="326770"/>
                  </a:lnTo>
                  <a:lnTo>
                    <a:pt x="271526" y="331977"/>
                  </a:lnTo>
                  <a:lnTo>
                    <a:pt x="267081" y="331977"/>
                  </a:lnTo>
                  <a:lnTo>
                    <a:pt x="67945" y="331977"/>
                  </a:lnTo>
                  <a:lnTo>
                    <a:pt x="63500" y="331977"/>
                  </a:lnTo>
                  <a:lnTo>
                    <a:pt x="59055" y="331469"/>
                  </a:lnTo>
                  <a:lnTo>
                    <a:pt x="54610" y="330707"/>
                  </a:lnTo>
                  <a:lnTo>
                    <a:pt x="50292" y="329819"/>
                  </a:lnTo>
                  <a:lnTo>
                    <a:pt x="45974" y="328548"/>
                  </a:lnTo>
                  <a:lnTo>
                    <a:pt x="41910" y="326770"/>
                  </a:lnTo>
                  <a:lnTo>
                    <a:pt x="37846" y="325119"/>
                  </a:lnTo>
                  <a:lnTo>
                    <a:pt x="11430" y="302005"/>
                  </a:lnTo>
                  <a:lnTo>
                    <a:pt x="9017" y="298322"/>
                  </a:lnTo>
                  <a:lnTo>
                    <a:pt x="6858" y="294513"/>
                  </a:lnTo>
                  <a:lnTo>
                    <a:pt x="5207" y="290448"/>
                  </a:lnTo>
                  <a:lnTo>
                    <a:pt x="3429" y="286384"/>
                  </a:lnTo>
                  <a:lnTo>
                    <a:pt x="2159" y="282066"/>
                  </a:lnTo>
                  <a:lnTo>
                    <a:pt x="1270" y="277748"/>
                  </a:lnTo>
                  <a:lnTo>
                    <a:pt x="381" y="273430"/>
                  </a:lnTo>
                  <a:lnTo>
                    <a:pt x="0" y="269113"/>
                  </a:lnTo>
                  <a:lnTo>
                    <a:pt x="0" y="264667"/>
                  </a:lnTo>
                  <a:close/>
                </a:path>
              </a:pathLst>
            </a:custGeom>
            <a:ln w="9144">
              <a:solidFill>
                <a:srgbClr val="6C45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34759" y="2089159"/>
            <a:ext cx="3318510" cy="317690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900" spc="55" dirty="0">
                <a:solidFill>
                  <a:srgbClr val="DAD7E9"/>
                </a:solidFill>
                <a:latin typeface="Trebuchet MS"/>
                <a:cs typeface="Trebuchet MS"/>
              </a:rPr>
              <a:t>Sustainable</a:t>
            </a:r>
            <a:r>
              <a:rPr sz="1900" spc="135" dirty="0">
                <a:solidFill>
                  <a:srgbClr val="DAD7E9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DAD7E9"/>
                </a:solidFill>
                <a:latin typeface="Trebuchet MS"/>
                <a:cs typeface="Trebuchet MS"/>
              </a:rPr>
              <a:t>Growth</a:t>
            </a:r>
            <a:endParaRPr sz="1900">
              <a:latin typeface="Trebuchet MS"/>
              <a:cs typeface="Trebuchet MS"/>
            </a:endParaRPr>
          </a:p>
          <a:p>
            <a:pPr marL="12700" marR="10160">
              <a:lnSpc>
                <a:spcPct val="134700"/>
              </a:lnSpc>
              <a:spcBef>
                <a:spcPts val="355"/>
              </a:spcBef>
            </a:pP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Implement</a:t>
            </a:r>
            <a:r>
              <a:rPr sz="1500" spc="6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strategies</a:t>
            </a:r>
            <a:r>
              <a:rPr sz="1500" spc="3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for</a:t>
            </a:r>
            <a:r>
              <a:rPr sz="1500" spc="6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localized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assortment,</a:t>
            </a:r>
            <a:r>
              <a:rPr sz="1500" spc="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omnichannel</a:t>
            </a:r>
            <a:r>
              <a:rPr sz="1500" spc="3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integration,</a:t>
            </a:r>
            <a:r>
              <a:rPr sz="1500" spc="2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DAD7E9"/>
                </a:solidFill>
                <a:latin typeface="Calibri"/>
                <a:cs typeface="Calibri"/>
              </a:rPr>
              <a:t>and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community</a:t>
            </a:r>
            <a:r>
              <a:rPr sz="1500" spc="2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engagement.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80" dirty="0">
                <a:solidFill>
                  <a:srgbClr val="DAD7E9"/>
                </a:solidFill>
                <a:latin typeface="Trebuchet MS"/>
                <a:cs typeface="Trebuchet MS"/>
              </a:rPr>
              <a:t>Customer-</a:t>
            </a:r>
            <a:r>
              <a:rPr sz="1900" spc="50" dirty="0">
                <a:solidFill>
                  <a:srgbClr val="DAD7E9"/>
                </a:solidFill>
                <a:latin typeface="Trebuchet MS"/>
                <a:cs typeface="Trebuchet MS"/>
              </a:rPr>
              <a:t>Centric</a:t>
            </a:r>
            <a:r>
              <a:rPr sz="1900" spc="204" dirty="0">
                <a:solidFill>
                  <a:srgbClr val="DAD7E9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DAD7E9"/>
                </a:solidFill>
                <a:latin typeface="Trebuchet MS"/>
                <a:cs typeface="Trebuchet MS"/>
              </a:rPr>
              <a:t>Focus</a:t>
            </a:r>
            <a:endParaRPr sz="1900">
              <a:latin typeface="Trebuchet MS"/>
              <a:cs typeface="Trebuchet MS"/>
            </a:endParaRPr>
          </a:p>
          <a:p>
            <a:pPr marL="12700" marR="5080">
              <a:lnSpc>
                <a:spcPct val="134700"/>
              </a:lnSpc>
              <a:spcBef>
                <a:spcPts val="375"/>
              </a:spcBef>
            </a:pP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Leverage</a:t>
            </a:r>
            <a:r>
              <a:rPr sz="1500" spc="-2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customer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feedback</a:t>
            </a:r>
            <a:r>
              <a:rPr sz="1500" spc="-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and</a:t>
            </a:r>
            <a:r>
              <a:rPr sz="1500" spc="-2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behavior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data</a:t>
            </a:r>
            <a:r>
              <a:rPr sz="1500" spc="-3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to</a:t>
            </a:r>
            <a:r>
              <a:rPr sz="1500" spc="-2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enhance</a:t>
            </a:r>
            <a:r>
              <a:rPr sz="1500" spc="-2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friendliness</a:t>
            </a:r>
            <a:r>
              <a:rPr sz="1500" spc="1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DAD7E9"/>
                </a:solidFill>
                <a:latin typeface="Calibri"/>
                <a:cs typeface="Calibri"/>
              </a:rPr>
              <a:t>and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satisfaction.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8823" y="5815584"/>
            <a:ext cx="2499360" cy="5730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5058" rIns="0" bIns="0" rtlCol="0">
            <a:spAutoFit/>
          </a:bodyPr>
          <a:lstStyle/>
          <a:p>
            <a:pPr marL="1536700">
              <a:lnSpc>
                <a:spcPct val="100000"/>
              </a:lnSpc>
              <a:spcBef>
                <a:spcPts val="120"/>
              </a:spcBef>
            </a:pPr>
            <a:r>
              <a:rPr sz="3350" b="0" spc="-25" dirty="0">
                <a:solidFill>
                  <a:srgbClr val="F2F2F3"/>
                </a:solidFill>
                <a:latin typeface="Lucida Sans Unicode"/>
                <a:cs typeface="Lucida Sans Unicode"/>
              </a:rPr>
              <a:t>Aligning</a:t>
            </a:r>
            <a:r>
              <a:rPr sz="3350" b="0" spc="-145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spc="-114" dirty="0">
                <a:solidFill>
                  <a:srgbClr val="F2F2F3"/>
                </a:solidFill>
                <a:latin typeface="Lucida Sans Unicode"/>
                <a:cs typeface="Lucida Sans Unicode"/>
              </a:rPr>
              <a:t>KPIs</a:t>
            </a:r>
            <a:r>
              <a:rPr sz="3350" b="0" spc="-140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dirty="0">
                <a:solidFill>
                  <a:srgbClr val="F2F2F3"/>
                </a:solidFill>
                <a:latin typeface="Lucida Sans Unicode"/>
                <a:cs typeface="Lucida Sans Unicode"/>
              </a:rPr>
              <a:t>with</a:t>
            </a:r>
            <a:r>
              <a:rPr sz="3350" b="0" spc="-145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dirty="0">
                <a:solidFill>
                  <a:srgbClr val="F2F2F3"/>
                </a:solidFill>
                <a:latin typeface="Lucida Sans Unicode"/>
                <a:cs typeface="Lucida Sans Unicode"/>
              </a:rPr>
              <a:t>Business</a:t>
            </a:r>
            <a:r>
              <a:rPr sz="3350" b="0" spc="-140" dirty="0">
                <a:solidFill>
                  <a:srgbClr val="F2F2F3"/>
                </a:solidFill>
                <a:latin typeface="Lucida Sans Unicode"/>
                <a:cs typeface="Lucida Sans Unicode"/>
              </a:rPr>
              <a:t> </a:t>
            </a:r>
            <a:r>
              <a:rPr sz="3350" b="0" spc="95" dirty="0">
                <a:solidFill>
                  <a:srgbClr val="F2F2F3"/>
                </a:solidFill>
                <a:latin typeface="Lucida Sans Unicode"/>
                <a:cs typeface="Lucida Sans Unicode"/>
              </a:rPr>
              <a:t>Goals</a:t>
            </a:r>
            <a:endParaRPr sz="33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515" y="2847178"/>
            <a:ext cx="1554480" cy="15113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452120">
              <a:lnSpc>
                <a:spcPct val="106000"/>
              </a:lnSpc>
              <a:spcBef>
                <a:spcPts val="15"/>
              </a:spcBef>
            </a:pPr>
            <a:r>
              <a:rPr sz="1650" spc="40" dirty="0">
                <a:solidFill>
                  <a:srgbClr val="F2F2F3"/>
                </a:solidFill>
                <a:latin typeface="Lucida Sans Unicode"/>
                <a:cs typeface="Lucida Sans Unicode"/>
              </a:rPr>
              <a:t>Strategic </a:t>
            </a:r>
            <a:r>
              <a:rPr sz="1650" spc="-10" dirty="0">
                <a:solidFill>
                  <a:srgbClr val="F2F2F3"/>
                </a:solidFill>
                <a:latin typeface="Lucida Sans Unicode"/>
                <a:cs typeface="Lucida Sans Unicode"/>
              </a:rPr>
              <a:t>Alignment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100"/>
              </a:lnSpc>
              <a:spcBef>
                <a:spcPts val="1065"/>
              </a:spcBef>
            </a:pP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Ensure</a:t>
            </a:r>
            <a:r>
              <a:rPr sz="1350" spc="-5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KPIs</a:t>
            </a:r>
            <a:r>
              <a:rPr sz="1350" spc="-5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support </a:t>
            </a:r>
            <a:r>
              <a:rPr sz="1350" spc="-45" dirty="0">
                <a:solidFill>
                  <a:srgbClr val="E5E0DF"/>
                </a:solidFill>
                <a:latin typeface="Roboto Lt"/>
                <a:cs typeface="Roboto Lt"/>
              </a:rPr>
              <a:t>high-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level</a:t>
            </a:r>
            <a:r>
              <a:rPr sz="1350" spc="-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business objectives</a:t>
            </a:r>
            <a:endParaRPr sz="1350">
              <a:latin typeface="Roboto Lt"/>
              <a:cs typeface="Roboto 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6695" y="2847176"/>
            <a:ext cx="1501775" cy="15113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229235">
              <a:lnSpc>
                <a:spcPct val="106000"/>
              </a:lnSpc>
              <a:spcBef>
                <a:spcPts val="15"/>
              </a:spcBef>
            </a:pPr>
            <a:r>
              <a:rPr sz="1650" spc="50" dirty="0">
                <a:solidFill>
                  <a:srgbClr val="F2F2F3"/>
                </a:solidFill>
                <a:latin typeface="Lucida Sans Unicode"/>
                <a:cs typeface="Lucida Sans Unicode"/>
              </a:rPr>
              <a:t>Measurable </a:t>
            </a:r>
            <a:r>
              <a:rPr sz="1650" spc="-10" dirty="0">
                <a:solidFill>
                  <a:srgbClr val="F2F2F3"/>
                </a:solidFill>
                <a:latin typeface="Lucida Sans Unicode"/>
                <a:cs typeface="Lucida Sans Unicode"/>
              </a:rPr>
              <a:t>Targets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100"/>
              </a:lnSpc>
              <a:spcBef>
                <a:spcPts val="1065"/>
              </a:spcBef>
            </a:pP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Set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specific,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time-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bound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goals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for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90" dirty="0">
                <a:solidFill>
                  <a:srgbClr val="E5E0DF"/>
                </a:solidFill>
                <a:latin typeface="Roboto Lt"/>
                <a:cs typeface="Roboto Lt"/>
              </a:rPr>
              <a:t>KPI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performance</a:t>
            </a:r>
            <a:endParaRPr sz="135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4874" y="2847176"/>
            <a:ext cx="1701164" cy="15113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5"/>
              </a:spcBef>
            </a:pPr>
            <a:r>
              <a:rPr sz="1650" spc="80" dirty="0">
                <a:solidFill>
                  <a:srgbClr val="F2F2F3"/>
                </a:solidFill>
                <a:latin typeface="Lucida Sans Unicode"/>
                <a:cs typeface="Lucida Sans Unicode"/>
              </a:rPr>
              <a:t>Company-</a:t>
            </a:r>
            <a:r>
              <a:rPr sz="1650" spc="50" dirty="0">
                <a:solidFill>
                  <a:srgbClr val="F2F2F3"/>
                </a:solidFill>
                <a:latin typeface="Lucida Sans Unicode"/>
                <a:cs typeface="Lucida Sans Unicode"/>
              </a:rPr>
              <a:t>wide </a:t>
            </a:r>
            <a:r>
              <a:rPr sz="1650" spc="-10" dirty="0">
                <a:solidFill>
                  <a:srgbClr val="F2F2F3"/>
                </a:solidFill>
                <a:latin typeface="Lucida Sans Unicode"/>
                <a:cs typeface="Lucida Sans Unicode"/>
              </a:rPr>
              <a:t>Visibility</a:t>
            </a:r>
            <a:endParaRPr sz="1650">
              <a:latin typeface="Lucida Sans Unicode"/>
              <a:cs typeface="Lucida Sans Unicode"/>
            </a:endParaRPr>
          </a:p>
          <a:p>
            <a:pPr marL="12700" marR="23495">
              <a:lnSpc>
                <a:spcPct val="134100"/>
              </a:lnSpc>
              <a:spcBef>
                <a:spcPts val="1065"/>
              </a:spcBef>
            </a:pP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Share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KPI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data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to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promote</a:t>
            </a:r>
            <a:r>
              <a:rPr sz="1350" spc="-7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transparency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and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accountability</a:t>
            </a:r>
            <a:endParaRPr sz="1350">
              <a:latin typeface="Roboto Lt"/>
              <a:cs typeface="Roboto 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3054" y="2847176"/>
            <a:ext cx="1565910" cy="15113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201295">
              <a:lnSpc>
                <a:spcPct val="106000"/>
              </a:lnSpc>
              <a:spcBef>
                <a:spcPts val="15"/>
              </a:spcBef>
            </a:pPr>
            <a:r>
              <a:rPr sz="1650" spc="-10" dirty="0">
                <a:solidFill>
                  <a:srgbClr val="F2F2F3"/>
                </a:solidFill>
                <a:latin typeface="Lucida Sans Unicode"/>
                <a:cs typeface="Lucida Sans Unicode"/>
              </a:rPr>
              <a:t>Continuous Optimization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100"/>
              </a:lnSpc>
              <a:spcBef>
                <a:spcPts val="1065"/>
              </a:spcBef>
            </a:pP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Regularly</a:t>
            </a:r>
            <a:r>
              <a:rPr sz="1350" spc="-6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review</a:t>
            </a:r>
            <a:r>
              <a:rPr sz="1350" spc="-5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85" dirty="0">
                <a:solidFill>
                  <a:srgbClr val="E5E0DF"/>
                </a:solidFill>
                <a:latin typeface="Roboto Lt"/>
                <a:cs typeface="Roboto Lt"/>
              </a:rPr>
              <a:t>and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adjust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KPIs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as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the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business</a:t>
            </a:r>
            <a:r>
              <a:rPr sz="1350" spc="-1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evolves</a:t>
            </a:r>
            <a:endParaRPr sz="1350">
              <a:latin typeface="Roboto Lt"/>
              <a:cs typeface="Roboto L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5900" y="5587233"/>
            <a:ext cx="3591393" cy="7515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61200" y="253"/>
            <a:ext cx="4381500" cy="6440170"/>
            <a:chOff x="7061200" y="253"/>
            <a:chExt cx="4381500" cy="6440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5340" y="253"/>
              <a:ext cx="4276852" cy="64401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1200" y="5498370"/>
              <a:ext cx="4380992" cy="94205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9701" y="1510031"/>
            <a:ext cx="5387340" cy="10725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40"/>
              </a:spcBef>
            </a:pPr>
            <a:r>
              <a:rPr sz="3350" b="0" spc="170" dirty="0">
                <a:solidFill>
                  <a:srgbClr val="F2F2F3"/>
                </a:solidFill>
                <a:latin typeface="Trebuchet MS"/>
                <a:cs typeface="Trebuchet MS"/>
              </a:rPr>
              <a:t>Analyzing</a:t>
            </a:r>
            <a:r>
              <a:rPr sz="3350" b="0" spc="-65" dirty="0">
                <a:solidFill>
                  <a:srgbClr val="F2F2F3"/>
                </a:solidFill>
                <a:latin typeface="Trebuchet MS"/>
                <a:cs typeface="Trebuchet MS"/>
              </a:rPr>
              <a:t> </a:t>
            </a:r>
            <a:r>
              <a:rPr sz="3350" b="0" spc="395" dirty="0">
                <a:solidFill>
                  <a:srgbClr val="F2F2F3"/>
                </a:solidFill>
                <a:latin typeface="Trebuchet MS"/>
                <a:cs typeface="Trebuchet MS"/>
              </a:rPr>
              <a:t>and</a:t>
            </a:r>
            <a:r>
              <a:rPr sz="3350" b="0" spc="-65" dirty="0">
                <a:solidFill>
                  <a:srgbClr val="F2F2F3"/>
                </a:solidFill>
                <a:latin typeface="Trebuchet MS"/>
                <a:cs typeface="Trebuchet MS"/>
              </a:rPr>
              <a:t> </a:t>
            </a:r>
            <a:r>
              <a:rPr sz="3350" b="0" spc="150" dirty="0">
                <a:solidFill>
                  <a:srgbClr val="F2F2F3"/>
                </a:solidFill>
                <a:latin typeface="Trebuchet MS"/>
                <a:cs typeface="Trebuchet MS"/>
              </a:rPr>
              <a:t>Optimizing </a:t>
            </a:r>
            <a:r>
              <a:rPr sz="3350" b="0" dirty="0">
                <a:solidFill>
                  <a:srgbClr val="F2F2F3"/>
                </a:solidFill>
                <a:latin typeface="Trebuchet MS"/>
                <a:cs typeface="Trebuchet MS"/>
              </a:rPr>
              <a:t>KPI</a:t>
            </a:r>
            <a:r>
              <a:rPr sz="3350" b="0" spc="-235" dirty="0">
                <a:solidFill>
                  <a:srgbClr val="F2F2F3"/>
                </a:solidFill>
                <a:latin typeface="Trebuchet MS"/>
                <a:cs typeface="Trebuchet MS"/>
              </a:rPr>
              <a:t> </a:t>
            </a:r>
            <a:r>
              <a:rPr sz="3350" b="0" spc="215" dirty="0">
                <a:solidFill>
                  <a:srgbClr val="F2F2F3"/>
                </a:solidFill>
                <a:latin typeface="Trebuchet MS"/>
                <a:cs typeface="Trebuchet MS"/>
              </a:rPr>
              <a:t>Performance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701" y="2819581"/>
            <a:ext cx="5666105" cy="204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065">
              <a:lnSpc>
                <a:spcPct val="129500"/>
              </a:lnSpc>
              <a:spcBef>
                <a:spcPts val="100"/>
              </a:spcBef>
            </a:pP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Regularly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review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KPI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data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to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identify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trends,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uncover</a:t>
            </a:r>
            <a:r>
              <a:rPr sz="1350" spc="-4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insights,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and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85" dirty="0">
                <a:solidFill>
                  <a:srgbClr val="E5E0DF"/>
                </a:solidFill>
                <a:latin typeface="Roboto Lt"/>
                <a:cs typeface="Roboto Lt"/>
              </a:rPr>
              <a:t>drive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 continuous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improvement.</a:t>
            </a:r>
            <a:endParaRPr sz="1350">
              <a:latin typeface="Roboto Lt"/>
              <a:cs typeface="Roboto Lt"/>
            </a:endParaRPr>
          </a:p>
          <a:p>
            <a:pPr marL="12700" marR="5080">
              <a:lnSpc>
                <a:spcPct val="134100"/>
              </a:lnSpc>
              <a:spcBef>
                <a:spcPts val="1500"/>
              </a:spcBef>
            </a:pP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Analyze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KPIs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in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context,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considering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external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factors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and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75" dirty="0">
                <a:solidFill>
                  <a:srgbClr val="E5E0DF"/>
                </a:solidFill>
                <a:latin typeface="Roboto Lt"/>
                <a:cs typeface="Roboto Lt"/>
              </a:rPr>
              <a:t>interdependencies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across</a:t>
            </a:r>
            <a:r>
              <a:rPr sz="1350" spc="-5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the</a:t>
            </a:r>
            <a:r>
              <a:rPr sz="1350" spc="-5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business.</a:t>
            </a:r>
            <a:endParaRPr sz="1350">
              <a:latin typeface="Roboto Lt"/>
              <a:cs typeface="Roboto Lt"/>
            </a:endParaRPr>
          </a:p>
          <a:p>
            <a:pPr marL="12700" marR="173990">
              <a:lnSpc>
                <a:spcPct val="134100"/>
              </a:lnSpc>
              <a:spcBef>
                <a:spcPts val="1500"/>
              </a:spcBef>
            </a:pP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Optimize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KPI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targets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and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data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collection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processes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to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ensure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they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40" dirty="0">
                <a:solidFill>
                  <a:srgbClr val="E5E0DF"/>
                </a:solidFill>
                <a:latin typeface="Roboto Lt"/>
                <a:cs typeface="Roboto Lt"/>
              </a:rPr>
              <a:t>remain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 relevant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and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impactful.</a:t>
            </a:r>
            <a:endParaRPr sz="135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5874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Team</a:t>
            </a:r>
            <a:r>
              <a:rPr spc="-20" dirty="0"/>
              <a:t> </a:t>
            </a:r>
            <a:r>
              <a:rPr spc="85" dirty="0"/>
              <a:t>Contribution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692" y="3209290"/>
            <a:ext cx="6544309" cy="1521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Ashish</a:t>
            </a:r>
            <a:r>
              <a:rPr sz="20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Bhavsar:</a:t>
            </a:r>
            <a:r>
              <a:rPr sz="20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Strategies</a:t>
            </a:r>
            <a:r>
              <a:rPr sz="20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0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Areas</a:t>
            </a:r>
            <a:r>
              <a:rPr sz="20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Improvement</a:t>
            </a:r>
            <a:endParaRPr sz="2000">
              <a:latin typeface="Lucida Sans Unicode"/>
              <a:cs typeface="Lucida Sans Unicode"/>
            </a:endParaRPr>
          </a:p>
          <a:p>
            <a:pPr marL="12700" marR="730885">
              <a:lnSpc>
                <a:spcPct val="195100"/>
              </a:lnSpc>
              <a:spcBef>
                <a:spcPts val="25"/>
              </a:spcBef>
            </a:pP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Denso</a:t>
            </a:r>
            <a:r>
              <a:rPr sz="20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Daniel:</a:t>
            </a:r>
            <a:r>
              <a:rPr sz="20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Gathered</a:t>
            </a:r>
            <a:r>
              <a:rPr sz="20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20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0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Insights 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Ranjeet</a:t>
            </a:r>
            <a:r>
              <a:rPr sz="20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Singh:</a:t>
            </a:r>
            <a:r>
              <a:rPr sz="20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FFFF"/>
                </a:solidFill>
                <a:latin typeface="Lucida Sans Unicode"/>
                <a:cs typeface="Lucida Sans Unicode"/>
              </a:rPr>
              <a:t>Created</a:t>
            </a:r>
            <a:r>
              <a:rPr sz="20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PowerPoint</a:t>
            </a:r>
            <a:r>
              <a:rPr sz="2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Presentation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73695" y="402336"/>
            <a:ext cx="3944620" cy="5962015"/>
            <a:chOff x="7473695" y="402336"/>
            <a:chExt cx="3944620" cy="59620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9" y="5788151"/>
              <a:ext cx="2502407" cy="5760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3695" y="402336"/>
              <a:ext cx="3453384" cy="5638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3607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C5BEED"/>
                </a:solidFill>
                <a:latin typeface="Lucida Sans Unicode"/>
                <a:cs typeface="Lucida Sans Unicode"/>
              </a:rPr>
              <a:t>Costco</a:t>
            </a:r>
            <a:r>
              <a:rPr sz="3600" b="0" spc="-60" dirty="0">
                <a:solidFill>
                  <a:srgbClr val="C5BEED"/>
                </a:solidFill>
                <a:latin typeface="Lucida Sans Unicode"/>
                <a:cs typeface="Lucida Sans Unicode"/>
              </a:rPr>
              <a:t> </a:t>
            </a:r>
            <a:r>
              <a:rPr sz="3600" b="0" dirty="0">
                <a:solidFill>
                  <a:srgbClr val="C5BEED"/>
                </a:solidFill>
                <a:latin typeface="Lucida Sans Unicode"/>
                <a:cs typeface="Lucida Sans Unicode"/>
              </a:rPr>
              <a:t>wholesale</a:t>
            </a:r>
            <a:r>
              <a:rPr sz="3600" b="0" spc="-60" dirty="0">
                <a:solidFill>
                  <a:srgbClr val="C5BEED"/>
                </a:solidFill>
                <a:latin typeface="Lucida Sans Unicode"/>
                <a:cs typeface="Lucida Sans Unicode"/>
              </a:rPr>
              <a:t> </a:t>
            </a:r>
            <a:r>
              <a:rPr sz="3600" b="0" dirty="0">
                <a:solidFill>
                  <a:srgbClr val="C5BEED"/>
                </a:solidFill>
                <a:latin typeface="Lucida Sans Unicode"/>
                <a:cs typeface="Lucida Sans Unicode"/>
              </a:rPr>
              <a:t>(vertical</a:t>
            </a:r>
            <a:r>
              <a:rPr sz="3600" b="0" spc="-50" dirty="0">
                <a:solidFill>
                  <a:srgbClr val="C5BEED"/>
                </a:solidFill>
                <a:latin typeface="Lucida Sans Unicode"/>
                <a:cs typeface="Lucida Sans Unicode"/>
              </a:rPr>
              <a:t> </a:t>
            </a:r>
            <a:r>
              <a:rPr sz="3600" b="0" spc="-10" dirty="0">
                <a:solidFill>
                  <a:srgbClr val="C5BEED"/>
                </a:solidFill>
                <a:latin typeface="Lucida Sans Unicode"/>
                <a:cs typeface="Lucida Sans Unicode"/>
              </a:rPr>
              <a:t>industry)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6235" y="3165475"/>
            <a:ext cx="487870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DAD7E9"/>
                </a:solidFill>
                <a:latin typeface="Trebuchet MS"/>
                <a:cs typeface="Trebuchet MS"/>
              </a:rPr>
              <a:t>Presented</a:t>
            </a:r>
            <a:r>
              <a:rPr sz="2400" spc="-85" dirty="0">
                <a:solidFill>
                  <a:srgbClr val="DAD7E9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AD7E9"/>
                </a:solidFill>
                <a:latin typeface="Trebuchet MS"/>
                <a:cs typeface="Trebuchet MS"/>
              </a:rPr>
              <a:t>by</a:t>
            </a:r>
            <a:r>
              <a:rPr sz="2400" spc="-75" dirty="0">
                <a:solidFill>
                  <a:srgbClr val="DAD7E9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AD7E9"/>
                </a:solidFill>
                <a:latin typeface="Trebuchet MS"/>
                <a:cs typeface="Trebuchet MS"/>
              </a:rPr>
              <a:t>group</a:t>
            </a:r>
            <a:r>
              <a:rPr sz="2400" spc="-50" dirty="0">
                <a:solidFill>
                  <a:srgbClr val="DAD7E9"/>
                </a:solidFill>
                <a:latin typeface="Trebuchet MS"/>
                <a:cs typeface="Trebuchet MS"/>
              </a:rPr>
              <a:t> 1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AD7E9"/>
                </a:solidFill>
                <a:latin typeface="Trebuchet MS"/>
                <a:cs typeface="Trebuchet MS"/>
              </a:rPr>
              <a:t>Team</a:t>
            </a:r>
            <a:r>
              <a:rPr sz="2400" spc="-65" dirty="0">
                <a:solidFill>
                  <a:srgbClr val="DAD7E9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AD7E9"/>
                </a:solidFill>
                <a:latin typeface="Trebuchet MS"/>
                <a:cs typeface="Trebuchet MS"/>
              </a:rPr>
              <a:t>members</a:t>
            </a:r>
            <a:r>
              <a:rPr sz="2400" spc="-40" dirty="0">
                <a:solidFill>
                  <a:srgbClr val="DAD7E9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AD7E9"/>
                </a:solidFill>
                <a:latin typeface="Trebuchet MS"/>
                <a:cs typeface="Trebuchet MS"/>
              </a:rPr>
              <a:t>:</a:t>
            </a:r>
            <a:r>
              <a:rPr sz="2400" spc="-40" dirty="0">
                <a:solidFill>
                  <a:srgbClr val="DAD7E9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AD7E9"/>
                </a:solidFill>
                <a:latin typeface="Trebuchet MS"/>
                <a:cs typeface="Trebuchet MS"/>
              </a:rPr>
              <a:t>Ashish</a:t>
            </a:r>
            <a:r>
              <a:rPr sz="2400" spc="-30" dirty="0">
                <a:solidFill>
                  <a:srgbClr val="DAD7E9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DAD7E9"/>
                </a:solidFill>
                <a:latin typeface="Trebuchet MS"/>
                <a:cs typeface="Trebuchet MS"/>
              </a:rPr>
              <a:t>Bhavsar</a:t>
            </a:r>
            <a:endParaRPr sz="2400">
              <a:latin typeface="Trebuchet MS"/>
              <a:cs typeface="Trebuchet MS"/>
            </a:endParaRPr>
          </a:p>
          <a:p>
            <a:pPr marL="2406015">
              <a:lnSpc>
                <a:spcPct val="100000"/>
              </a:lnSpc>
            </a:pPr>
            <a:r>
              <a:rPr sz="2400" dirty="0">
                <a:solidFill>
                  <a:srgbClr val="DAD7E9"/>
                </a:solidFill>
                <a:latin typeface="Trebuchet MS"/>
                <a:cs typeface="Trebuchet MS"/>
              </a:rPr>
              <a:t>Denso</a:t>
            </a:r>
            <a:r>
              <a:rPr sz="2400" spc="-40" dirty="0">
                <a:solidFill>
                  <a:srgbClr val="DAD7E9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DAD7E9"/>
                </a:solidFill>
                <a:latin typeface="Trebuchet MS"/>
                <a:cs typeface="Trebuchet MS"/>
              </a:rPr>
              <a:t>Daniel</a:t>
            </a:r>
            <a:endParaRPr sz="2400">
              <a:latin typeface="Trebuchet MS"/>
              <a:cs typeface="Trebuchet MS"/>
            </a:endParaRPr>
          </a:p>
          <a:p>
            <a:pPr marL="2406015">
              <a:lnSpc>
                <a:spcPct val="100000"/>
              </a:lnSpc>
            </a:pPr>
            <a:r>
              <a:rPr sz="2400" dirty="0">
                <a:solidFill>
                  <a:srgbClr val="DAD7E9"/>
                </a:solidFill>
                <a:latin typeface="Trebuchet MS"/>
                <a:cs typeface="Trebuchet MS"/>
              </a:rPr>
              <a:t>Ranjeet</a:t>
            </a:r>
            <a:r>
              <a:rPr sz="2400" spc="-65" dirty="0">
                <a:solidFill>
                  <a:srgbClr val="DAD7E9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DAD7E9"/>
                </a:solidFill>
                <a:latin typeface="Trebuchet MS"/>
                <a:cs typeface="Trebuchet MS"/>
              </a:rPr>
              <a:t>Singh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AD7E9"/>
                </a:solidFill>
                <a:latin typeface="Trebuchet MS"/>
                <a:cs typeface="Trebuchet MS"/>
              </a:rPr>
              <a:t>Under</a:t>
            </a:r>
            <a:r>
              <a:rPr sz="2400" spc="-75" dirty="0">
                <a:solidFill>
                  <a:srgbClr val="DAD7E9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AD7E9"/>
                </a:solidFill>
                <a:latin typeface="Trebuchet MS"/>
                <a:cs typeface="Trebuchet MS"/>
              </a:rPr>
              <a:t>Guidance</a:t>
            </a:r>
            <a:r>
              <a:rPr sz="2400" spc="-90" dirty="0">
                <a:solidFill>
                  <a:srgbClr val="DAD7E9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AD7E9"/>
                </a:solidFill>
                <a:latin typeface="Trebuchet MS"/>
                <a:cs typeface="Trebuchet MS"/>
              </a:rPr>
              <a:t>of:</a:t>
            </a:r>
            <a:r>
              <a:rPr sz="2400" spc="-45" dirty="0">
                <a:solidFill>
                  <a:srgbClr val="DAD7E9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AD7E9"/>
                </a:solidFill>
                <a:latin typeface="Trebuchet MS"/>
                <a:cs typeface="Trebuchet MS"/>
              </a:rPr>
              <a:t>Dr.</a:t>
            </a:r>
            <a:r>
              <a:rPr sz="2400" spc="-45" dirty="0">
                <a:solidFill>
                  <a:srgbClr val="DAD7E9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AD7E9"/>
                </a:solidFill>
                <a:latin typeface="Trebuchet MS"/>
                <a:cs typeface="Trebuchet MS"/>
              </a:rPr>
              <a:t>Junaid</a:t>
            </a:r>
            <a:r>
              <a:rPr sz="2400" spc="-70" dirty="0">
                <a:solidFill>
                  <a:srgbClr val="DAD7E9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DAD7E9"/>
                </a:solidFill>
                <a:latin typeface="Trebuchet MS"/>
                <a:cs typeface="Trebuchet MS"/>
              </a:rPr>
              <a:t>Qazi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235" y="739901"/>
            <a:ext cx="256984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0" spc="-10" dirty="0">
                <a:solidFill>
                  <a:srgbClr val="C5BEED"/>
                </a:solidFill>
                <a:latin typeface="Lucida Sans Unicode"/>
                <a:cs typeface="Lucida Sans Unicode"/>
              </a:rPr>
              <a:t>References</a:t>
            </a:r>
            <a:endParaRPr sz="3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6235" y="1379296"/>
            <a:ext cx="15646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8450" algn="l"/>
              </a:tabLst>
            </a:pPr>
            <a:r>
              <a:rPr sz="3200" spc="-10" dirty="0">
                <a:solidFill>
                  <a:srgbClr val="DAD7E9"/>
                </a:solidFill>
                <a:latin typeface="Trebuchet MS"/>
                <a:cs typeface="Trebuchet MS"/>
              </a:rPr>
              <a:t>Google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418320" cy="6440805"/>
            <a:chOff x="0" y="0"/>
            <a:chExt cx="9418320" cy="64408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418320" cy="644042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418320" cy="6440170"/>
            </a:xfrm>
            <a:custGeom>
              <a:avLst/>
              <a:gdLst/>
              <a:ahLst/>
              <a:cxnLst/>
              <a:rect l="l" t="t" r="r" b="b"/>
              <a:pathLst>
                <a:path w="9418320" h="6440170">
                  <a:moveTo>
                    <a:pt x="9417939" y="0"/>
                  </a:moveTo>
                  <a:lnTo>
                    <a:pt x="0" y="0"/>
                  </a:lnTo>
                  <a:lnTo>
                    <a:pt x="0" y="6440043"/>
                  </a:lnTo>
                  <a:lnTo>
                    <a:pt x="9417939" y="6440043"/>
                  </a:lnTo>
                  <a:lnTo>
                    <a:pt x="9417939" y="0"/>
                  </a:lnTo>
                  <a:close/>
                </a:path>
              </a:pathLst>
            </a:custGeom>
            <a:solidFill>
              <a:srgbClr val="0A0C22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7879" y="0"/>
              <a:ext cx="3520439" cy="644042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401" y="382346"/>
            <a:ext cx="4345305" cy="19486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327660">
              <a:lnSpc>
                <a:spcPts val="5400"/>
              </a:lnSpc>
              <a:spcBef>
                <a:spcPts val="75"/>
              </a:spcBef>
            </a:pPr>
            <a:r>
              <a:rPr sz="3600" b="0" spc="135" dirty="0">
                <a:latin typeface="Trebuchet MS"/>
                <a:cs typeface="Trebuchet MS"/>
              </a:rPr>
              <a:t>Introduction</a:t>
            </a:r>
            <a:r>
              <a:rPr sz="3600" b="0" spc="515" dirty="0">
                <a:latin typeface="Trebuchet MS"/>
                <a:cs typeface="Trebuchet MS"/>
              </a:rPr>
              <a:t> </a:t>
            </a:r>
            <a:r>
              <a:rPr sz="3600" b="0" spc="45" dirty="0">
                <a:latin typeface="Trebuchet MS"/>
                <a:cs typeface="Trebuchet MS"/>
              </a:rPr>
              <a:t>to </a:t>
            </a:r>
            <a:r>
              <a:rPr sz="3600" b="0" spc="100" dirty="0">
                <a:latin typeface="Trebuchet MS"/>
                <a:cs typeface="Trebuchet MS"/>
              </a:rPr>
              <a:t>Data-</a:t>
            </a:r>
            <a:r>
              <a:rPr sz="3600" b="0" spc="130" dirty="0">
                <a:latin typeface="Trebuchet MS"/>
                <a:cs typeface="Trebuchet MS"/>
              </a:rPr>
              <a:t>Driven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600" b="0" spc="170" dirty="0">
                <a:latin typeface="Trebuchet MS"/>
                <a:cs typeface="Trebuchet MS"/>
              </a:rPr>
              <a:t>Decision</a:t>
            </a:r>
            <a:r>
              <a:rPr sz="3600" b="0" spc="545" dirty="0">
                <a:latin typeface="Trebuchet MS"/>
                <a:cs typeface="Trebuchet MS"/>
              </a:rPr>
              <a:t> </a:t>
            </a:r>
            <a:r>
              <a:rPr sz="3600" b="0" spc="220" dirty="0">
                <a:latin typeface="Trebuchet MS"/>
                <a:cs typeface="Trebuchet MS"/>
              </a:rPr>
              <a:t>Making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390" y="2302381"/>
            <a:ext cx="5260340" cy="20199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942975">
              <a:lnSpc>
                <a:spcPts val="5400"/>
              </a:lnSpc>
              <a:spcBef>
                <a:spcPts val="75"/>
              </a:spcBef>
            </a:pPr>
            <a:r>
              <a:rPr sz="3600" spc="5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60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rebuchet MS"/>
                <a:cs typeface="Trebuchet MS"/>
              </a:rPr>
              <a:t>Costco </a:t>
            </a:r>
            <a:r>
              <a:rPr sz="3600" spc="150" dirty="0">
                <a:solidFill>
                  <a:srgbClr val="FFFFFF"/>
                </a:solidFill>
                <a:latin typeface="Trebuchet MS"/>
                <a:cs typeface="Trebuchet MS"/>
              </a:rPr>
              <a:t>Wholesale</a:t>
            </a:r>
            <a:r>
              <a:rPr sz="3600" spc="5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3600" spc="105" dirty="0">
                <a:solidFill>
                  <a:srgbClr val="FFFFFF"/>
                </a:solidFill>
                <a:latin typeface="Trebuchet MS"/>
                <a:cs typeface="Trebuchet MS"/>
              </a:rPr>
              <a:t>Calgary,</a:t>
            </a:r>
            <a:r>
              <a:rPr sz="3600" spc="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160" dirty="0">
                <a:solidFill>
                  <a:srgbClr val="FFFFFF"/>
                </a:solidFill>
                <a:latin typeface="Trebuchet MS"/>
                <a:cs typeface="Trebuchet MS"/>
              </a:rPr>
              <a:t>Canada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38592" y="5910173"/>
            <a:ext cx="110490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b="1" u="sng" spc="-125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Palatino Linotype"/>
                <a:cs typeface="Palatino Linotype"/>
                <a:hlinkClick r:id="rId4"/>
              </a:rPr>
              <a:t>Group</a:t>
            </a:r>
            <a:r>
              <a:rPr sz="2450" b="1" u="sng" spc="-120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Palatino Linotype"/>
                <a:cs typeface="Palatino Linotype"/>
                <a:hlinkClick r:id="rId4"/>
              </a:rPr>
              <a:t> </a:t>
            </a:r>
            <a:r>
              <a:rPr sz="2450" b="1" u="sng" spc="-50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Palatino Linotype"/>
                <a:cs typeface="Palatino Linotype"/>
                <a:hlinkClick r:id="rId4"/>
              </a:rPr>
              <a:t>1</a:t>
            </a:r>
            <a:endParaRPr sz="2450">
              <a:latin typeface="Palatino Linotype"/>
              <a:cs typeface="Palatino Linotyp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73496" y="0"/>
            <a:ext cx="5452872" cy="64465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5340" y="253"/>
            <a:ext cx="4276852" cy="64401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2320" y="566995"/>
            <a:ext cx="5600700" cy="72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650" spc="150" dirty="0">
                <a:solidFill>
                  <a:srgbClr val="F2F2F3"/>
                </a:solidFill>
                <a:latin typeface="Trebuchet MS"/>
                <a:cs typeface="Trebuchet MS"/>
              </a:rPr>
              <a:t>Major Problems</a:t>
            </a:r>
            <a:endParaRPr sz="465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91700" y="5818123"/>
            <a:ext cx="13608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5" dirty="0">
                <a:solidFill>
                  <a:srgbClr val="202020"/>
                </a:solidFill>
                <a:latin typeface="Times New Roman"/>
                <a:cs typeface="Times New Roman"/>
                <a:hlinkClick r:id="rId3"/>
              </a:rPr>
              <a:t>Group</a:t>
            </a:r>
            <a:r>
              <a:rPr sz="3000" b="1" spc="-114" dirty="0">
                <a:solidFill>
                  <a:srgbClr val="20202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3000" b="1" spc="25" dirty="0">
                <a:solidFill>
                  <a:srgbClr val="202020"/>
                </a:solidFill>
                <a:latin typeface="Times New Roman"/>
                <a:cs typeface="Times New Roman"/>
                <a:hlinkClick r:id="rId3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3AFCF0-139A-4F63-A428-EE7DF9F141A9}"/>
              </a:ext>
            </a:extLst>
          </p:cNvPr>
          <p:cNvSpPr txBox="1"/>
          <p:nvPr/>
        </p:nvSpPr>
        <p:spPr>
          <a:xfrm>
            <a:off x="387350" y="2590800"/>
            <a:ext cx="6096000" cy="2428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5080" indent="-342900">
              <a:lnSpc>
                <a:spcPct val="1341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  <a:latin typeface="Roboto Lt"/>
                <a:cs typeface="Roboto Lt"/>
              </a:rPr>
              <a:t>Costco struggles with inconsistent demand forecasting, leading to inventory inefficiencies and supply chain disruptions.</a:t>
            </a:r>
          </a:p>
          <a:p>
            <a:pPr marL="355600" marR="5080" indent="-342900">
              <a:lnSpc>
                <a:spcPct val="1341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  <a:latin typeface="Roboto Lt"/>
                <a:cs typeface="Roboto Lt"/>
              </a:rPr>
              <a:t>Costco faces a challenge in minimizing food waste and optimizing perishable inventory management across its stores, leading to financial losses and environmental impact.</a:t>
            </a:r>
          </a:p>
          <a:p>
            <a:pPr marL="355600" marR="5080" indent="-342900">
              <a:lnSpc>
                <a:spcPct val="1341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33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" y="36195"/>
            <a:ext cx="11430000" cy="66694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6950" y="1670337"/>
            <a:ext cx="7072630" cy="15619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350" b="0" spc="-254" dirty="0">
                <a:solidFill>
                  <a:srgbClr val="F2F2F3"/>
                </a:solidFill>
              </a:rPr>
              <a:t>Goals and Objectives</a:t>
            </a:r>
            <a:br>
              <a:rPr lang="en-US" sz="3350" b="0" spc="-254" dirty="0">
                <a:solidFill>
                  <a:srgbClr val="F2F2F3"/>
                </a:solidFill>
              </a:rPr>
            </a:br>
            <a:br>
              <a:rPr lang="en-US" sz="3350" b="0" spc="-254" dirty="0">
                <a:solidFill>
                  <a:srgbClr val="F2F2F3"/>
                </a:solidFill>
              </a:rPr>
            </a:br>
            <a:endParaRPr sz="335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0" y="5763029"/>
            <a:ext cx="2751059" cy="57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0B5CB-9E56-42D5-A7AC-F71415376D2D}"/>
              </a:ext>
            </a:extLst>
          </p:cNvPr>
          <p:cNvSpPr txBox="1"/>
          <p:nvPr/>
        </p:nvSpPr>
        <p:spPr>
          <a:xfrm>
            <a:off x="996950" y="2595497"/>
            <a:ext cx="8839200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Customer satisfaction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Operational efficiency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Employee development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Supplier relationships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6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5340" y="253"/>
            <a:ext cx="4276852" cy="64401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2320" y="566995"/>
            <a:ext cx="5600700" cy="72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650" spc="150" dirty="0">
                <a:solidFill>
                  <a:srgbClr val="F2F2F3"/>
                </a:solidFill>
                <a:latin typeface="Trebuchet MS"/>
                <a:cs typeface="Trebuchet MS"/>
              </a:rPr>
              <a:t>    Solutions</a:t>
            </a:r>
            <a:endParaRPr sz="4650" dirty="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3AFCF0-139A-4F63-A428-EE7DF9F141A9}"/>
              </a:ext>
            </a:extLst>
          </p:cNvPr>
          <p:cNvSpPr txBox="1"/>
          <p:nvPr/>
        </p:nvSpPr>
        <p:spPr>
          <a:xfrm>
            <a:off x="463550" y="1981200"/>
            <a:ext cx="6096000" cy="308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5080" indent="-342900">
              <a:lnSpc>
                <a:spcPct val="1341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  <a:latin typeface="Roboto Lt"/>
                <a:cs typeface="Roboto Lt"/>
              </a:rPr>
              <a:t>Implement data-driven demand forecasting using advanced analytics to optimize inventory levels and enhance collaboration with suppliers for better supply chain management.</a:t>
            </a:r>
          </a:p>
          <a:p>
            <a:pPr marL="355600" marR="5080" indent="-342900">
              <a:lnSpc>
                <a:spcPct val="1341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  <a:latin typeface="Roboto Lt"/>
                <a:cs typeface="Roboto Lt"/>
              </a:rPr>
              <a:t>Implement a data-driven inventory management system to forecast demand accurately and dynamically adjust ordering and pricing strategies, reducing food waste and improving profitability sustainably.</a:t>
            </a:r>
            <a:endParaRPr lang="en-US" sz="1600" dirty="0">
              <a:solidFill>
                <a:schemeClr val="bg1"/>
              </a:solidFill>
              <a:latin typeface="Roboto Lt"/>
            </a:endParaRPr>
          </a:p>
          <a:p>
            <a:pPr marL="355600" marR="5080" indent="-342900">
              <a:lnSpc>
                <a:spcPct val="1341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89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5340" y="253"/>
            <a:ext cx="4276852" cy="64401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8271" y="114590"/>
            <a:ext cx="56007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solidFill>
                  <a:schemeClr val="bg1"/>
                </a:solidFill>
                <a:latin typeface="Trebuchet MS"/>
                <a:cs typeface="Trebuchet MS"/>
              </a:rPr>
              <a:t>KPIs Used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7158" y="4691913"/>
            <a:ext cx="266700" cy="276225"/>
            <a:chOff x="647158" y="4691913"/>
            <a:chExt cx="266700" cy="276225"/>
          </a:xfrm>
        </p:grpSpPr>
        <p:sp>
          <p:nvSpPr>
            <p:cNvPr id="7" name="object 7"/>
            <p:cNvSpPr/>
            <p:nvPr/>
          </p:nvSpPr>
          <p:spPr>
            <a:xfrm>
              <a:off x="651921" y="4696675"/>
              <a:ext cx="257175" cy="266700"/>
            </a:xfrm>
            <a:custGeom>
              <a:avLst/>
              <a:gdLst/>
              <a:ahLst/>
              <a:cxnLst/>
              <a:rect l="l" t="t" r="r" b="b"/>
              <a:pathLst>
                <a:path w="257175" h="266700">
                  <a:moveTo>
                    <a:pt x="136917" y="0"/>
                  </a:moveTo>
                  <a:lnTo>
                    <a:pt x="120045" y="0"/>
                  </a:lnTo>
                  <a:lnTo>
                    <a:pt x="111686" y="825"/>
                  </a:lnTo>
                  <a:lnTo>
                    <a:pt x="71517" y="13004"/>
                  </a:lnTo>
                  <a:lnTo>
                    <a:pt x="31666" y="43599"/>
                  </a:lnTo>
                  <a:lnTo>
                    <a:pt x="6548" y="87109"/>
                  </a:lnTo>
                  <a:lnTo>
                    <a:pt x="0" y="120053"/>
                  </a:lnTo>
                  <a:lnTo>
                    <a:pt x="0" y="137998"/>
                  </a:lnTo>
                  <a:lnTo>
                    <a:pt x="0" y="146431"/>
                  </a:lnTo>
                  <a:lnTo>
                    <a:pt x="13007" y="194957"/>
                  </a:lnTo>
                  <a:lnTo>
                    <a:pt x="43596" y="234810"/>
                  </a:lnTo>
                  <a:lnTo>
                    <a:pt x="87104" y="259930"/>
                  </a:lnTo>
                  <a:lnTo>
                    <a:pt x="120045" y="266484"/>
                  </a:lnTo>
                  <a:lnTo>
                    <a:pt x="136917" y="266484"/>
                  </a:lnTo>
                  <a:lnTo>
                    <a:pt x="185440" y="253466"/>
                  </a:lnTo>
                  <a:lnTo>
                    <a:pt x="225296" y="222885"/>
                  </a:lnTo>
                  <a:lnTo>
                    <a:pt x="250408" y="179374"/>
                  </a:lnTo>
                  <a:lnTo>
                    <a:pt x="256961" y="146431"/>
                  </a:lnTo>
                  <a:lnTo>
                    <a:pt x="256961" y="120053"/>
                  </a:lnTo>
                  <a:lnTo>
                    <a:pt x="243949" y="71526"/>
                  </a:lnTo>
                  <a:lnTo>
                    <a:pt x="213365" y="31673"/>
                  </a:lnTo>
                  <a:lnTo>
                    <a:pt x="169852" y="6553"/>
                  </a:lnTo>
                  <a:lnTo>
                    <a:pt x="145271" y="825"/>
                  </a:lnTo>
                  <a:lnTo>
                    <a:pt x="136917" y="0"/>
                  </a:lnTo>
                  <a:close/>
                </a:path>
              </a:pathLst>
            </a:custGeom>
            <a:solidFill>
              <a:srgbClr val="F33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1921" y="4696675"/>
              <a:ext cx="257175" cy="266700"/>
            </a:xfrm>
            <a:custGeom>
              <a:avLst/>
              <a:gdLst/>
              <a:ahLst/>
              <a:cxnLst/>
              <a:rect l="l" t="t" r="r" b="b"/>
              <a:pathLst>
                <a:path w="257175" h="266700">
                  <a:moveTo>
                    <a:pt x="0" y="137998"/>
                  </a:moveTo>
                  <a:lnTo>
                    <a:pt x="0" y="128485"/>
                  </a:lnTo>
                  <a:lnTo>
                    <a:pt x="0" y="120053"/>
                  </a:lnTo>
                  <a:lnTo>
                    <a:pt x="824" y="111696"/>
                  </a:lnTo>
                  <a:lnTo>
                    <a:pt x="13007" y="71526"/>
                  </a:lnTo>
                  <a:lnTo>
                    <a:pt x="37628" y="37630"/>
                  </a:lnTo>
                  <a:lnTo>
                    <a:pt x="71517" y="13004"/>
                  </a:lnTo>
                  <a:lnTo>
                    <a:pt x="103416" y="2476"/>
                  </a:lnTo>
                  <a:lnTo>
                    <a:pt x="111686" y="825"/>
                  </a:lnTo>
                  <a:lnTo>
                    <a:pt x="120045" y="0"/>
                  </a:lnTo>
                  <a:lnTo>
                    <a:pt x="128478" y="0"/>
                  </a:lnTo>
                  <a:lnTo>
                    <a:pt x="136917" y="0"/>
                  </a:lnTo>
                  <a:lnTo>
                    <a:pt x="145271" y="825"/>
                  </a:lnTo>
                  <a:lnTo>
                    <a:pt x="153546" y="2476"/>
                  </a:lnTo>
                  <a:lnTo>
                    <a:pt x="161815" y="4114"/>
                  </a:lnTo>
                  <a:lnTo>
                    <a:pt x="199856" y="21653"/>
                  </a:lnTo>
                  <a:lnTo>
                    <a:pt x="206871" y="26339"/>
                  </a:lnTo>
                  <a:lnTo>
                    <a:pt x="235306" y="57099"/>
                  </a:lnTo>
                  <a:lnTo>
                    <a:pt x="252844" y="95148"/>
                  </a:lnTo>
                  <a:lnTo>
                    <a:pt x="256961" y="120053"/>
                  </a:lnTo>
                  <a:lnTo>
                    <a:pt x="256961" y="128485"/>
                  </a:lnTo>
                  <a:lnTo>
                    <a:pt x="256961" y="137998"/>
                  </a:lnTo>
                  <a:lnTo>
                    <a:pt x="256961" y="146431"/>
                  </a:lnTo>
                  <a:lnTo>
                    <a:pt x="256138" y="154800"/>
                  </a:lnTo>
                  <a:lnTo>
                    <a:pt x="243949" y="194957"/>
                  </a:lnTo>
                  <a:lnTo>
                    <a:pt x="219327" y="228854"/>
                  </a:lnTo>
                  <a:lnTo>
                    <a:pt x="199856" y="244830"/>
                  </a:lnTo>
                  <a:lnTo>
                    <a:pt x="192846" y="249516"/>
                  </a:lnTo>
                  <a:lnTo>
                    <a:pt x="153546" y="264020"/>
                  </a:lnTo>
                  <a:lnTo>
                    <a:pt x="136917" y="266484"/>
                  </a:lnTo>
                  <a:lnTo>
                    <a:pt x="128478" y="266484"/>
                  </a:lnTo>
                  <a:lnTo>
                    <a:pt x="120045" y="266484"/>
                  </a:lnTo>
                  <a:lnTo>
                    <a:pt x="79310" y="256705"/>
                  </a:lnTo>
                  <a:lnTo>
                    <a:pt x="43596" y="234810"/>
                  </a:lnTo>
                  <a:lnTo>
                    <a:pt x="16967" y="202361"/>
                  </a:lnTo>
                  <a:lnTo>
                    <a:pt x="2466" y="163068"/>
                  </a:lnTo>
                  <a:lnTo>
                    <a:pt x="0" y="146431"/>
                  </a:lnTo>
                  <a:lnTo>
                    <a:pt x="0" y="137998"/>
                  </a:lnTo>
                  <a:close/>
                </a:path>
              </a:pathLst>
            </a:custGeom>
            <a:ln w="95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1586" y="4722250"/>
            <a:ext cx="23558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4"/>
              </a:lnSpc>
            </a:pPr>
            <a:r>
              <a:rPr sz="1400" spc="-25" dirty="0">
                <a:solidFill>
                  <a:srgbClr val="FFFFFF"/>
                </a:solidFill>
                <a:latin typeface="Roboto Lt"/>
                <a:cs typeface="Roboto Lt"/>
              </a:rPr>
              <a:t>RA</a:t>
            </a:r>
            <a:endParaRPr sz="1400">
              <a:latin typeface="Roboto Lt"/>
              <a:cs typeface="Roboto L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400" y="4543215"/>
            <a:ext cx="2753993" cy="5764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AEB3AB-EC83-26E9-52F8-49DA66AFD190}"/>
              </a:ext>
            </a:extLst>
          </p:cNvPr>
          <p:cNvSpPr txBox="1"/>
          <p:nvPr/>
        </p:nvSpPr>
        <p:spPr>
          <a:xfrm>
            <a:off x="534670" y="1090642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effectLst/>
                <a:latin typeface="-apple-system"/>
              </a:rPr>
              <a:t>Customer Satisfaction</a:t>
            </a:r>
          </a:p>
          <a:p>
            <a:pPr rtl="0"/>
            <a:r>
              <a:rPr lang="en-IN" dirty="0">
                <a:solidFill>
                  <a:schemeClr val="bg1"/>
                </a:solidFill>
                <a:effectLst/>
                <a:latin typeface="-apple-system"/>
              </a:rPr>
              <a:t>Customer Satisfaction Score (CSAT)</a:t>
            </a:r>
          </a:p>
          <a:p>
            <a:pPr rtl="0"/>
            <a:r>
              <a:rPr lang="en-IN" dirty="0">
                <a:solidFill>
                  <a:schemeClr val="bg1"/>
                </a:solidFill>
                <a:effectLst/>
                <a:latin typeface="-apple-system"/>
              </a:rPr>
              <a:t>Customer Retention Rate</a:t>
            </a:r>
          </a:p>
          <a:p>
            <a:pPr rtl="0"/>
            <a:endParaRPr lang="en-IN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effectLst/>
                <a:latin typeface="-apple-system"/>
              </a:rPr>
              <a:t>Operational Efficiency</a:t>
            </a:r>
          </a:p>
          <a:p>
            <a:pPr rtl="0"/>
            <a:r>
              <a:rPr lang="en-IN" dirty="0">
                <a:solidFill>
                  <a:schemeClr val="bg1"/>
                </a:solidFill>
                <a:effectLst/>
                <a:latin typeface="-apple-system"/>
              </a:rPr>
              <a:t>Cycle Time</a:t>
            </a:r>
          </a:p>
          <a:p>
            <a:pPr rtl="0"/>
            <a:r>
              <a:rPr lang="en-IN" dirty="0">
                <a:solidFill>
                  <a:schemeClr val="bg1"/>
                </a:solidFill>
                <a:effectLst/>
                <a:latin typeface="-apple-system"/>
              </a:rPr>
              <a:t>First Pass Yield (FPY)</a:t>
            </a:r>
          </a:p>
          <a:p>
            <a:pPr rtl="0"/>
            <a:endParaRPr lang="en-IN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effectLst/>
                <a:latin typeface="-apple-system"/>
              </a:rPr>
              <a:t>Employee Development</a:t>
            </a:r>
            <a:endParaRPr lang="en-IN" dirty="0">
              <a:solidFill>
                <a:schemeClr val="bg1"/>
              </a:solidFill>
              <a:latin typeface="-apple-system"/>
            </a:endParaRPr>
          </a:p>
          <a:p>
            <a:pPr rtl="0"/>
            <a:r>
              <a:rPr lang="en-IN" dirty="0">
                <a:solidFill>
                  <a:schemeClr val="bg1"/>
                </a:solidFill>
                <a:effectLst/>
                <a:latin typeface="-apple-system"/>
              </a:rPr>
              <a:t>Training Completion Rate</a:t>
            </a:r>
            <a:br>
              <a:rPr lang="en-IN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IN" dirty="0">
                <a:solidFill>
                  <a:schemeClr val="bg1"/>
                </a:solidFill>
                <a:effectLst/>
                <a:latin typeface="-apple-system"/>
              </a:rPr>
              <a:t>Employee Turnover Rate</a:t>
            </a:r>
          </a:p>
          <a:p>
            <a:pPr rtl="0"/>
            <a:endParaRPr lang="en-IN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 rtl="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effectLst/>
                <a:latin typeface="-apple-system"/>
              </a:rPr>
              <a:t>Supplier Relationships</a:t>
            </a:r>
            <a:endParaRPr lang="en-IN" dirty="0">
              <a:solidFill>
                <a:schemeClr val="bg1"/>
              </a:solidFill>
              <a:latin typeface="-apple-system"/>
            </a:endParaRPr>
          </a:p>
          <a:p>
            <a:pPr rtl="0"/>
            <a:r>
              <a:rPr lang="en-IN" dirty="0">
                <a:solidFill>
                  <a:schemeClr val="bg1"/>
                </a:solidFill>
                <a:effectLst/>
                <a:latin typeface="-apple-system"/>
              </a:rPr>
              <a:t>Supplier On-Time Delivery Rate</a:t>
            </a:r>
          </a:p>
          <a:p>
            <a:pPr rtl="0"/>
            <a:r>
              <a:rPr lang="en-IN" dirty="0">
                <a:solidFill>
                  <a:schemeClr val="bg1"/>
                </a:solidFill>
                <a:effectLst/>
                <a:latin typeface="-apple-system"/>
              </a:rPr>
              <a:t>Supplier Defect Rate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395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05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1072236"/>
            <a:ext cx="707263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0" dirty="0">
                <a:solidFill>
                  <a:srgbClr val="F2F2F3"/>
                </a:solidFill>
                <a:latin typeface="Trebuchet MS"/>
                <a:cs typeface="Trebuchet MS"/>
              </a:rPr>
              <a:t>KPIs</a:t>
            </a:r>
            <a:r>
              <a:rPr sz="3350" b="0" spc="-50" dirty="0">
                <a:solidFill>
                  <a:srgbClr val="F2F2F3"/>
                </a:solidFill>
                <a:latin typeface="Trebuchet MS"/>
                <a:cs typeface="Trebuchet MS"/>
              </a:rPr>
              <a:t> </a:t>
            </a:r>
            <a:r>
              <a:rPr sz="3350" b="0" spc="270" dirty="0">
                <a:solidFill>
                  <a:srgbClr val="F2F2F3"/>
                </a:solidFill>
                <a:latin typeface="Trebuchet MS"/>
                <a:cs typeface="Trebuchet MS"/>
              </a:rPr>
              <a:t>Used</a:t>
            </a:r>
            <a:endParaRPr sz="33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7583" y="1985876"/>
            <a:ext cx="7072630" cy="3010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1350" b="1" dirty="0">
                <a:solidFill>
                  <a:srgbClr val="E5E0DF"/>
                </a:solidFill>
                <a:latin typeface="Roboto"/>
                <a:cs typeface="Roboto"/>
              </a:rPr>
              <a:t>Revenue</a:t>
            </a:r>
            <a:r>
              <a:rPr sz="1350" b="1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b="1" dirty="0">
                <a:solidFill>
                  <a:srgbClr val="E5E0DF"/>
                </a:solidFill>
                <a:latin typeface="Roboto"/>
                <a:cs typeface="Roboto"/>
              </a:rPr>
              <a:t>Growth</a:t>
            </a:r>
            <a:r>
              <a:rPr sz="1350" b="1" spc="-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00" dirty="0">
                <a:solidFill>
                  <a:srgbClr val="E5E0DF"/>
                </a:solidFill>
                <a:latin typeface="Roboto Lt"/>
                <a:cs typeface="Roboto Lt"/>
              </a:rPr>
              <a:t>-</a:t>
            </a:r>
            <a:r>
              <a:rPr sz="1350" spc="-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Measures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increase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in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total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sales</a:t>
            </a:r>
            <a:endParaRPr sz="1350" dirty="0">
              <a:latin typeface="Roboto Lt"/>
              <a:cs typeface="Roboto Lt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1350" b="1" dirty="0">
                <a:solidFill>
                  <a:srgbClr val="E5E0DF"/>
                </a:solidFill>
                <a:latin typeface="Roboto"/>
                <a:cs typeface="Roboto"/>
              </a:rPr>
              <a:t>Customer</a:t>
            </a:r>
            <a:r>
              <a:rPr sz="1350" b="1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b="1" spc="-10" dirty="0">
                <a:solidFill>
                  <a:srgbClr val="E5E0DF"/>
                </a:solidFill>
                <a:latin typeface="Roboto"/>
                <a:cs typeface="Roboto"/>
              </a:rPr>
              <a:t>Satisfaction</a:t>
            </a:r>
            <a:r>
              <a:rPr sz="1350" b="1" spc="-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00" dirty="0">
                <a:solidFill>
                  <a:srgbClr val="E5E0DF"/>
                </a:solidFill>
                <a:latin typeface="Roboto Lt"/>
                <a:cs typeface="Roboto Lt"/>
              </a:rPr>
              <a:t>-</a:t>
            </a:r>
            <a:r>
              <a:rPr sz="1350" spc="-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Gauges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customer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sentiment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and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loyalty</a:t>
            </a:r>
            <a:endParaRPr sz="1350" dirty="0">
              <a:latin typeface="Roboto Lt"/>
              <a:cs typeface="Roboto Lt"/>
            </a:endParaRPr>
          </a:p>
          <a:p>
            <a:pPr marL="299720" indent="-2857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1350" b="1" dirty="0">
                <a:solidFill>
                  <a:srgbClr val="E5E0DF"/>
                </a:solidFill>
                <a:latin typeface="Roboto"/>
                <a:cs typeface="Roboto"/>
              </a:rPr>
              <a:t>Profit</a:t>
            </a:r>
            <a:r>
              <a:rPr sz="1350" b="1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b="1" dirty="0">
                <a:solidFill>
                  <a:srgbClr val="E5E0DF"/>
                </a:solidFill>
                <a:latin typeface="Roboto"/>
                <a:cs typeface="Roboto"/>
              </a:rPr>
              <a:t>Margin</a:t>
            </a:r>
            <a:r>
              <a:rPr sz="1350" b="1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00" dirty="0">
                <a:solidFill>
                  <a:srgbClr val="E5E0DF"/>
                </a:solidFill>
                <a:latin typeface="Roboto Lt"/>
                <a:cs typeface="Roboto Lt"/>
              </a:rPr>
              <a:t>-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Tracks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net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income</a:t>
            </a:r>
            <a:r>
              <a:rPr sz="1350" spc="-1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as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</a:t>
            </a:r>
            <a:r>
              <a:rPr sz="1350" spc="-1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percentage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of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revenue</a:t>
            </a:r>
            <a:endParaRPr sz="1350" dirty="0">
              <a:latin typeface="Roboto Lt"/>
              <a:cs typeface="Roboto Lt"/>
            </a:endParaRPr>
          </a:p>
          <a:p>
            <a:pPr marL="298450" indent="-285750">
              <a:lnSpc>
                <a:spcPct val="100000"/>
              </a:lnSpc>
              <a:spcBef>
                <a:spcPts val="1075"/>
              </a:spcBef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1350" b="1" dirty="0">
                <a:solidFill>
                  <a:srgbClr val="E5E0DF"/>
                </a:solidFill>
                <a:latin typeface="Roboto"/>
                <a:cs typeface="Roboto"/>
              </a:rPr>
              <a:t>Employee</a:t>
            </a:r>
            <a:r>
              <a:rPr sz="1350" b="1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b="1" spc="-10" dirty="0">
                <a:solidFill>
                  <a:srgbClr val="E5E0DF"/>
                </a:solidFill>
                <a:latin typeface="Roboto"/>
                <a:cs typeface="Roboto"/>
              </a:rPr>
              <a:t>Productivity</a:t>
            </a:r>
            <a:r>
              <a:rPr sz="1350" b="1" spc="-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00" dirty="0">
                <a:solidFill>
                  <a:srgbClr val="E5E0DF"/>
                </a:solidFill>
                <a:latin typeface="Roboto Lt"/>
                <a:cs typeface="Roboto Lt"/>
              </a:rPr>
              <a:t>-</a:t>
            </a:r>
            <a:r>
              <a:rPr sz="1350" spc="-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Assesses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output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per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employee</a:t>
            </a:r>
            <a:endParaRPr sz="1350" dirty="0">
              <a:latin typeface="Roboto Lt"/>
              <a:cs typeface="Roboto Lt"/>
            </a:endParaRPr>
          </a:p>
          <a:p>
            <a:pPr marL="299720" indent="-2857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1350" b="1" dirty="0">
                <a:solidFill>
                  <a:srgbClr val="E5E0DF"/>
                </a:solidFill>
                <a:latin typeface="Roboto"/>
                <a:cs typeface="Roboto"/>
              </a:rPr>
              <a:t>Website</a:t>
            </a:r>
            <a:r>
              <a:rPr sz="1350" b="1" spc="-8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b="1" dirty="0">
                <a:solidFill>
                  <a:srgbClr val="E5E0DF"/>
                </a:solidFill>
                <a:latin typeface="Roboto"/>
                <a:cs typeface="Roboto"/>
              </a:rPr>
              <a:t>Traffic</a:t>
            </a:r>
            <a:r>
              <a:rPr sz="1350" b="1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00" dirty="0">
                <a:solidFill>
                  <a:srgbClr val="E5E0DF"/>
                </a:solidFill>
                <a:latin typeface="Roboto Lt"/>
                <a:cs typeface="Roboto Lt"/>
              </a:rPr>
              <a:t>-</a:t>
            </a:r>
            <a:r>
              <a:rPr sz="1350" spc="-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Monitors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visitors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to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company's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online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presence</a:t>
            </a:r>
            <a:endParaRPr sz="1350" dirty="0">
              <a:latin typeface="Roboto Lt"/>
              <a:cs typeface="Roboto Lt"/>
            </a:endParaRPr>
          </a:p>
          <a:p>
            <a:pPr marL="298450" indent="-285750">
              <a:lnSpc>
                <a:spcPct val="100000"/>
              </a:lnSpc>
              <a:spcBef>
                <a:spcPts val="1075"/>
              </a:spcBef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1350" b="1" dirty="0">
                <a:solidFill>
                  <a:srgbClr val="E5E0DF"/>
                </a:solidFill>
                <a:latin typeface="Roboto"/>
                <a:cs typeface="Roboto"/>
              </a:rPr>
              <a:t>Lead</a:t>
            </a:r>
            <a:r>
              <a:rPr sz="1350" b="1" spc="-6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b="1" dirty="0">
                <a:solidFill>
                  <a:srgbClr val="E5E0DF"/>
                </a:solidFill>
                <a:latin typeface="Roboto"/>
                <a:cs typeface="Roboto"/>
              </a:rPr>
              <a:t>Conversion</a:t>
            </a:r>
            <a:r>
              <a:rPr sz="1350" b="1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b="1" dirty="0">
                <a:solidFill>
                  <a:srgbClr val="E5E0DF"/>
                </a:solidFill>
                <a:latin typeface="Roboto"/>
                <a:cs typeface="Roboto"/>
              </a:rPr>
              <a:t>Rate</a:t>
            </a:r>
            <a:r>
              <a:rPr sz="1350" b="1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00" dirty="0">
                <a:solidFill>
                  <a:srgbClr val="E5E0DF"/>
                </a:solidFill>
                <a:latin typeface="Roboto Lt"/>
                <a:cs typeface="Roboto Lt"/>
              </a:rPr>
              <a:t>-</a:t>
            </a:r>
            <a:r>
              <a:rPr sz="1350" spc="-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Calculates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sales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closed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from</a:t>
            </a:r>
            <a:r>
              <a:rPr sz="1350" spc="-3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marketing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leads</a:t>
            </a:r>
            <a:endParaRPr sz="1350" dirty="0">
              <a:latin typeface="Roboto Lt"/>
              <a:cs typeface="Roboto Lt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1350" b="1" spc="-10" dirty="0">
                <a:solidFill>
                  <a:srgbClr val="E5E0DF"/>
                </a:solidFill>
                <a:latin typeface="Roboto"/>
                <a:cs typeface="Roboto"/>
              </a:rPr>
              <a:t>Inventory</a:t>
            </a:r>
            <a:r>
              <a:rPr sz="1350" b="1" spc="-7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b="1" dirty="0">
                <a:solidFill>
                  <a:srgbClr val="E5E0DF"/>
                </a:solidFill>
                <a:latin typeface="Roboto"/>
                <a:cs typeface="Roboto"/>
              </a:rPr>
              <a:t>Turnover</a:t>
            </a:r>
            <a:r>
              <a:rPr sz="1350" b="1" spc="-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00" dirty="0">
                <a:solidFill>
                  <a:srgbClr val="E5E0DF"/>
                </a:solidFill>
                <a:latin typeface="Roboto Lt"/>
                <a:cs typeface="Roboto Lt"/>
              </a:rPr>
              <a:t>-</a:t>
            </a:r>
            <a:r>
              <a:rPr sz="1350" spc="-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Measures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how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quickly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products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are</a:t>
            </a:r>
            <a:r>
              <a:rPr sz="1350" spc="-1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sold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and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55" dirty="0">
                <a:solidFill>
                  <a:srgbClr val="E5E0DF"/>
                </a:solidFill>
                <a:latin typeface="Roboto Lt"/>
                <a:cs typeface="Roboto Lt"/>
              </a:rPr>
              <a:t>replaced</a:t>
            </a:r>
            <a:endParaRPr sz="1350" dirty="0">
              <a:latin typeface="Roboto Lt"/>
              <a:cs typeface="Roboto Lt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1350" b="1" dirty="0">
                <a:solidFill>
                  <a:srgbClr val="E5E0DF"/>
                </a:solidFill>
                <a:latin typeface="Roboto"/>
                <a:cs typeface="Roboto"/>
              </a:rPr>
              <a:t>Customer</a:t>
            </a:r>
            <a:r>
              <a:rPr sz="1350" b="1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b="1" spc="-10" dirty="0">
                <a:solidFill>
                  <a:srgbClr val="E5E0DF"/>
                </a:solidFill>
                <a:latin typeface="Roboto"/>
                <a:cs typeface="Roboto"/>
              </a:rPr>
              <a:t>Acquisition</a:t>
            </a:r>
            <a:r>
              <a:rPr sz="1350" b="1" spc="-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b="1" dirty="0">
                <a:solidFill>
                  <a:srgbClr val="E5E0DF"/>
                </a:solidFill>
                <a:latin typeface="Roboto"/>
                <a:cs typeface="Roboto"/>
              </a:rPr>
              <a:t>Cost</a:t>
            </a:r>
            <a:r>
              <a:rPr sz="1350" b="1" spc="-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00" dirty="0">
                <a:solidFill>
                  <a:srgbClr val="E5E0DF"/>
                </a:solidFill>
                <a:latin typeface="Roboto Lt"/>
                <a:cs typeface="Roboto Lt"/>
              </a:rPr>
              <a:t>-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Tracks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the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cost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to</a:t>
            </a:r>
            <a:r>
              <a:rPr sz="1350" spc="-3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obtain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a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new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customer</a:t>
            </a:r>
            <a:endParaRPr sz="1350" dirty="0">
              <a:latin typeface="Roboto Lt"/>
              <a:cs typeface="Roboto Lt"/>
            </a:endParaRPr>
          </a:p>
          <a:p>
            <a:pPr marL="299720" indent="-285750">
              <a:lnSpc>
                <a:spcPct val="100000"/>
              </a:lnSpc>
              <a:spcBef>
                <a:spcPts val="1075"/>
              </a:spcBef>
              <a:buFont typeface="Wingdings" panose="05000000000000000000" pitchFamily="2" charset="2"/>
              <a:buChar char="v"/>
              <a:tabLst>
                <a:tab pos="297180" algn="l"/>
              </a:tabLst>
            </a:pPr>
            <a:r>
              <a:rPr sz="1350" b="1" dirty="0">
                <a:solidFill>
                  <a:srgbClr val="E5E0DF"/>
                </a:solidFill>
                <a:latin typeface="Roboto"/>
                <a:cs typeface="Roboto"/>
              </a:rPr>
              <a:t>Churn</a:t>
            </a:r>
            <a:r>
              <a:rPr sz="1350" b="1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b="1" dirty="0">
                <a:solidFill>
                  <a:srgbClr val="E5E0DF"/>
                </a:solidFill>
                <a:latin typeface="Roboto"/>
                <a:cs typeface="Roboto"/>
              </a:rPr>
              <a:t>Rate</a:t>
            </a:r>
            <a:r>
              <a:rPr sz="1350" b="1" spc="-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00" dirty="0">
                <a:solidFill>
                  <a:srgbClr val="E5E0DF"/>
                </a:solidFill>
                <a:latin typeface="Roboto Lt"/>
                <a:cs typeface="Roboto Lt"/>
              </a:rPr>
              <a:t>-</a:t>
            </a:r>
            <a:r>
              <a:rPr sz="1350" spc="-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Monitors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the</a:t>
            </a:r>
            <a:r>
              <a:rPr sz="1350" spc="-1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loss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of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existing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 Lt"/>
                <a:cs typeface="Roboto Lt"/>
              </a:rPr>
              <a:t>customers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dirty="0">
                <a:solidFill>
                  <a:srgbClr val="E5E0DF"/>
                </a:solidFill>
                <a:latin typeface="Roboto Lt"/>
                <a:cs typeface="Roboto Lt"/>
              </a:rPr>
              <a:t>over</a:t>
            </a:r>
            <a:r>
              <a:rPr sz="1350" spc="-25" dirty="0">
                <a:solidFill>
                  <a:srgbClr val="E5E0DF"/>
                </a:solidFill>
                <a:latin typeface="Roboto Lt"/>
                <a:cs typeface="Roboto Lt"/>
              </a:rPr>
              <a:t> </a:t>
            </a:r>
            <a:r>
              <a:rPr sz="1350" spc="-20" dirty="0">
                <a:solidFill>
                  <a:srgbClr val="E5E0DF"/>
                </a:solidFill>
                <a:latin typeface="Roboto Lt"/>
                <a:cs typeface="Roboto Lt"/>
              </a:rPr>
              <a:t>time</a:t>
            </a:r>
            <a:endParaRPr sz="1350" dirty="0">
              <a:latin typeface="Roboto Lt"/>
              <a:cs typeface="Roboto L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0" y="5763029"/>
            <a:ext cx="2751059" cy="5757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6115" rIns="0" bIns="0" rtlCol="0">
            <a:spAutoFit/>
          </a:bodyPr>
          <a:lstStyle/>
          <a:p>
            <a:pPr marL="1536700" marR="5080">
              <a:lnSpc>
                <a:spcPts val="4710"/>
              </a:lnSpc>
              <a:spcBef>
                <a:spcPts val="40"/>
              </a:spcBef>
            </a:pPr>
            <a:r>
              <a:rPr sz="3800" b="0" spc="105" dirty="0">
                <a:latin typeface="Trebuchet MS"/>
                <a:cs typeface="Trebuchet MS"/>
              </a:rPr>
              <a:t>Optimizing</a:t>
            </a:r>
            <a:r>
              <a:rPr sz="3800" b="0" spc="535" dirty="0">
                <a:latin typeface="Trebuchet MS"/>
                <a:cs typeface="Trebuchet MS"/>
              </a:rPr>
              <a:t> </a:t>
            </a:r>
            <a:r>
              <a:rPr sz="3800" b="0" spc="70" dirty="0">
                <a:latin typeface="Trebuchet MS"/>
                <a:cs typeface="Trebuchet MS"/>
              </a:rPr>
              <a:t>Store</a:t>
            </a:r>
            <a:r>
              <a:rPr sz="3800" b="0" spc="480" dirty="0">
                <a:latin typeface="Trebuchet MS"/>
                <a:cs typeface="Trebuchet MS"/>
              </a:rPr>
              <a:t> </a:t>
            </a:r>
            <a:r>
              <a:rPr sz="3800" b="0" spc="145" dirty="0">
                <a:latin typeface="Trebuchet MS"/>
                <a:cs typeface="Trebuchet MS"/>
              </a:rPr>
              <a:t>Operations</a:t>
            </a:r>
            <a:r>
              <a:rPr sz="3800" b="0" spc="550" dirty="0">
                <a:latin typeface="Trebuchet MS"/>
                <a:cs typeface="Trebuchet MS"/>
              </a:rPr>
              <a:t> </a:t>
            </a:r>
            <a:r>
              <a:rPr sz="3800" b="0" spc="114" dirty="0">
                <a:latin typeface="Trebuchet MS"/>
                <a:cs typeface="Trebuchet MS"/>
              </a:rPr>
              <a:t>and </a:t>
            </a:r>
            <a:r>
              <a:rPr sz="3800" b="0" spc="100" dirty="0">
                <a:latin typeface="Trebuchet MS"/>
                <a:cs typeface="Trebuchet MS"/>
              </a:rPr>
              <a:t>Inventory</a:t>
            </a:r>
            <a:r>
              <a:rPr sz="3800" b="0" spc="490" dirty="0">
                <a:latin typeface="Trebuchet MS"/>
                <a:cs typeface="Trebuchet MS"/>
              </a:rPr>
              <a:t> </a:t>
            </a:r>
            <a:r>
              <a:rPr sz="3800" b="0" spc="155" dirty="0">
                <a:latin typeface="Trebuchet MS"/>
                <a:cs typeface="Trebuchet MS"/>
              </a:rPr>
              <a:t>Management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426" y="2740629"/>
            <a:ext cx="1383030" cy="6350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900" spc="-10" dirty="0">
                <a:solidFill>
                  <a:srgbClr val="FFFFFF"/>
                </a:solidFill>
                <a:latin typeface="Trebuchet MS"/>
                <a:cs typeface="Trebuchet MS"/>
              </a:rPr>
              <a:t>Streamlined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10" dirty="0">
                <a:solidFill>
                  <a:srgbClr val="FFFFFF"/>
                </a:solidFill>
                <a:latin typeface="Trebuchet MS"/>
                <a:cs typeface="Trebuchet MS"/>
              </a:rPr>
              <a:t>Inventory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426" y="3495598"/>
            <a:ext cx="1361440" cy="1558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34000"/>
              </a:lnSpc>
              <a:spcBef>
                <a:spcPts val="110"/>
              </a:spcBef>
            </a:pP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Leverage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data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DAD7E9"/>
                </a:solidFill>
                <a:latin typeface="Calibri"/>
                <a:cs typeface="Calibri"/>
              </a:rPr>
              <a:t>to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optimize</a:t>
            </a:r>
            <a:r>
              <a:rPr sz="1500" spc="-2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product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assortment</a:t>
            </a:r>
            <a:r>
              <a:rPr sz="1500" spc="10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DAD7E9"/>
                </a:solidFill>
                <a:latin typeface="Calibri"/>
                <a:cs typeface="Calibri"/>
              </a:rPr>
              <a:t>and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minimize</a:t>
            </a:r>
            <a:r>
              <a:rPr sz="1500" spc="-1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excess stock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0347" y="2740629"/>
            <a:ext cx="1017905" cy="6350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900" spc="-10" dirty="0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45" dirty="0">
                <a:solidFill>
                  <a:srgbClr val="FFFFFF"/>
                </a:solidFill>
                <a:latin typeface="Trebuchet MS"/>
                <a:cs typeface="Trebuchet MS"/>
              </a:rPr>
              <a:t>Logistics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0347" y="3496882"/>
            <a:ext cx="1645285" cy="1261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200"/>
              </a:lnSpc>
              <a:spcBef>
                <a:spcPts val="90"/>
              </a:spcBef>
            </a:pP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Utilize</a:t>
            </a:r>
            <a:r>
              <a:rPr sz="1500" spc="-2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real-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time</a:t>
            </a:r>
            <a:r>
              <a:rPr sz="1500" spc="-7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DAD7E9"/>
                </a:solidFill>
                <a:latin typeface="Calibri"/>
                <a:cs typeface="Calibri"/>
              </a:rPr>
              <a:t>data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to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optimize</a:t>
            </a:r>
            <a:r>
              <a:rPr sz="1500" spc="1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supply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chain</a:t>
            </a:r>
            <a:r>
              <a:rPr sz="1500" spc="-1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DAD7E9"/>
                </a:solidFill>
                <a:latin typeface="Calibri"/>
                <a:cs typeface="Calibri"/>
              </a:rPr>
              <a:t>and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2269" y="2740629"/>
            <a:ext cx="1313180" cy="6350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900" spc="65" dirty="0">
                <a:solidFill>
                  <a:srgbClr val="FFFFFF"/>
                </a:solidFill>
                <a:latin typeface="Trebuchet MS"/>
                <a:cs typeface="Trebuchet MS"/>
              </a:rPr>
              <a:t>Responsive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10" dirty="0">
                <a:solidFill>
                  <a:srgbClr val="FFFFFF"/>
                </a:solidFill>
                <a:latin typeface="Trebuchet MS"/>
                <a:cs typeface="Trebuchet MS"/>
              </a:rPr>
              <a:t>Staffing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2269" y="3496882"/>
            <a:ext cx="1578610" cy="1261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200"/>
              </a:lnSpc>
              <a:spcBef>
                <a:spcPts val="90"/>
              </a:spcBef>
            </a:pP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Align</a:t>
            </a:r>
            <a:r>
              <a:rPr sz="1500" spc="8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staffing</a:t>
            </a:r>
            <a:r>
              <a:rPr sz="1500" spc="9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levels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with</a:t>
            </a:r>
            <a:r>
              <a:rPr sz="1500" spc="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customer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demand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patterns</a:t>
            </a:r>
            <a:r>
              <a:rPr sz="1500" spc="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DAD7E9"/>
                </a:solidFill>
                <a:latin typeface="Calibri"/>
                <a:cs typeface="Calibri"/>
              </a:rPr>
              <a:t>to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enhance</a:t>
            </a:r>
            <a:r>
              <a:rPr sz="1500" spc="-6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service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3935" y="2740629"/>
            <a:ext cx="1306830" cy="6350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900" spc="60" dirty="0">
                <a:solidFill>
                  <a:srgbClr val="FFFFFF"/>
                </a:solidFill>
                <a:latin typeface="Trebuchet MS"/>
                <a:cs typeface="Trebuchet MS"/>
              </a:rPr>
              <a:t>Automated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60" dirty="0">
                <a:solidFill>
                  <a:srgbClr val="FFFFFF"/>
                </a:solidFill>
                <a:latin typeface="Trebuchet MS"/>
                <a:cs typeface="Trebuchet MS"/>
              </a:rPr>
              <a:t>Processes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3935" y="3496882"/>
            <a:ext cx="1682114" cy="1261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200"/>
              </a:lnSpc>
              <a:spcBef>
                <a:spcPts val="90"/>
              </a:spcBef>
            </a:pP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Implement</a:t>
            </a:r>
            <a:r>
              <a:rPr sz="1500" spc="2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DAD7E9"/>
                </a:solidFill>
                <a:latin typeface="Calibri"/>
                <a:cs typeface="Calibri"/>
              </a:rPr>
              <a:t>data-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driven</a:t>
            </a:r>
            <a:r>
              <a:rPr sz="1500" spc="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automation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DAD7E9"/>
                </a:solidFill>
                <a:latin typeface="Calibri"/>
                <a:cs typeface="Calibri"/>
              </a:rPr>
              <a:t>to </a:t>
            </a:r>
            <a:r>
              <a:rPr sz="1500" dirty="0">
                <a:solidFill>
                  <a:srgbClr val="DAD7E9"/>
                </a:solidFill>
                <a:latin typeface="Calibri"/>
                <a:cs typeface="Calibri"/>
              </a:rPr>
              <a:t>boost</a:t>
            </a:r>
            <a:r>
              <a:rPr sz="1500" spc="25" dirty="0">
                <a:solidFill>
                  <a:srgbClr val="DAD7E9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DAD7E9"/>
                </a:solidFill>
                <a:latin typeface="Calibri"/>
                <a:cs typeface="Calibri"/>
              </a:rPr>
              <a:t>operational productivity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400" y="5775960"/>
            <a:ext cx="2502407" cy="5760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825</Words>
  <Application>Microsoft Office PowerPoint</Application>
  <PresentationFormat>Custom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-apple-system</vt:lpstr>
      <vt:lpstr>Arial MT</vt:lpstr>
      <vt:lpstr>Calibri</vt:lpstr>
      <vt:lpstr>Lucida Sans Unicode</vt:lpstr>
      <vt:lpstr>Palatino Linotype</vt:lpstr>
      <vt:lpstr>Roboto</vt:lpstr>
      <vt:lpstr>Roboto Lt</vt:lpstr>
      <vt:lpstr>Times New Roman</vt:lpstr>
      <vt:lpstr>Trebuchet MS</vt:lpstr>
      <vt:lpstr>Wingdings</vt:lpstr>
      <vt:lpstr>Office Theme</vt:lpstr>
      <vt:lpstr>Table of Contents</vt:lpstr>
      <vt:lpstr>Costco wholesale (vertical industry)</vt:lpstr>
      <vt:lpstr>Introduction to Data-Driven Decision Making</vt:lpstr>
      <vt:lpstr>PowerPoint Presentation</vt:lpstr>
      <vt:lpstr>Goals and Objectives  </vt:lpstr>
      <vt:lpstr>PowerPoint Presentation</vt:lpstr>
      <vt:lpstr>PowerPoint Presentation</vt:lpstr>
      <vt:lpstr>KPIs Used</vt:lpstr>
      <vt:lpstr>Optimizing Store Operations and Inventory Management</vt:lpstr>
      <vt:lpstr>Importance of KPIs for Business Growth</vt:lpstr>
      <vt:lpstr>Measuring KPIs</vt:lpstr>
      <vt:lpstr>PowerPoint Presentation</vt:lpstr>
      <vt:lpstr>The Process of KPI Collection</vt:lpstr>
      <vt:lpstr>KPI Targets and Objectives</vt:lpstr>
      <vt:lpstr>Examples of Effective KPIs</vt:lpstr>
      <vt:lpstr>Conclusion and Key Takeaways</vt:lpstr>
      <vt:lpstr>Aligning KPIs with Business Goals</vt:lpstr>
      <vt:lpstr>Analyzing and Optimizing KPI Performance</vt:lpstr>
      <vt:lpstr>Team Contribution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Ashish Bhavsar</dc:creator>
  <cp:lastModifiedBy>Ashish Bhavsar</cp:lastModifiedBy>
  <cp:revision>7</cp:revision>
  <dcterms:created xsi:type="dcterms:W3CDTF">2024-05-15T16:55:33Z</dcterms:created>
  <dcterms:modified xsi:type="dcterms:W3CDTF">2024-05-16T02:21:03Z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2024-05-15T00:00:00Z</vt:filetime>
  </property>
  <property fmtid="{D5CDD505-2E9C-101B-9397-08002B2CF9AE}" pid="3" name="Producer">
    <vt:lpwstr>iLovePDF</vt:lpwstr>
  </property>
</Properties>
</file>