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6" r:id="rId8"/>
    <p:sldId id="267" r:id="rId9"/>
    <p:sldId id="262" r:id="rId10"/>
    <p:sldId id="263" r:id="rId11"/>
    <p:sldId id="269" r:id="rId12"/>
    <p:sldId id="270" r:id="rId13"/>
    <p:sldId id="271" r:id="rId14"/>
    <p:sldId id="272" r:id="rId15"/>
    <p:sldId id="273" r:id="rId16"/>
    <p:sldId id="274" r:id="rId17"/>
    <p:sldId id="264" r:id="rId18"/>
    <p:sldId id="265"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0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D4CF4F-527C-4FC5-9BD4-9072D21E2210}" type="datetimeFigureOut">
              <a:rPr lang="en-IN" smtClean="0"/>
              <a:t>04-11-2022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82D84-C04E-449E-9D41-D86CA5C39CDE}" type="slidenum">
              <a:rPr lang="en-IN" smtClean="0"/>
              <a:t>‹#›</a:t>
            </a:fld>
            <a:endParaRPr lang="en-IN"/>
          </a:p>
        </p:txBody>
      </p:sp>
    </p:spTree>
    <p:extLst>
      <p:ext uri="{BB962C8B-B14F-4D97-AF65-F5344CB8AC3E}">
        <p14:creationId xmlns:p14="http://schemas.microsoft.com/office/powerpoint/2010/main" val="2253957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3C09E1-0EB3-4C79-9267-E9009EF1225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E7C3C-2AE4-47A3-9C69-02ACD42B2C6B}" type="slidenum">
              <a:rPr lang="en-IN" smtClean="0"/>
              <a:t>‹#›</a:t>
            </a:fld>
            <a:endParaRPr lang="en-IN"/>
          </a:p>
        </p:txBody>
      </p:sp>
    </p:spTree>
    <p:extLst>
      <p:ext uri="{BB962C8B-B14F-4D97-AF65-F5344CB8AC3E}">
        <p14:creationId xmlns:p14="http://schemas.microsoft.com/office/powerpoint/2010/main" val="4079439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C09E1-0EB3-4C79-9267-E9009EF1225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E7C3C-2AE4-47A3-9C69-02ACD42B2C6B}" type="slidenum">
              <a:rPr lang="en-IN" smtClean="0"/>
              <a:t>‹#›</a:t>
            </a:fld>
            <a:endParaRPr lang="en-IN"/>
          </a:p>
        </p:txBody>
      </p:sp>
    </p:spTree>
    <p:extLst>
      <p:ext uri="{BB962C8B-B14F-4D97-AF65-F5344CB8AC3E}">
        <p14:creationId xmlns:p14="http://schemas.microsoft.com/office/powerpoint/2010/main" val="215000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C09E1-0EB3-4C79-9267-E9009EF1225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E7C3C-2AE4-47A3-9C69-02ACD42B2C6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4647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C09E1-0EB3-4C79-9267-E9009EF1225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E7C3C-2AE4-47A3-9C69-02ACD42B2C6B}" type="slidenum">
              <a:rPr lang="en-IN" smtClean="0"/>
              <a:t>‹#›</a:t>
            </a:fld>
            <a:endParaRPr lang="en-IN"/>
          </a:p>
        </p:txBody>
      </p:sp>
    </p:spTree>
    <p:extLst>
      <p:ext uri="{BB962C8B-B14F-4D97-AF65-F5344CB8AC3E}">
        <p14:creationId xmlns:p14="http://schemas.microsoft.com/office/powerpoint/2010/main" val="1189060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C09E1-0EB3-4C79-9267-E9009EF1225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E7C3C-2AE4-47A3-9C69-02ACD42B2C6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276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C09E1-0EB3-4C79-9267-E9009EF1225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E7C3C-2AE4-47A3-9C69-02ACD42B2C6B}" type="slidenum">
              <a:rPr lang="en-IN" smtClean="0"/>
              <a:t>‹#›</a:t>
            </a:fld>
            <a:endParaRPr lang="en-IN"/>
          </a:p>
        </p:txBody>
      </p:sp>
    </p:spTree>
    <p:extLst>
      <p:ext uri="{BB962C8B-B14F-4D97-AF65-F5344CB8AC3E}">
        <p14:creationId xmlns:p14="http://schemas.microsoft.com/office/powerpoint/2010/main" val="3354492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3C09E1-0EB3-4C79-9267-E9009EF1225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E7C3C-2AE4-47A3-9C69-02ACD42B2C6B}" type="slidenum">
              <a:rPr lang="en-IN" smtClean="0"/>
              <a:t>‹#›</a:t>
            </a:fld>
            <a:endParaRPr lang="en-IN"/>
          </a:p>
        </p:txBody>
      </p:sp>
    </p:spTree>
    <p:extLst>
      <p:ext uri="{BB962C8B-B14F-4D97-AF65-F5344CB8AC3E}">
        <p14:creationId xmlns:p14="http://schemas.microsoft.com/office/powerpoint/2010/main" val="1902138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3C09E1-0EB3-4C79-9267-E9009EF1225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E7C3C-2AE4-47A3-9C69-02ACD42B2C6B}" type="slidenum">
              <a:rPr lang="en-IN" smtClean="0"/>
              <a:t>‹#›</a:t>
            </a:fld>
            <a:endParaRPr lang="en-IN"/>
          </a:p>
        </p:txBody>
      </p:sp>
    </p:spTree>
    <p:extLst>
      <p:ext uri="{BB962C8B-B14F-4D97-AF65-F5344CB8AC3E}">
        <p14:creationId xmlns:p14="http://schemas.microsoft.com/office/powerpoint/2010/main" val="344690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3C09E1-0EB3-4C79-9267-E9009EF1225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E7C3C-2AE4-47A3-9C69-02ACD42B2C6B}" type="slidenum">
              <a:rPr lang="en-IN" smtClean="0"/>
              <a:t>‹#›</a:t>
            </a:fld>
            <a:endParaRPr lang="en-IN"/>
          </a:p>
        </p:txBody>
      </p:sp>
    </p:spTree>
    <p:extLst>
      <p:ext uri="{BB962C8B-B14F-4D97-AF65-F5344CB8AC3E}">
        <p14:creationId xmlns:p14="http://schemas.microsoft.com/office/powerpoint/2010/main" val="313010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C09E1-0EB3-4C79-9267-E9009EF1225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E7C3C-2AE4-47A3-9C69-02ACD42B2C6B}" type="slidenum">
              <a:rPr lang="en-IN" smtClean="0"/>
              <a:t>‹#›</a:t>
            </a:fld>
            <a:endParaRPr lang="en-IN"/>
          </a:p>
        </p:txBody>
      </p:sp>
    </p:spTree>
    <p:extLst>
      <p:ext uri="{BB962C8B-B14F-4D97-AF65-F5344CB8AC3E}">
        <p14:creationId xmlns:p14="http://schemas.microsoft.com/office/powerpoint/2010/main" val="28735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3C09E1-0EB3-4C79-9267-E9009EF12254}"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2E7C3C-2AE4-47A3-9C69-02ACD42B2C6B}" type="slidenum">
              <a:rPr lang="en-IN" smtClean="0"/>
              <a:t>‹#›</a:t>
            </a:fld>
            <a:endParaRPr lang="en-IN"/>
          </a:p>
        </p:txBody>
      </p:sp>
    </p:spTree>
    <p:extLst>
      <p:ext uri="{BB962C8B-B14F-4D97-AF65-F5344CB8AC3E}">
        <p14:creationId xmlns:p14="http://schemas.microsoft.com/office/powerpoint/2010/main" val="74648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3C09E1-0EB3-4C79-9267-E9009EF12254}" type="datetimeFigureOut">
              <a:rPr lang="en-IN" smtClean="0"/>
              <a:t>04-11-2022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2E7C3C-2AE4-47A3-9C69-02ACD42B2C6B}" type="slidenum">
              <a:rPr lang="en-IN" smtClean="0"/>
              <a:t>‹#›</a:t>
            </a:fld>
            <a:endParaRPr lang="en-IN"/>
          </a:p>
        </p:txBody>
      </p:sp>
    </p:spTree>
    <p:extLst>
      <p:ext uri="{BB962C8B-B14F-4D97-AF65-F5344CB8AC3E}">
        <p14:creationId xmlns:p14="http://schemas.microsoft.com/office/powerpoint/2010/main" val="154979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3C09E1-0EB3-4C79-9267-E9009EF12254}" type="datetimeFigureOut">
              <a:rPr lang="en-IN" smtClean="0"/>
              <a:t>04-11-2022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2E7C3C-2AE4-47A3-9C69-02ACD42B2C6B}" type="slidenum">
              <a:rPr lang="en-IN" smtClean="0"/>
              <a:t>‹#›</a:t>
            </a:fld>
            <a:endParaRPr lang="en-IN"/>
          </a:p>
        </p:txBody>
      </p:sp>
    </p:spTree>
    <p:extLst>
      <p:ext uri="{BB962C8B-B14F-4D97-AF65-F5344CB8AC3E}">
        <p14:creationId xmlns:p14="http://schemas.microsoft.com/office/powerpoint/2010/main" val="12301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C09E1-0EB3-4C79-9267-E9009EF12254}" type="datetimeFigureOut">
              <a:rPr lang="en-IN" smtClean="0"/>
              <a:t>04-11-2022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2E7C3C-2AE4-47A3-9C69-02ACD42B2C6B}" type="slidenum">
              <a:rPr lang="en-IN" smtClean="0"/>
              <a:t>‹#›</a:t>
            </a:fld>
            <a:endParaRPr lang="en-IN"/>
          </a:p>
        </p:txBody>
      </p:sp>
    </p:spTree>
    <p:extLst>
      <p:ext uri="{BB962C8B-B14F-4D97-AF65-F5344CB8AC3E}">
        <p14:creationId xmlns:p14="http://schemas.microsoft.com/office/powerpoint/2010/main" val="2401561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3C09E1-0EB3-4C79-9267-E9009EF12254}"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2E7C3C-2AE4-47A3-9C69-02ACD42B2C6B}" type="slidenum">
              <a:rPr lang="en-IN" smtClean="0"/>
              <a:t>‹#›</a:t>
            </a:fld>
            <a:endParaRPr lang="en-IN"/>
          </a:p>
        </p:txBody>
      </p:sp>
    </p:spTree>
    <p:extLst>
      <p:ext uri="{BB962C8B-B14F-4D97-AF65-F5344CB8AC3E}">
        <p14:creationId xmlns:p14="http://schemas.microsoft.com/office/powerpoint/2010/main" val="20464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3C09E1-0EB3-4C79-9267-E9009EF12254}"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2E7C3C-2AE4-47A3-9C69-02ACD42B2C6B}" type="slidenum">
              <a:rPr lang="en-IN" smtClean="0"/>
              <a:t>‹#›</a:t>
            </a:fld>
            <a:endParaRPr lang="en-IN"/>
          </a:p>
        </p:txBody>
      </p:sp>
    </p:spTree>
    <p:extLst>
      <p:ext uri="{BB962C8B-B14F-4D97-AF65-F5344CB8AC3E}">
        <p14:creationId xmlns:p14="http://schemas.microsoft.com/office/powerpoint/2010/main" val="11082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3C09E1-0EB3-4C79-9267-E9009EF12254}" type="datetimeFigureOut">
              <a:rPr lang="en-IN" smtClean="0"/>
              <a:t>04-11-2022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2E7C3C-2AE4-47A3-9C69-02ACD42B2C6B}" type="slidenum">
              <a:rPr lang="en-IN" smtClean="0"/>
              <a:t>‹#›</a:t>
            </a:fld>
            <a:endParaRPr lang="en-IN"/>
          </a:p>
        </p:txBody>
      </p:sp>
    </p:spTree>
    <p:extLst>
      <p:ext uri="{BB962C8B-B14F-4D97-AF65-F5344CB8AC3E}">
        <p14:creationId xmlns:p14="http://schemas.microsoft.com/office/powerpoint/2010/main" val="3374794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3246-826B-7192-1A6C-204BDA7DE921}"/>
              </a:ext>
            </a:extLst>
          </p:cNvPr>
          <p:cNvSpPr>
            <a:spLocks noGrp="1"/>
          </p:cNvSpPr>
          <p:nvPr>
            <p:ph type="ctrTitle"/>
          </p:nvPr>
        </p:nvSpPr>
        <p:spPr>
          <a:xfrm>
            <a:off x="2212532" y="201421"/>
            <a:ext cx="7766936" cy="1646302"/>
          </a:xfrm>
        </p:spPr>
        <p:txBody>
          <a:bodyPr/>
          <a:lstStyle/>
          <a:p>
            <a:pPr algn="ctr"/>
            <a:r>
              <a:rPr lang="en-US" sz="4400" dirty="0">
                <a:latin typeface="Times New Roman" panose="02020603050405020304" pitchFamily="18" charset="0"/>
                <a:cs typeface="Times New Roman" panose="02020603050405020304" pitchFamily="18" charset="0"/>
              </a:rPr>
              <a:t>Blood Bank Management System Via Cloud Computing</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A5D1FAF-0813-F397-BDF9-833A4D29C363}"/>
              </a:ext>
            </a:extLst>
          </p:cNvPr>
          <p:cNvSpPr>
            <a:spLocks noGrp="1"/>
          </p:cNvSpPr>
          <p:nvPr>
            <p:ph type="subTitle" idx="1"/>
          </p:nvPr>
        </p:nvSpPr>
        <p:spPr>
          <a:xfrm>
            <a:off x="2427338" y="4260112"/>
            <a:ext cx="7337323" cy="1402134"/>
          </a:xfrm>
        </p:spPr>
        <p:style>
          <a:lnRef idx="2">
            <a:schemeClr val="accent4"/>
          </a:lnRef>
          <a:fillRef idx="1">
            <a:schemeClr val="lt1"/>
          </a:fillRef>
          <a:effectRef idx="0">
            <a:schemeClr val="accent4"/>
          </a:effectRef>
          <a:fontRef idx="minor">
            <a:schemeClr val="dk1"/>
          </a:fontRef>
        </p:style>
        <p:txBody>
          <a:bodyPr>
            <a:normAutofit fontScale="70000" lnSpcReduction="20000"/>
          </a:bodyPr>
          <a:lstStyle/>
          <a:p>
            <a:pPr algn="ctr"/>
            <a:r>
              <a:rPr lang="en-US" i="1" dirty="0">
                <a:solidFill>
                  <a:schemeClr val="tx1"/>
                </a:solidFill>
                <a:latin typeface="Times New Roman" panose="02020603050405020304" pitchFamily="18" charset="0"/>
                <a:cs typeface="Times New Roman" panose="02020603050405020304" pitchFamily="18" charset="0"/>
              </a:rPr>
              <a:t>Submitted By </a:t>
            </a:r>
          </a:p>
          <a:p>
            <a:pPr algn="ctr"/>
            <a:r>
              <a:rPr lang="en-US" sz="1700" dirty="0">
                <a:solidFill>
                  <a:schemeClr val="tx1"/>
                </a:solidFill>
                <a:latin typeface="Times New Roman" panose="02020603050405020304" pitchFamily="18" charset="0"/>
                <a:cs typeface="Times New Roman" panose="02020603050405020304" pitchFamily="18" charset="0"/>
              </a:rPr>
              <a:t>Ranjeet Singh   -- 20BCS4012</a:t>
            </a:r>
          </a:p>
          <a:p>
            <a:pPr algn="ctr"/>
            <a:r>
              <a:rPr lang="en-US" sz="1700" dirty="0">
                <a:solidFill>
                  <a:schemeClr val="tx1"/>
                </a:solidFill>
                <a:latin typeface="Times New Roman" panose="02020603050405020304" pitchFamily="18" charset="0"/>
                <a:cs typeface="Times New Roman" panose="02020603050405020304" pitchFamily="18" charset="0"/>
              </a:rPr>
              <a:t>V.Swaroopa        -- 20BCS4030</a:t>
            </a:r>
          </a:p>
          <a:p>
            <a:pPr algn="ctr"/>
            <a:r>
              <a:rPr lang="en-IN" sz="1700" dirty="0">
                <a:solidFill>
                  <a:schemeClr val="tx1"/>
                </a:solidFill>
                <a:latin typeface="Times New Roman" panose="02020603050405020304" pitchFamily="18" charset="0"/>
                <a:cs typeface="Times New Roman" panose="02020603050405020304" pitchFamily="18" charset="0"/>
              </a:rPr>
              <a:t>Ayush Beniwal   -- 20BCS4010</a:t>
            </a:r>
          </a:p>
          <a:p>
            <a:pPr algn="ctr"/>
            <a:r>
              <a:rPr lang="en-IN" sz="1700" dirty="0">
                <a:solidFill>
                  <a:schemeClr val="tx1"/>
                </a:solidFill>
                <a:latin typeface="Times New Roman" panose="02020603050405020304" pitchFamily="18" charset="0"/>
                <a:cs typeface="Times New Roman" panose="02020603050405020304" pitchFamily="18" charset="0"/>
              </a:rPr>
              <a:t>Kunal                -- 20BCS4038</a:t>
            </a:r>
          </a:p>
        </p:txBody>
      </p:sp>
      <p:sp>
        <p:nvSpPr>
          <p:cNvPr id="5" name="TextBox 4">
            <a:extLst>
              <a:ext uri="{FF2B5EF4-FFF2-40B4-BE49-F238E27FC236}">
                <a16:creationId xmlns:a16="http://schemas.microsoft.com/office/drawing/2014/main" id="{BE00AF51-E558-CDA2-024D-EF27889726E0}"/>
              </a:ext>
            </a:extLst>
          </p:cNvPr>
          <p:cNvSpPr txBox="1"/>
          <p:nvPr/>
        </p:nvSpPr>
        <p:spPr>
          <a:xfrm>
            <a:off x="4370437" y="5945120"/>
            <a:ext cx="3451123"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Under The Supervision of:</a:t>
            </a:r>
          </a:p>
          <a:p>
            <a:pPr algn="ctr"/>
            <a:r>
              <a:rPr lang="en-US" sz="1600" i="1" dirty="0">
                <a:latin typeface="Times New Roman" panose="02020603050405020304" pitchFamily="18" charset="0"/>
                <a:cs typeface="Times New Roman" panose="02020603050405020304" pitchFamily="18" charset="0"/>
              </a:rPr>
              <a:t>Geetinder Saini</a:t>
            </a:r>
            <a:endParaRPr lang="en-IN" sz="16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32B9C8F-D042-E25B-F05D-6B3E523B8733}"/>
              </a:ext>
            </a:extLst>
          </p:cNvPr>
          <p:cNvSpPr txBox="1"/>
          <p:nvPr/>
        </p:nvSpPr>
        <p:spPr>
          <a:xfrm>
            <a:off x="1600200" y="2261393"/>
            <a:ext cx="8991600" cy="158504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Submitted in the partial fulfillment for the award  of the degree of</a:t>
            </a:r>
          </a:p>
          <a:p>
            <a:pPr algn="ctr">
              <a:lnSpc>
                <a:spcPct val="150000"/>
              </a:lnSpc>
            </a:pPr>
            <a:r>
              <a:rPr lang="en-US" sz="2200" dirty="0">
                <a:latin typeface="Times New Roman" panose="02020603050405020304" pitchFamily="18" charset="0"/>
                <a:cs typeface="Times New Roman" panose="02020603050405020304" pitchFamily="18" charset="0"/>
              </a:rPr>
              <a:t>BACHELOR OF ENGINEERING </a:t>
            </a:r>
          </a:p>
          <a:p>
            <a:pPr algn="ctr"/>
            <a:r>
              <a:rPr lang="en-US" sz="2200" dirty="0">
                <a:latin typeface="Times New Roman" panose="02020603050405020304" pitchFamily="18" charset="0"/>
                <a:cs typeface="Times New Roman" panose="02020603050405020304" pitchFamily="18" charset="0"/>
              </a:rPr>
              <a:t>IN</a:t>
            </a:r>
          </a:p>
          <a:p>
            <a:pPr algn="ctr"/>
            <a:r>
              <a:rPr lang="en-US" sz="2200" dirty="0">
                <a:latin typeface="Times New Roman" panose="02020603050405020304" pitchFamily="18" charset="0"/>
                <a:cs typeface="Times New Roman" panose="02020603050405020304" pitchFamily="18" charset="0"/>
              </a:rPr>
              <a:t>COMPUTER SCIENCE WITH CLOUD COMPUTING(HONS.)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70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AAA5-1E7B-26EA-858A-1833E768674E}"/>
              </a:ext>
            </a:extLst>
          </p:cNvPr>
          <p:cNvSpPr>
            <a:spLocks noGrp="1"/>
          </p:cNvSpPr>
          <p:nvPr>
            <p:ph type="title"/>
          </p:nvPr>
        </p:nvSpPr>
        <p:spPr/>
        <p:txBody>
          <a:bodyPr>
            <a:normAutofit fontScale="90000"/>
          </a:bodyPr>
          <a:lstStyle/>
          <a:p>
            <a:pPr algn="ctr"/>
            <a:br>
              <a:rPr lang="en-US" u="sng" dirty="0"/>
            </a:br>
            <a:r>
              <a:rPr lang="en-US" u="sng" dirty="0"/>
              <a:t>Result and output</a:t>
            </a:r>
            <a:br>
              <a:rPr lang="en-US" u="sng" dirty="0"/>
            </a:br>
            <a:endParaRPr lang="en-IN" u="sng" dirty="0"/>
          </a:p>
        </p:txBody>
      </p:sp>
      <p:pic>
        <p:nvPicPr>
          <p:cNvPr id="4" name="Picture 3">
            <a:extLst>
              <a:ext uri="{FF2B5EF4-FFF2-40B4-BE49-F238E27FC236}">
                <a16:creationId xmlns:a16="http://schemas.microsoft.com/office/drawing/2014/main" id="{37D09D7B-1470-96C4-81EA-397AB7039F98}"/>
              </a:ext>
            </a:extLst>
          </p:cNvPr>
          <p:cNvPicPr>
            <a:picLocks noChangeAspect="1"/>
          </p:cNvPicPr>
          <p:nvPr/>
        </p:nvPicPr>
        <p:blipFill rotWithShape="1">
          <a:blip r:embed="rId2"/>
          <a:srcRect l="27811" t="12914" r="27811" b="12914"/>
          <a:stretch/>
        </p:blipFill>
        <p:spPr>
          <a:xfrm>
            <a:off x="365241" y="2757795"/>
            <a:ext cx="5256273" cy="3391194"/>
          </a:xfrm>
          <a:prstGeom prst="rect">
            <a:avLst/>
          </a:prstGeom>
        </p:spPr>
      </p:pic>
      <p:pic>
        <p:nvPicPr>
          <p:cNvPr id="5" name="Picture 4">
            <a:extLst>
              <a:ext uri="{FF2B5EF4-FFF2-40B4-BE49-F238E27FC236}">
                <a16:creationId xmlns:a16="http://schemas.microsoft.com/office/drawing/2014/main" id="{250BBA8B-890C-9AF2-8B00-DEBCE86DFA53}"/>
              </a:ext>
            </a:extLst>
          </p:cNvPr>
          <p:cNvPicPr>
            <a:picLocks noChangeAspect="1"/>
          </p:cNvPicPr>
          <p:nvPr/>
        </p:nvPicPr>
        <p:blipFill rotWithShape="1">
          <a:blip r:embed="rId3"/>
          <a:srcRect l="18960" t="10092" r="18960" b="10092"/>
          <a:stretch/>
        </p:blipFill>
        <p:spPr>
          <a:xfrm>
            <a:off x="5933607" y="2657986"/>
            <a:ext cx="5256273" cy="3826394"/>
          </a:xfrm>
          <a:prstGeom prst="rect">
            <a:avLst/>
          </a:prstGeom>
        </p:spPr>
      </p:pic>
      <p:sp>
        <p:nvSpPr>
          <p:cNvPr id="6" name="TextBox 5">
            <a:extLst>
              <a:ext uri="{FF2B5EF4-FFF2-40B4-BE49-F238E27FC236}">
                <a16:creationId xmlns:a16="http://schemas.microsoft.com/office/drawing/2014/main" id="{6266E1AC-FCAC-CBCA-E3DA-922C9EAA8861}"/>
              </a:ext>
            </a:extLst>
          </p:cNvPr>
          <p:cNvSpPr txBox="1"/>
          <p:nvPr/>
        </p:nvSpPr>
        <p:spPr>
          <a:xfrm>
            <a:off x="677334" y="2035277"/>
            <a:ext cx="2557479" cy="369332"/>
          </a:xfrm>
          <a:prstGeom prst="rect">
            <a:avLst/>
          </a:prstGeom>
          <a:noFill/>
        </p:spPr>
        <p:txBody>
          <a:bodyPr wrap="square" rtlCol="0">
            <a:spAutoFit/>
          </a:bodyPr>
          <a:lstStyle/>
          <a:p>
            <a:r>
              <a:rPr lang="en-US" dirty="0"/>
              <a:t>Registration Page</a:t>
            </a:r>
            <a:endParaRPr lang="en-IN" dirty="0"/>
          </a:p>
        </p:txBody>
      </p:sp>
      <p:sp>
        <p:nvSpPr>
          <p:cNvPr id="7" name="TextBox 6">
            <a:extLst>
              <a:ext uri="{FF2B5EF4-FFF2-40B4-BE49-F238E27FC236}">
                <a16:creationId xmlns:a16="http://schemas.microsoft.com/office/drawing/2014/main" id="{961AD2D2-FF92-DC78-1081-0DECDFFB0DA2}"/>
              </a:ext>
            </a:extLst>
          </p:cNvPr>
          <p:cNvSpPr txBox="1"/>
          <p:nvPr/>
        </p:nvSpPr>
        <p:spPr>
          <a:xfrm>
            <a:off x="5933607" y="2062315"/>
            <a:ext cx="2647415" cy="369332"/>
          </a:xfrm>
          <a:prstGeom prst="rect">
            <a:avLst/>
          </a:prstGeom>
          <a:noFill/>
        </p:spPr>
        <p:txBody>
          <a:bodyPr wrap="square" rtlCol="0">
            <a:spAutoFit/>
          </a:bodyPr>
          <a:lstStyle/>
          <a:p>
            <a:r>
              <a:rPr lang="en-US" dirty="0"/>
              <a:t>User Login Page</a:t>
            </a:r>
            <a:endParaRPr lang="en-IN" dirty="0"/>
          </a:p>
        </p:txBody>
      </p:sp>
    </p:spTree>
    <p:extLst>
      <p:ext uri="{BB962C8B-B14F-4D97-AF65-F5344CB8AC3E}">
        <p14:creationId xmlns:p14="http://schemas.microsoft.com/office/powerpoint/2010/main" val="1859493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8E75F1-3B5F-5B57-43A1-59C3AF588000}"/>
              </a:ext>
            </a:extLst>
          </p:cNvPr>
          <p:cNvPicPr>
            <a:picLocks noChangeAspect="1"/>
          </p:cNvPicPr>
          <p:nvPr/>
        </p:nvPicPr>
        <p:blipFill>
          <a:blip r:embed="rId2"/>
          <a:stretch>
            <a:fillRect/>
          </a:stretch>
        </p:blipFill>
        <p:spPr>
          <a:xfrm>
            <a:off x="215286" y="1698646"/>
            <a:ext cx="5650590" cy="3227316"/>
          </a:xfrm>
          <a:prstGeom prst="rect">
            <a:avLst/>
          </a:prstGeom>
        </p:spPr>
      </p:pic>
      <p:sp>
        <p:nvSpPr>
          <p:cNvPr id="6" name="TextBox 5">
            <a:extLst>
              <a:ext uri="{FF2B5EF4-FFF2-40B4-BE49-F238E27FC236}">
                <a16:creationId xmlns:a16="http://schemas.microsoft.com/office/drawing/2014/main" id="{B9EFFF61-1798-C3E0-9D7D-35910A0228C8}"/>
              </a:ext>
            </a:extLst>
          </p:cNvPr>
          <p:cNvSpPr txBox="1"/>
          <p:nvPr/>
        </p:nvSpPr>
        <p:spPr>
          <a:xfrm>
            <a:off x="648929" y="953729"/>
            <a:ext cx="3087329" cy="369332"/>
          </a:xfrm>
          <a:prstGeom prst="rect">
            <a:avLst/>
          </a:prstGeom>
          <a:noFill/>
        </p:spPr>
        <p:txBody>
          <a:bodyPr wrap="square" rtlCol="0">
            <a:spAutoFit/>
          </a:bodyPr>
          <a:lstStyle/>
          <a:p>
            <a:r>
              <a:rPr lang="en-US" dirty="0"/>
              <a:t>ADMIN LOGIN</a:t>
            </a:r>
            <a:endParaRPr lang="en-IN" dirty="0"/>
          </a:p>
        </p:txBody>
      </p:sp>
      <p:pic>
        <p:nvPicPr>
          <p:cNvPr id="7" name="Picture 6">
            <a:extLst>
              <a:ext uri="{FF2B5EF4-FFF2-40B4-BE49-F238E27FC236}">
                <a16:creationId xmlns:a16="http://schemas.microsoft.com/office/drawing/2014/main" id="{86B50A63-2CCB-0126-2509-4F566A7B60AC}"/>
              </a:ext>
            </a:extLst>
          </p:cNvPr>
          <p:cNvPicPr>
            <a:picLocks noChangeAspect="1"/>
          </p:cNvPicPr>
          <p:nvPr/>
        </p:nvPicPr>
        <p:blipFill>
          <a:blip r:embed="rId3"/>
          <a:stretch>
            <a:fillRect/>
          </a:stretch>
        </p:blipFill>
        <p:spPr>
          <a:xfrm>
            <a:off x="6189403" y="1698647"/>
            <a:ext cx="5787311" cy="3227316"/>
          </a:xfrm>
          <a:prstGeom prst="rect">
            <a:avLst/>
          </a:prstGeom>
        </p:spPr>
      </p:pic>
      <p:sp>
        <p:nvSpPr>
          <p:cNvPr id="8" name="TextBox 7">
            <a:extLst>
              <a:ext uri="{FF2B5EF4-FFF2-40B4-BE49-F238E27FC236}">
                <a16:creationId xmlns:a16="http://schemas.microsoft.com/office/drawing/2014/main" id="{5F1197F7-2C56-AB08-56C0-C8A7003C3516}"/>
              </a:ext>
            </a:extLst>
          </p:cNvPr>
          <p:cNvSpPr txBox="1"/>
          <p:nvPr/>
        </p:nvSpPr>
        <p:spPr>
          <a:xfrm>
            <a:off x="6292645" y="892946"/>
            <a:ext cx="3844413" cy="369332"/>
          </a:xfrm>
          <a:prstGeom prst="rect">
            <a:avLst/>
          </a:prstGeom>
          <a:noFill/>
        </p:spPr>
        <p:txBody>
          <a:bodyPr wrap="square" rtlCol="0">
            <a:spAutoFit/>
          </a:bodyPr>
          <a:lstStyle/>
          <a:p>
            <a:r>
              <a:rPr lang="en-US" dirty="0"/>
              <a:t>Admin Dashboard</a:t>
            </a:r>
            <a:endParaRPr lang="en-IN" dirty="0"/>
          </a:p>
        </p:txBody>
      </p:sp>
    </p:spTree>
    <p:extLst>
      <p:ext uri="{BB962C8B-B14F-4D97-AF65-F5344CB8AC3E}">
        <p14:creationId xmlns:p14="http://schemas.microsoft.com/office/powerpoint/2010/main" val="2579033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725C56-EF68-F8BC-2D55-0C08A7EF48D5}"/>
              </a:ext>
            </a:extLst>
          </p:cNvPr>
          <p:cNvPicPr>
            <a:picLocks noChangeAspect="1"/>
          </p:cNvPicPr>
          <p:nvPr/>
        </p:nvPicPr>
        <p:blipFill>
          <a:blip r:embed="rId2"/>
          <a:stretch>
            <a:fillRect/>
          </a:stretch>
        </p:blipFill>
        <p:spPr>
          <a:xfrm>
            <a:off x="606676" y="1651818"/>
            <a:ext cx="10978648" cy="4542019"/>
          </a:xfrm>
          <a:prstGeom prst="rect">
            <a:avLst/>
          </a:prstGeom>
        </p:spPr>
      </p:pic>
      <p:sp>
        <p:nvSpPr>
          <p:cNvPr id="5" name="TextBox 4">
            <a:extLst>
              <a:ext uri="{FF2B5EF4-FFF2-40B4-BE49-F238E27FC236}">
                <a16:creationId xmlns:a16="http://schemas.microsoft.com/office/drawing/2014/main" id="{8FD9C2EB-6F94-301D-15B6-7192B0441E81}"/>
              </a:ext>
            </a:extLst>
          </p:cNvPr>
          <p:cNvSpPr txBox="1"/>
          <p:nvPr/>
        </p:nvSpPr>
        <p:spPr>
          <a:xfrm>
            <a:off x="606676" y="664163"/>
            <a:ext cx="3352800" cy="369332"/>
          </a:xfrm>
          <a:prstGeom prst="rect">
            <a:avLst/>
          </a:prstGeom>
          <a:noFill/>
        </p:spPr>
        <p:txBody>
          <a:bodyPr wrap="square" rtlCol="0">
            <a:spAutoFit/>
          </a:bodyPr>
          <a:lstStyle/>
          <a:p>
            <a:r>
              <a:rPr lang="en-US" dirty="0"/>
              <a:t>ADD DONOR DETAILS</a:t>
            </a:r>
            <a:endParaRPr lang="en-IN" dirty="0"/>
          </a:p>
        </p:txBody>
      </p:sp>
    </p:spTree>
    <p:extLst>
      <p:ext uri="{BB962C8B-B14F-4D97-AF65-F5344CB8AC3E}">
        <p14:creationId xmlns:p14="http://schemas.microsoft.com/office/powerpoint/2010/main" val="3950232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A49D27-63FE-A7BF-B789-4AAB3CFDCCB3}"/>
              </a:ext>
            </a:extLst>
          </p:cNvPr>
          <p:cNvPicPr>
            <a:picLocks noChangeAspect="1"/>
          </p:cNvPicPr>
          <p:nvPr/>
        </p:nvPicPr>
        <p:blipFill>
          <a:blip r:embed="rId2"/>
          <a:stretch>
            <a:fillRect/>
          </a:stretch>
        </p:blipFill>
        <p:spPr>
          <a:xfrm>
            <a:off x="570270" y="1614711"/>
            <a:ext cx="9792930" cy="5203434"/>
          </a:xfrm>
          <a:prstGeom prst="rect">
            <a:avLst/>
          </a:prstGeom>
        </p:spPr>
      </p:pic>
      <p:sp>
        <p:nvSpPr>
          <p:cNvPr id="5" name="TextBox 4">
            <a:extLst>
              <a:ext uri="{FF2B5EF4-FFF2-40B4-BE49-F238E27FC236}">
                <a16:creationId xmlns:a16="http://schemas.microsoft.com/office/drawing/2014/main" id="{360A752E-CC69-CBC4-4A1B-9A1D9A95B2CC}"/>
              </a:ext>
            </a:extLst>
          </p:cNvPr>
          <p:cNvSpPr txBox="1"/>
          <p:nvPr/>
        </p:nvSpPr>
        <p:spPr>
          <a:xfrm>
            <a:off x="570270" y="615004"/>
            <a:ext cx="3519948" cy="369332"/>
          </a:xfrm>
          <a:prstGeom prst="rect">
            <a:avLst/>
          </a:prstGeom>
          <a:noFill/>
        </p:spPr>
        <p:txBody>
          <a:bodyPr wrap="square" rtlCol="0">
            <a:spAutoFit/>
          </a:bodyPr>
          <a:lstStyle/>
          <a:p>
            <a:r>
              <a:rPr lang="en-US" dirty="0"/>
              <a:t>DONOR’S DASHBOARD</a:t>
            </a:r>
            <a:endParaRPr lang="en-IN" dirty="0"/>
          </a:p>
        </p:txBody>
      </p:sp>
    </p:spTree>
    <p:extLst>
      <p:ext uri="{BB962C8B-B14F-4D97-AF65-F5344CB8AC3E}">
        <p14:creationId xmlns:p14="http://schemas.microsoft.com/office/powerpoint/2010/main" val="132318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494C64-F83B-B92E-B2D9-83966A6C4247}"/>
              </a:ext>
            </a:extLst>
          </p:cNvPr>
          <p:cNvPicPr>
            <a:picLocks noChangeAspect="1"/>
          </p:cNvPicPr>
          <p:nvPr/>
        </p:nvPicPr>
        <p:blipFill>
          <a:blip r:embed="rId2"/>
          <a:stretch>
            <a:fillRect/>
          </a:stretch>
        </p:blipFill>
        <p:spPr>
          <a:xfrm>
            <a:off x="875070" y="1565621"/>
            <a:ext cx="8327923" cy="4994563"/>
          </a:xfrm>
          <a:prstGeom prst="rect">
            <a:avLst/>
          </a:prstGeom>
        </p:spPr>
      </p:pic>
      <p:sp>
        <p:nvSpPr>
          <p:cNvPr id="5" name="TextBox 4">
            <a:extLst>
              <a:ext uri="{FF2B5EF4-FFF2-40B4-BE49-F238E27FC236}">
                <a16:creationId xmlns:a16="http://schemas.microsoft.com/office/drawing/2014/main" id="{DD070028-8D46-C497-3BDF-3F6032554A90}"/>
              </a:ext>
            </a:extLst>
          </p:cNvPr>
          <p:cNvSpPr txBox="1"/>
          <p:nvPr/>
        </p:nvSpPr>
        <p:spPr>
          <a:xfrm>
            <a:off x="875070" y="794266"/>
            <a:ext cx="2831690" cy="369332"/>
          </a:xfrm>
          <a:prstGeom prst="rect">
            <a:avLst/>
          </a:prstGeom>
          <a:noFill/>
        </p:spPr>
        <p:txBody>
          <a:bodyPr wrap="square" rtlCol="0">
            <a:spAutoFit/>
          </a:bodyPr>
          <a:lstStyle/>
          <a:p>
            <a:r>
              <a:rPr lang="en-US" dirty="0"/>
              <a:t>BLOOD COLLECTION</a:t>
            </a:r>
            <a:endParaRPr lang="en-IN" dirty="0"/>
          </a:p>
        </p:txBody>
      </p:sp>
    </p:spTree>
    <p:extLst>
      <p:ext uri="{BB962C8B-B14F-4D97-AF65-F5344CB8AC3E}">
        <p14:creationId xmlns:p14="http://schemas.microsoft.com/office/powerpoint/2010/main" val="840015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4C1873-D8DE-9AB2-9C6F-402F63F19FC6}"/>
              </a:ext>
            </a:extLst>
          </p:cNvPr>
          <p:cNvPicPr>
            <a:picLocks noChangeAspect="1"/>
          </p:cNvPicPr>
          <p:nvPr/>
        </p:nvPicPr>
        <p:blipFill>
          <a:blip r:embed="rId2"/>
          <a:stretch>
            <a:fillRect/>
          </a:stretch>
        </p:blipFill>
        <p:spPr>
          <a:xfrm>
            <a:off x="734329" y="1519148"/>
            <a:ext cx="10723342" cy="4871820"/>
          </a:xfrm>
          <a:prstGeom prst="rect">
            <a:avLst/>
          </a:prstGeom>
        </p:spPr>
      </p:pic>
      <p:sp>
        <p:nvSpPr>
          <p:cNvPr id="6" name="TextBox 5">
            <a:extLst>
              <a:ext uri="{FF2B5EF4-FFF2-40B4-BE49-F238E27FC236}">
                <a16:creationId xmlns:a16="http://schemas.microsoft.com/office/drawing/2014/main" id="{09156426-008B-3B54-427A-022E475090F9}"/>
              </a:ext>
            </a:extLst>
          </p:cNvPr>
          <p:cNvSpPr txBox="1"/>
          <p:nvPr/>
        </p:nvSpPr>
        <p:spPr>
          <a:xfrm>
            <a:off x="734329" y="1085906"/>
            <a:ext cx="3563261" cy="369332"/>
          </a:xfrm>
          <a:prstGeom prst="rect">
            <a:avLst/>
          </a:prstGeom>
          <a:noFill/>
        </p:spPr>
        <p:txBody>
          <a:bodyPr wrap="square" rtlCol="0">
            <a:spAutoFit/>
          </a:bodyPr>
          <a:lstStyle/>
          <a:p>
            <a:r>
              <a:rPr lang="en-US" dirty="0"/>
              <a:t>ANNOUNCEMENT DETAILS</a:t>
            </a:r>
            <a:endParaRPr lang="en-IN" dirty="0"/>
          </a:p>
        </p:txBody>
      </p:sp>
    </p:spTree>
    <p:extLst>
      <p:ext uri="{BB962C8B-B14F-4D97-AF65-F5344CB8AC3E}">
        <p14:creationId xmlns:p14="http://schemas.microsoft.com/office/powerpoint/2010/main" val="3679581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AAA5C6-A903-0910-72F3-CE6B688861DD}"/>
              </a:ext>
            </a:extLst>
          </p:cNvPr>
          <p:cNvPicPr>
            <a:picLocks noChangeAspect="1"/>
          </p:cNvPicPr>
          <p:nvPr/>
        </p:nvPicPr>
        <p:blipFill>
          <a:blip r:embed="rId2"/>
          <a:stretch>
            <a:fillRect/>
          </a:stretch>
        </p:blipFill>
        <p:spPr>
          <a:xfrm>
            <a:off x="501570" y="1543665"/>
            <a:ext cx="10944243" cy="5083277"/>
          </a:xfrm>
          <a:prstGeom prst="rect">
            <a:avLst/>
          </a:prstGeom>
        </p:spPr>
      </p:pic>
      <p:sp>
        <p:nvSpPr>
          <p:cNvPr id="5" name="TextBox 4">
            <a:extLst>
              <a:ext uri="{FF2B5EF4-FFF2-40B4-BE49-F238E27FC236}">
                <a16:creationId xmlns:a16="http://schemas.microsoft.com/office/drawing/2014/main" id="{5BC21AB0-5266-E032-937B-FE7981C96186}"/>
              </a:ext>
            </a:extLst>
          </p:cNvPr>
          <p:cNvSpPr txBox="1"/>
          <p:nvPr/>
        </p:nvSpPr>
        <p:spPr>
          <a:xfrm>
            <a:off x="501570" y="776748"/>
            <a:ext cx="3234688" cy="369332"/>
          </a:xfrm>
          <a:prstGeom prst="rect">
            <a:avLst/>
          </a:prstGeom>
          <a:noFill/>
        </p:spPr>
        <p:txBody>
          <a:bodyPr wrap="square" rtlCol="0">
            <a:spAutoFit/>
          </a:bodyPr>
          <a:lstStyle/>
          <a:p>
            <a:r>
              <a:rPr lang="en-US" dirty="0"/>
              <a:t>EDIT BLOOD DETAILS</a:t>
            </a:r>
            <a:endParaRPr lang="en-IN" dirty="0"/>
          </a:p>
        </p:txBody>
      </p:sp>
    </p:spTree>
    <p:extLst>
      <p:ext uri="{BB962C8B-B14F-4D97-AF65-F5344CB8AC3E}">
        <p14:creationId xmlns:p14="http://schemas.microsoft.com/office/powerpoint/2010/main" val="554590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E0BBD-6F4E-1560-7FB0-3AECF4D69E5C}"/>
              </a:ext>
            </a:extLst>
          </p:cNvPr>
          <p:cNvSpPr>
            <a:spLocks noGrp="1"/>
          </p:cNvSpPr>
          <p:nvPr>
            <p:ph type="title"/>
          </p:nvPr>
        </p:nvSpPr>
        <p:spPr>
          <a:xfrm>
            <a:off x="834650" y="609600"/>
            <a:ext cx="8596668" cy="1320800"/>
          </a:xfrm>
        </p:spPr>
        <p:txBody>
          <a:bodyPr/>
          <a:lstStyle/>
          <a:p>
            <a:pPr algn="ct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20488D-B8C6-F01D-6E73-350332AE25F6}"/>
              </a:ext>
            </a:extLst>
          </p:cNvPr>
          <p:cNvSpPr>
            <a:spLocks noGrp="1"/>
          </p:cNvSpPr>
          <p:nvPr>
            <p:ph idx="1"/>
          </p:nvPr>
        </p:nvSpPr>
        <p:spPr>
          <a:xfrm>
            <a:off x="677334" y="1930400"/>
            <a:ext cx="8596668" cy="3880773"/>
          </a:xfrm>
        </p:spPr>
        <p:txBody>
          <a:bodyPr/>
          <a:lstStyle/>
          <a:p>
            <a:pPr algn="just">
              <a:buFont typeface="Wingdings" panose="05000000000000000000" pitchFamily="2" charset="2"/>
              <a:buChar char="§"/>
            </a:pPr>
            <a:r>
              <a:rPr lang="en-US" sz="1800" dirty="0">
                <a:ln>
                  <a:noFill/>
                </a:ln>
                <a:solidFill>
                  <a:srgbClr val="000000"/>
                </a:solidFill>
                <a:effectLst/>
                <a:latin typeface="Times New Roman" panose="02020603050405020304" pitchFamily="18" charset="0"/>
                <a:ea typeface="Arial Unicode MS"/>
                <a:cs typeface="Helvetica Neue"/>
              </a:rPr>
              <a:t>Blood banking management system considered to be one of the useful source and need for saving people at emergency . </a:t>
            </a:r>
          </a:p>
          <a:p>
            <a:pPr algn="just">
              <a:buFont typeface="Wingdings" panose="05000000000000000000" pitchFamily="2" charset="2"/>
              <a:buChar char="§"/>
            </a:pPr>
            <a:r>
              <a:rPr lang="en-US" sz="1800" dirty="0">
                <a:ln>
                  <a:noFill/>
                </a:ln>
                <a:solidFill>
                  <a:srgbClr val="000000"/>
                </a:solidFill>
                <a:effectLst/>
                <a:latin typeface="Times New Roman" panose="02020603050405020304" pitchFamily="18" charset="0"/>
                <a:ea typeface="Arial Unicode MS"/>
                <a:cs typeface="Helvetica Neue"/>
              </a:rPr>
              <a:t>Compared to the paper work method for blood banking this online blood banking management is efficient, time saving , more productivity, more reliable and cost effective. </a:t>
            </a:r>
          </a:p>
          <a:p>
            <a:pPr algn="just">
              <a:buFont typeface="Wingdings" panose="05000000000000000000" pitchFamily="2" charset="2"/>
              <a:buChar char="§"/>
            </a:pPr>
            <a:r>
              <a:rPr lang="en-US" sz="1800" dirty="0">
                <a:ln>
                  <a:noFill/>
                </a:ln>
                <a:solidFill>
                  <a:srgbClr val="000000"/>
                </a:solidFill>
                <a:effectLst/>
                <a:latin typeface="Times New Roman" panose="02020603050405020304" pitchFamily="18" charset="0"/>
                <a:ea typeface="Arial Unicode MS"/>
                <a:cs typeface="Helvetica Neue"/>
              </a:rPr>
              <a:t>While making the project we tried to focus on the problems that can be solved by this project. As compared to manual system , online based banking security comparatively more secure and accurate in means of data which can further can retrieved easily.</a:t>
            </a:r>
            <a:endParaRPr lang="en-IN" sz="1800" dirty="0">
              <a:ln>
                <a:noFill/>
              </a:ln>
              <a:solidFill>
                <a:srgbClr val="000000"/>
              </a:solidFill>
              <a:effectLst/>
              <a:latin typeface="Helvetica Neue"/>
              <a:ea typeface="Helvetica Neue"/>
              <a:cs typeface="Helvetica Neue"/>
            </a:endParaRPr>
          </a:p>
          <a:p>
            <a:pPr algn="just">
              <a:buFont typeface="Wingdings" panose="05000000000000000000" pitchFamily="2" charset="2"/>
              <a:buChar char="§"/>
            </a:pPr>
            <a:endParaRPr lang="en-IN" dirty="0"/>
          </a:p>
        </p:txBody>
      </p:sp>
    </p:spTree>
    <p:extLst>
      <p:ext uri="{BB962C8B-B14F-4D97-AF65-F5344CB8AC3E}">
        <p14:creationId xmlns:p14="http://schemas.microsoft.com/office/powerpoint/2010/main" val="476471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E7F6-B6FB-B03E-6D23-1B052663CAB2}"/>
              </a:ext>
            </a:extLst>
          </p:cNvPr>
          <p:cNvSpPr>
            <a:spLocks noGrp="1"/>
          </p:cNvSpPr>
          <p:nvPr>
            <p:ph type="title"/>
          </p:nvPr>
        </p:nvSpPr>
        <p:spPr>
          <a:xfrm>
            <a:off x="883812" y="609600"/>
            <a:ext cx="8596668" cy="1320800"/>
          </a:xfrm>
        </p:spPr>
        <p:txBody>
          <a:bodyPr>
            <a:noAutofit/>
          </a:bodyPr>
          <a:lstStyle/>
          <a:p>
            <a:pPr algn="ctr"/>
            <a:br>
              <a:rPr lang="en-US" sz="4000" u="sng" dirty="0">
                <a:latin typeface="Times New Roman" panose="02020603050405020304" pitchFamily="18" charset="0"/>
                <a:cs typeface="Times New Roman" panose="02020603050405020304" pitchFamily="18" charset="0"/>
              </a:rPr>
            </a:br>
            <a:r>
              <a:rPr lang="en-US" sz="4000" u="sng" dirty="0">
                <a:latin typeface="Times New Roman" panose="02020603050405020304" pitchFamily="18" charset="0"/>
                <a:cs typeface="Times New Roman" panose="02020603050405020304" pitchFamily="18" charset="0"/>
              </a:rPr>
              <a:t>Future scope</a:t>
            </a:r>
            <a:br>
              <a:rPr lang="en-US" sz="4000" u="sng" dirty="0">
                <a:latin typeface="Times New Roman" panose="02020603050405020304" pitchFamily="18" charset="0"/>
                <a:cs typeface="Times New Roman" panose="02020603050405020304" pitchFamily="18" charset="0"/>
              </a:rPr>
            </a:br>
            <a:endParaRPr lang="en-IN" sz="4000" u="sng" dirty="0"/>
          </a:p>
        </p:txBody>
      </p:sp>
      <p:sp>
        <p:nvSpPr>
          <p:cNvPr id="3" name="Content Placeholder 2">
            <a:extLst>
              <a:ext uri="{FF2B5EF4-FFF2-40B4-BE49-F238E27FC236}">
                <a16:creationId xmlns:a16="http://schemas.microsoft.com/office/drawing/2014/main" id="{BB840A74-6E8F-3B07-77D6-AABE9BB210FD}"/>
              </a:ext>
            </a:extLst>
          </p:cNvPr>
          <p:cNvSpPr>
            <a:spLocks noGrp="1"/>
          </p:cNvSpPr>
          <p:nvPr>
            <p:ph idx="1"/>
          </p:nvPr>
        </p:nvSpPr>
        <p:spPr>
          <a:xfrm>
            <a:off x="677334" y="2042602"/>
            <a:ext cx="8596668" cy="3880773"/>
          </a:xfrm>
        </p:spPr>
        <p:txBody>
          <a:bodyPr>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BLOOD BANK MANAGEMENT is a software application to built such a way that it should suits for all type of blood banks in future.</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One important future scope is availability of location based blood bank details and extraction of location based donor's detail, which is very helpful to the acceptant people. All the time the network facilities cannot be use.</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time donor request does not reach in proper time, this can be avoid through adding some message sending procedure this will help to find proper blood donor in time. This will provide availability of blood in time.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697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B1805-BA9B-CD22-3F7F-50688A02CA58}"/>
              </a:ext>
            </a:extLst>
          </p:cNvPr>
          <p:cNvSpPr>
            <a:spLocks noGrp="1"/>
          </p:cNvSpPr>
          <p:nvPr>
            <p:ph type="title"/>
          </p:nvPr>
        </p:nvSpPr>
        <p:spPr>
          <a:xfrm>
            <a:off x="903476" y="609600"/>
            <a:ext cx="8596668" cy="1320800"/>
          </a:xfrm>
        </p:spPr>
        <p:txBody>
          <a:bodyPr/>
          <a:lstStyle/>
          <a:p>
            <a:pPr algn="ct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References</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2FB548-86F8-242E-31EC-BA423E12A50C}"/>
              </a:ext>
            </a:extLst>
          </p:cNvPr>
          <p:cNvSpPr>
            <a:spLocks noGrp="1"/>
          </p:cNvSpPr>
          <p:nvPr>
            <p:ph idx="1"/>
          </p:nvPr>
        </p:nvSpPr>
        <p:spPr>
          <a:xfrm>
            <a:off x="677334" y="1930400"/>
            <a:ext cx="8596668" cy="3880773"/>
          </a:xfrm>
        </p:spPr>
        <p:txBody>
          <a:bodyPr/>
          <a:lstStyle/>
          <a:p>
            <a:pPr marR="0" algn="l">
              <a:lnSpc>
                <a:spcPct val="103000"/>
              </a:lnSpc>
              <a:spcBef>
                <a:spcPts val="0"/>
              </a:spcBef>
              <a:spcAft>
                <a:spcPts val="1245"/>
              </a:spcAft>
              <a:buFont typeface="Wingdings" panose="05000000000000000000" pitchFamily="2" charset="2"/>
              <a:buChar char="§"/>
              <a:tabLst>
                <a:tab pos="1591945" algn="ctr"/>
                <a:tab pos="3938270" algn="ctr"/>
              </a:tabLst>
            </a:pPr>
            <a:r>
              <a:rPr lang="en-IN"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Blood donor selection Guidelines on assessing donor suitability for blood donation. Annex 3. Geneva: World Health Organization:2012[17 August 2012] </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R="0" algn="l">
              <a:lnSpc>
                <a:spcPct val="103000"/>
              </a:lnSpc>
              <a:spcBef>
                <a:spcPts val="0"/>
              </a:spcBef>
              <a:spcAft>
                <a:spcPts val="1245"/>
              </a:spcAft>
              <a:buFont typeface="Wingdings" panose="05000000000000000000" pitchFamily="2" charset="2"/>
              <a:buChar char="§"/>
              <a:tabLst>
                <a:tab pos="1591945" algn="ctr"/>
                <a:tab pos="3938270" algn="ctr"/>
              </a:tabLst>
            </a:pPr>
            <a:r>
              <a:rPr lang="en-IN"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Teena, C.A, Sankar, K. and Kannan, S. (2014). A Study on Blood Bank Management </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R="0" algn="l">
              <a:lnSpc>
                <a:spcPct val="103000"/>
              </a:lnSpc>
              <a:spcBef>
                <a:spcPts val="0"/>
              </a:spcBef>
              <a:spcAft>
                <a:spcPts val="1245"/>
              </a:spcAft>
              <a:buFont typeface="Wingdings" panose="05000000000000000000" pitchFamily="2" charset="2"/>
              <a:buChar char="§"/>
              <a:tabLst>
                <a:tab pos="1591945" algn="ctr"/>
                <a:tab pos="3938270" algn="ctr"/>
              </a:tabLst>
            </a:pPr>
            <a:r>
              <a:rPr lang="en-IN"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Kumar, R., Singh, S. and </a:t>
            </a:r>
            <a:r>
              <a:rPr lang="en-IN" sz="1800" dirty="0" err="1">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Ragavi</a:t>
            </a:r>
            <a:r>
              <a:rPr lang="en-IN"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V.A.(2017). ). Blood Bank Management System. </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R="0" algn="l">
              <a:lnSpc>
                <a:spcPct val="103000"/>
              </a:lnSpc>
              <a:spcBef>
                <a:spcPts val="0"/>
              </a:spcBef>
              <a:spcAft>
                <a:spcPts val="1245"/>
              </a:spcAft>
              <a:buFont typeface="Wingdings" panose="05000000000000000000" pitchFamily="2" charset="2"/>
              <a:buChar char="§"/>
              <a:tabLst>
                <a:tab pos="1591945" algn="ctr"/>
                <a:tab pos="3938270" algn="ctr"/>
              </a:tabLst>
            </a:pPr>
            <a:r>
              <a:rPr lang="en-IN"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Vikas </a:t>
            </a:r>
            <a:r>
              <a:rPr lang="en-IN" sz="1800" dirty="0" err="1">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Kulshreshtha</a:t>
            </a:r>
            <a:r>
              <a:rPr lang="en-IN"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a:t>
            </a:r>
            <a:r>
              <a:rPr lang="en-IN" sz="1800" dirty="0" err="1">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Dr.</a:t>
            </a:r>
            <a:r>
              <a:rPr lang="en-IN"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Sharad Maheshwari, “Blood Bank Management Information System in India”, International Journal of Engineering Research and Applications (IJERA), Vol. I, Issue. </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R="0" algn="l">
              <a:lnSpc>
                <a:spcPct val="103000"/>
              </a:lnSpc>
              <a:spcBef>
                <a:spcPts val="0"/>
              </a:spcBef>
              <a:spcAft>
                <a:spcPts val="1245"/>
              </a:spcAft>
              <a:buFont typeface="Wingdings" panose="05000000000000000000" pitchFamily="2" charset="2"/>
              <a:buChar char="§"/>
              <a:tabLst>
                <a:tab pos="1591945" algn="ctr"/>
                <a:tab pos="3938270" algn="ctr"/>
              </a:tabLst>
            </a:pPr>
            <a:r>
              <a:rPr lang="en-IN"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Alexander </a:t>
            </a:r>
            <a:r>
              <a:rPr lang="en-IN" sz="1800" dirty="0" err="1">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Horsch</a:t>
            </a:r>
            <a:r>
              <a:rPr lang="en-IN"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and Thomas </a:t>
            </a:r>
            <a:r>
              <a:rPr lang="en-IN" sz="1800" dirty="0" err="1">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Balbach</a:t>
            </a:r>
            <a:r>
              <a:rPr lang="en-IN"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Telemedical Information Systems", IEEE Transactions On Information Technology In Biomedicine, Vol. 3, NO. 3, September 1999 </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3686514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BB58-4892-DBCA-6F8C-8614FC390D6F}"/>
              </a:ext>
            </a:extLst>
          </p:cNvPr>
          <p:cNvSpPr>
            <a:spLocks noGrp="1"/>
          </p:cNvSpPr>
          <p:nvPr>
            <p:ph type="title"/>
          </p:nvPr>
        </p:nvSpPr>
        <p:spPr>
          <a:xfrm>
            <a:off x="677334" y="639096"/>
            <a:ext cx="8596668" cy="904569"/>
          </a:xfrm>
        </p:spPr>
        <p:txBody>
          <a:bodyPr>
            <a:normAutofit/>
          </a:bodyPr>
          <a:lstStyle/>
          <a:p>
            <a:pPr algn="ctr"/>
            <a:r>
              <a:rPr lang="en-US" sz="4400" u="sng" dirty="0">
                <a:latin typeface="Times New Roman" panose="02020603050405020304" pitchFamily="18" charset="0"/>
                <a:cs typeface="Times New Roman" panose="02020603050405020304" pitchFamily="18" charset="0"/>
              </a:rPr>
              <a:t>Outline</a:t>
            </a:r>
            <a:endParaRPr lang="en-IN" sz="44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F1AA34-58F7-41A3-ABA1-87513614165D}"/>
              </a:ext>
            </a:extLst>
          </p:cNvPr>
          <p:cNvSpPr>
            <a:spLocks noGrp="1"/>
          </p:cNvSpPr>
          <p:nvPr>
            <p:ph idx="1"/>
          </p:nvPr>
        </p:nvSpPr>
        <p:spPr>
          <a:xfrm>
            <a:off x="1316430" y="1543665"/>
            <a:ext cx="8596668" cy="3880773"/>
          </a:xfrm>
        </p:spPr>
        <p:txBody>
          <a:bodyPr>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Introduction to project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Problem Formulation</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Objective of the work</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Methodology used</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Result and output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Future scope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74392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FF32-4D17-72C7-3718-9B033A2AF95D}"/>
              </a:ext>
            </a:extLst>
          </p:cNvPr>
          <p:cNvSpPr>
            <a:spLocks noGrp="1"/>
          </p:cNvSpPr>
          <p:nvPr>
            <p:ph type="title"/>
          </p:nvPr>
        </p:nvSpPr>
        <p:spPr>
          <a:xfrm>
            <a:off x="913308" y="609600"/>
            <a:ext cx="8596668" cy="1320800"/>
          </a:xfrm>
        </p:spPr>
        <p:txBody>
          <a:bodyPr/>
          <a:lstStyle/>
          <a:p>
            <a:pPr algn="ct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INTRODUCTION</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3907D3-16E1-EAE3-164E-B84D3153F23E}"/>
              </a:ext>
            </a:extLst>
          </p:cNvPr>
          <p:cNvSpPr>
            <a:spLocks noGrp="1"/>
          </p:cNvSpPr>
          <p:nvPr>
            <p:ph idx="1"/>
          </p:nvPr>
        </p:nvSpPr>
        <p:spPr>
          <a:xfrm>
            <a:off x="677334" y="1930400"/>
            <a:ext cx="8596668" cy="3880773"/>
          </a:xfrm>
        </p:spPr>
        <p:txBody>
          <a:bodyPr>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project blood bank management system is known to be a pilot project that is designed for the blood bank to gather blood from various sources and distribute it to the needy people who have high requirements for it.</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software is designed to handle the daily transactions of the blood bank and search the details when required.</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also helps to register the details of donors, blood collection details as well as blood issued reports.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software application is designed in such a manner that it can suit the needs of all the blood bank requirements in the course of future.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145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C027-800F-2CD9-F50E-65470E650432}"/>
              </a:ext>
            </a:extLst>
          </p:cNvPr>
          <p:cNvSpPr>
            <a:spLocks noGrp="1"/>
          </p:cNvSpPr>
          <p:nvPr>
            <p:ph type="title"/>
          </p:nvPr>
        </p:nvSpPr>
        <p:spPr>
          <a:xfrm>
            <a:off x="923140" y="609600"/>
            <a:ext cx="8596668" cy="1320800"/>
          </a:xfrm>
        </p:spPr>
        <p:txBody>
          <a:bodyPr/>
          <a:lstStyle/>
          <a:p>
            <a:pPr algn="ct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Problem Formulation</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9CEC1F-16DA-24ED-8375-D9BEDD2D516A}"/>
              </a:ext>
            </a:extLst>
          </p:cNvPr>
          <p:cNvSpPr>
            <a:spLocks noGrp="1"/>
          </p:cNvSpPr>
          <p:nvPr>
            <p:ph idx="1"/>
          </p:nvPr>
        </p:nvSpPr>
        <p:spPr>
          <a:xfrm>
            <a:off x="677334" y="1930400"/>
            <a:ext cx="8596668" cy="3880773"/>
          </a:xfrm>
        </p:spPr>
        <p:txBody>
          <a:bodyPr>
            <a:normAutofit/>
          </a:bodyPr>
          <a:lstStyle/>
          <a:p>
            <a:pPr algn="just" fontAlgn="base">
              <a:buFont typeface="Wingdings" panose="05000000000000000000" pitchFamily="2" charset="2"/>
              <a:buChar char="§"/>
            </a:pPr>
            <a:r>
              <a:rPr lang="en-US" b="0" i="0" dirty="0">
                <a:solidFill>
                  <a:srgbClr val="444444"/>
                </a:solidFill>
                <a:effectLst/>
                <a:latin typeface="Times New Roman" panose="02020603050405020304" pitchFamily="18" charset="0"/>
                <a:cs typeface="Times New Roman" panose="02020603050405020304" pitchFamily="18" charset="0"/>
              </a:rPr>
              <a:t>In this section, we will discuss the existing system and some of its drawbacks which force us to plan this whole idea of developing an online Blood bank management system. Let us take an example: Suppose there is some patient who needs blood urgently then how you come to know about this condition, you will not even able to reach the patient.</a:t>
            </a:r>
          </a:p>
          <a:p>
            <a:pPr algn="just" fontAlgn="base">
              <a:buFont typeface="Wingdings" panose="05000000000000000000" pitchFamily="2" charset="2"/>
              <a:buChar char="§"/>
            </a:pPr>
            <a:r>
              <a:rPr lang="en-US" b="0" i="0" dirty="0">
                <a:solidFill>
                  <a:srgbClr val="444444"/>
                </a:solidFill>
                <a:effectLst/>
                <a:latin typeface="Times New Roman" panose="02020603050405020304" pitchFamily="18" charset="0"/>
                <a:cs typeface="Times New Roman" panose="02020603050405020304" pitchFamily="18" charset="0"/>
              </a:rPr>
              <a:t>People will go from one blood bank to another to get the blood which is time-consuming and sometimes not able to reach at the time. In some blood banks, sometimes we get the blood but that is not sufficient so we need to search for another blood bank for more blood. If some person wants to donate the blood, he/she needs to come to the bank and need to fill the form then the first doctor will check his blood group after that he will allow donating.</a:t>
            </a:r>
          </a:p>
          <a:p>
            <a:pPr algn="just"/>
            <a:endParaRPr lang="en-IN" dirty="0"/>
          </a:p>
        </p:txBody>
      </p:sp>
    </p:spTree>
    <p:extLst>
      <p:ext uri="{BB962C8B-B14F-4D97-AF65-F5344CB8AC3E}">
        <p14:creationId xmlns:p14="http://schemas.microsoft.com/office/powerpoint/2010/main" val="2363323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ECE1-A990-5711-849D-1445633C2D8F}"/>
              </a:ext>
            </a:extLst>
          </p:cNvPr>
          <p:cNvSpPr>
            <a:spLocks noGrp="1"/>
          </p:cNvSpPr>
          <p:nvPr>
            <p:ph type="title"/>
          </p:nvPr>
        </p:nvSpPr>
        <p:spPr>
          <a:xfrm>
            <a:off x="1031296" y="609600"/>
            <a:ext cx="8596668" cy="1320800"/>
          </a:xfrm>
        </p:spPr>
        <p:txBody>
          <a:bodyPr/>
          <a:lstStyle/>
          <a:p>
            <a:pPr algn="ct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Objective of the work</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60FF68-7961-FA7C-0B3A-AD4CACB4ABA3}"/>
              </a:ext>
            </a:extLst>
          </p:cNvPr>
          <p:cNvSpPr>
            <a:spLocks noGrp="1"/>
          </p:cNvSpPr>
          <p:nvPr>
            <p:ph idx="1"/>
          </p:nvPr>
        </p:nvSpPr>
        <p:spPr>
          <a:xfrm>
            <a:off x="677334" y="1930400"/>
            <a:ext cx="8596668" cy="3880773"/>
          </a:xfrm>
        </p:spPr>
        <p:txBody>
          <a:bodyPr>
            <a:normAutofit lnSpcReduction="10000"/>
          </a:bodyPr>
          <a:lstStyle/>
          <a:p>
            <a:pPr algn="just">
              <a:buFont typeface="Wingdings" panose="05000000000000000000" pitchFamily="2" charset="2"/>
              <a:buChar char="§"/>
            </a:pP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The main purpose of this project is to connect various ends of the blood donation process and automate it. </a:t>
            </a:r>
          </a:p>
          <a:p>
            <a:pPr algn="just">
              <a:buFont typeface="Wingdings" panose="05000000000000000000" pitchFamily="2" charset="2"/>
              <a:buChar char="§"/>
            </a:pP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While easing the efforts taken for the blood searching/donating process the website is also is expected to make the process faster, easier, and reliable than normal traditional methods. </a:t>
            </a:r>
          </a:p>
          <a:p>
            <a:pPr algn="just">
              <a:buFont typeface="Wingdings" panose="05000000000000000000" pitchFamily="2" charset="2"/>
              <a:buChar char="§"/>
            </a:pP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The website provides a very easy user interface with various features that are need of the hour. Some of which include locating blood banks near your location, sharing the obtained location with a dedicated share button, providing you with directions to the desired blood bank with an integrated google map button, a direct hyperlink to the contact details of that particular blood bank, availability along with the number of units of every blood group. </a:t>
            </a:r>
          </a:p>
          <a:p>
            <a:pPr algn="just">
              <a:buFont typeface="Wingdings" panose="05000000000000000000" pitchFamily="2" charset="2"/>
              <a:buChar char="§"/>
            </a:pPr>
            <a:r>
              <a:rPr lang="en-IN"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Real-time updating of units of blood available in the selected blood bank is one of the most prime features. </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45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1B13-FAA6-358B-A7D3-ECDF4E50E4B3}"/>
              </a:ext>
            </a:extLst>
          </p:cNvPr>
          <p:cNvSpPr>
            <a:spLocks noGrp="1"/>
          </p:cNvSpPr>
          <p:nvPr>
            <p:ph type="title"/>
          </p:nvPr>
        </p:nvSpPr>
        <p:spPr>
          <a:xfrm>
            <a:off x="677334" y="156238"/>
            <a:ext cx="8596668" cy="1320800"/>
          </a:xfrm>
        </p:spPr>
        <p:txBody>
          <a:bodyPr/>
          <a:lstStyle/>
          <a:p>
            <a:pPr algn="ctr"/>
            <a:r>
              <a:rPr lang="en-US" u="sng" dirty="0">
                <a:latin typeface="Times New Roman" panose="02020603050405020304" pitchFamily="18" charset="0"/>
                <a:cs typeface="Times New Roman" panose="02020603050405020304" pitchFamily="18" charset="0"/>
              </a:rPr>
              <a:t>Methodology used</a:t>
            </a:r>
          </a:p>
        </p:txBody>
      </p:sp>
      <p:sp>
        <p:nvSpPr>
          <p:cNvPr id="3" name="Content Placeholder 2">
            <a:extLst>
              <a:ext uri="{FF2B5EF4-FFF2-40B4-BE49-F238E27FC236}">
                <a16:creationId xmlns:a16="http://schemas.microsoft.com/office/drawing/2014/main" id="{9A235E7C-E32A-F7D4-FDBE-60BC91B2606B}"/>
              </a:ext>
            </a:extLst>
          </p:cNvPr>
          <p:cNvSpPr>
            <a:spLocks noGrp="1"/>
          </p:cNvSpPr>
          <p:nvPr>
            <p:ph idx="1"/>
          </p:nvPr>
        </p:nvSpPr>
        <p:spPr>
          <a:xfrm>
            <a:off x="431527" y="912970"/>
            <a:ext cx="8948447" cy="5788792"/>
          </a:xfrm>
        </p:spPr>
        <p:txBody>
          <a:bodyPr>
            <a:normAutofit/>
          </a:bodyPr>
          <a:lstStyle/>
          <a:p>
            <a:pPr marL="0" marR="0" lvl="1" indent="0" algn="just" fontAlgn="base">
              <a:lnSpc>
                <a:spcPct val="107000"/>
              </a:lnSpc>
              <a:spcBef>
                <a:spcPts val="0"/>
              </a:spcBef>
              <a:spcAft>
                <a:spcPts val="895"/>
              </a:spcAft>
              <a:buClr>
                <a:srgbClr val="000000"/>
              </a:buClr>
              <a:buSzPts val="1000"/>
              <a:buNone/>
            </a:pPr>
            <a:r>
              <a:rPr lang="en-IN" sz="2000" u="sng" strike="noStrike" dirty="0">
                <a:solidFill>
                  <a:srgbClr val="000000"/>
                </a:solidFill>
                <a:effectLst/>
                <a:uFill>
                  <a:solidFill>
                    <a:srgbClr val="000000"/>
                  </a:solidFill>
                </a:uFill>
                <a:latin typeface="Times New Roman" panose="02020603050405020304" pitchFamily="18" charset="0"/>
                <a:ea typeface="Cambria" panose="02040503050406030204" pitchFamily="18" charset="0"/>
                <a:cs typeface="Times New Roman" panose="02020603050405020304" pitchFamily="18" charset="0"/>
              </a:rPr>
              <a:t>Blood bank Web Application  </a:t>
            </a:r>
          </a:p>
          <a:p>
            <a:pPr marR="0" algn="just">
              <a:lnSpc>
                <a:spcPct val="103000"/>
              </a:lnSpc>
              <a:spcBef>
                <a:spcPts val="0"/>
              </a:spcBef>
              <a:spcAft>
                <a:spcPts val="955"/>
              </a:spcAft>
              <a:buFont typeface="Wingdings" panose="05000000000000000000" pitchFamily="2" charset="2"/>
              <a:buChar char="§"/>
            </a:pPr>
            <a:r>
              <a:rPr lang="en-IN"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This Module Consist of element records of how utility works. The blood financial institution control machine is the web-primarily based totally on line utility with SMS in addition to Email alert characteristic diverse sharing alternatives thru social media packages and Blood financial institution locator. That applied the usage of HTML CSS PHP JavaScript and SQL for database</a:t>
            </a:r>
            <a:r>
              <a:rPr lang="en-IN" sz="16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p>
          <a:p>
            <a:pPr marR="0" algn="just">
              <a:lnSpc>
                <a:spcPct val="103000"/>
              </a:lnSpc>
              <a:spcBef>
                <a:spcPts val="0"/>
              </a:spcBef>
              <a:spcAft>
                <a:spcPts val="955"/>
              </a:spcAft>
              <a:buFont typeface="Wingdings" panose="05000000000000000000" pitchFamily="2" charset="2"/>
              <a:buChar char="§"/>
            </a:pPr>
            <a:r>
              <a:rPr lang="en-IN"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In this Module the requests from receptors for the required blood organization are served</a:t>
            </a:r>
            <a:r>
              <a:rPr lang="en-IN" sz="16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p>
          <a:p>
            <a:pPr marR="0" algn="just">
              <a:lnSpc>
                <a:spcPct val="103000"/>
              </a:lnSpc>
              <a:spcBef>
                <a:spcPts val="0"/>
              </a:spcBef>
              <a:spcAft>
                <a:spcPts val="955"/>
              </a:spcAft>
              <a:buFont typeface="Wingdings" panose="05000000000000000000" pitchFamily="2" charset="2"/>
              <a:buChar char="§"/>
            </a:pPr>
            <a:r>
              <a:rPr lang="en-IN" dirty="0">
                <a:solidFill>
                  <a:srgbClr val="000000"/>
                </a:solidFill>
                <a:effectLst/>
                <a:latin typeface="Times New Roman" panose="02020603050405020304" pitchFamily="18" charset="0"/>
                <a:ea typeface="Cambria" panose="02040503050406030204" pitchFamily="18" charset="0"/>
              </a:rPr>
              <a:t>The Blood donor can sign in at the machine and it will offer a donor identity entification at the crowning glory of registration thru Email service .if the fake request despatched to the blood financial institution the admin in addition to blood financial institution have complete rights to delete the request. In case If the request is despatched to blood financial institution for particular blood organization through consumer and his registration identity entification also generated however lamentably consumer won’t come, the machine robotically cancel his registration identity entification and replace blood financial institution facts through the usage of actual time updating The machine will tell to all of the applicable donors with the request. Blood financial institution can upload or cast off a donor from the machine. Also he can upload blood inventory to the applicable blood financial institution. Blood Bank Management machine has separate Admin panel.</a:t>
            </a:r>
            <a:endParaRPr lang="en-IN"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p>
            <a:pPr marL="0" marR="0" indent="0" algn="just">
              <a:lnSpc>
                <a:spcPct val="103000"/>
              </a:lnSpc>
              <a:spcBef>
                <a:spcPts val="0"/>
              </a:spcBef>
              <a:spcAft>
                <a:spcPts val="955"/>
              </a:spcAft>
              <a:buNone/>
            </a:pPr>
            <a:endParaRPr lang="en-IN" sz="16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pPr marL="0" marR="0" indent="0" algn="just">
              <a:lnSpc>
                <a:spcPct val="103000"/>
              </a:lnSpc>
              <a:spcBef>
                <a:spcPts val="0"/>
              </a:spcBef>
              <a:spcAft>
                <a:spcPts val="955"/>
              </a:spcAft>
              <a:buNone/>
            </a:pPr>
            <a:endParaRPr lang="en-IN" sz="16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p>
            <a:pPr>
              <a:buFont typeface="Wingdings" panose="05000000000000000000" pitchFamily="2" charset="2"/>
              <a:buChar char="§"/>
            </a:pPr>
            <a:endParaRPr lang="en-IN" sz="1600" dirty="0"/>
          </a:p>
        </p:txBody>
      </p:sp>
    </p:spTree>
    <p:extLst>
      <p:ext uri="{BB962C8B-B14F-4D97-AF65-F5344CB8AC3E}">
        <p14:creationId xmlns:p14="http://schemas.microsoft.com/office/powerpoint/2010/main" val="3611373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5EDBD5-0C49-F55A-B450-73B4F2D5B0EA}"/>
              </a:ext>
            </a:extLst>
          </p:cNvPr>
          <p:cNvPicPr>
            <a:picLocks noChangeAspect="1"/>
          </p:cNvPicPr>
          <p:nvPr/>
        </p:nvPicPr>
        <p:blipFill>
          <a:blip r:embed="rId2"/>
          <a:stretch>
            <a:fillRect/>
          </a:stretch>
        </p:blipFill>
        <p:spPr>
          <a:xfrm>
            <a:off x="2013212" y="221748"/>
            <a:ext cx="6245884" cy="6636252"/>
          </a:xfrm>
          <a:prstGeom prst="rect">
            <a:avLst/>
          </a:prstGeom>
        </p:spPr>
      </p:pic>
    </p:spTree>
    <p:extLst>
      <p:ext uri="{BB962C8B-B14F-4D97-AF65-F5344CB8AC3E}">
        <p14:creationId xmlns:p14="http://schemas.microsoft.com/office/powerpoint/2010/main" val="1556315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4B0FEF-A321-7241-5283-C30B23D2691A}"/>
              </a:ext>
            </a:extLst>
          </p:cNvPr>
          <p:cNvPicPr>
            <a:picLocks noChangeAspect="1"/>
          </p:cNvPicPr>
          <p:nvPr/>
        </p:nvPicPr>
        <p:blipFill>
          <a:blip r:embed="rId2"/>
          <a:stretch>
            <a:fillRect/>
          </a:stretch>
        </p:blipFill>
        <p:spPr>
          <a:xfrm>
            <a:off x="2448725" y="77509"/>
            <a:ext cx="5653056" cy="6780491"/>
          </a:xfrm>
          <a:prstGeom prst="rect">
            <a:avLst/>
          </a:prstGeom>
        </p:spPr>
      </p:pic>
    </p:spTree>
    <p:extLst>
      <p:ext uri="{BB962C8B-B14F-4D97-AF65-F5344CB8AC3E}">
        <p14:creationId xmlns:p14="http://schemas.microsoft.com/office/powerpoint/2010/main" val="751348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87A725-0997-3623-C0EB-8239BF6E49B3}"/>
              </a:ext>
            </a:extLst>
          </p:cNvPr>
          <p:cNvSpPr>
            <a:spLocks noGrp="1"/>
          </p:cNvSpPr>
          <p:nvPr>
            <p:ph idx="1"/>
          </p:nvPr>
        </p:nvSpPr>
        <p:spPr>
          <a:xfrm>
            <a:off x="657669" y="1488613"/>
            <a:ext cx="8596668" cy="3880773"/>
          </a:xfrm>
        </p:spPr>
        <p:txBody>
          <a:bodyPr>
            <a:normAutofit/>
          </a:bodyPr>
          <a:lstStyle/>
          <a:p>
            <a:pPr marL="0" indent="0" algn="just">
              <a:buNone/>
            </a:pPr>
            <a:r>
              <a:rPr lang="en-US" sz="2800" u="sng" dirty="0">
                <a:latin typeface="Times New Roman" panose="02020603050405020304" pitchFamily="18" charset="0"/>
                <a:cs typeface="Times New Roman" panose="02020603050405020304" pitchFamily="18" charset="0"/>
              </a:rPr>
              <a:t>Database</a:t>
            </a:r>
          </a:p>
          <a:p>
            <a:pPr algn="just">
              <a:buFont typeface="Wingdings" panose="05000000000000000000" pitchFamily="2" charset="2"/>
              <a:buChar char="§"/>
            </a:pPr>
            <a:r>
              <a:rPr lang="en-IN" sz="1800" dirty="0">
                <a:solidFill>
                  <a:srgbClr val="000000"/>
                </a:solidFill>
                <a:effectLst/>
                <a:latin typeface="Times New Roman" panose="02020603050405020304" pitchFamily="18" charset="0"/>
                <a:ea typeface="Cambria" panose="02040503050406030204" pitchFamily="18" charset="0"/>
              </a:rPr>
              <a:t>In this system, database is used to record and manage the transactions of blood donations and blood issued. </a:t>
            </a:r>
          </a:p>
          <a:p>
            <a:pPr algn="just">
              <a:buFont typeface="Wingdings" panose="05000000000000000000" pitchFamily="2" charset="2"/>
              <a:buChar char="§"/>
            </a:pPr>
            <a:r>
              <a:rPr lang="en-IN" sz="1800" dirty="0">
                <a:solidFill>
                  <a:srgbClr val="000000"/>
                </a:solidFill>
                <a:effectLst/>
                <a:latin typeface="Times New Roman" panose="02020603050405020304" pitchFamily="18" charset="0"/>
                <a:ea typeface="Cambria" panose="02040503050406030204" pitchFamily="18" charset="0"/>
              </a:rPr>
              <a:t>The main purpose of this system is to keep an organize records management of blood. Information such as Donor Details, Blood Collection, Screening, Component preparation, Blood storage, Blood request, Compatibility, Blood issue, Monthly statistics records are stored using database.</a:t>
            </a:r>
          </a:p>
          <a:p>
            <a:pPr algn="just">
              <a:buFont typeface="Wingdings" panose="05000000000000000000" pitchFamily="2" charset="2"/>
              <a:buChar char="§"/>
            </a:pPr>
            <a:r>
              <a:rPr lang="en-IN" sz="1800" dirty="0">
                <a:solidFill>
                  <a:srgbClr val="000000"/>
                </a:solidFill>
                <a:effectLst/>
                <a:latin typeface="Times New Roman" panose="02020603050405020304" pitchFamily="18" charset="0"/>
                <a:ea typeface="Cambria" panose="02040503050406030204" pitchFamily="18" charset="0"/>
              </a:rPr>
              <a:t> It provides great help in the properly monitoring of blood available in the blood bank and for easy processing of blood request</a:t>
            </a:r>
            <a:endParaRPr lang="en-IN" sz="2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0337816"/>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256</TotalTime>
  <Words>1201</Words>
  <Application>Microsoft Office PowerPoint</Application>
  <PresentationFormat>Widescreen</PresentationFormat>
  <Paragraphs>68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Cambria</vt:lpstr>
      <vt:lpstr>Helvetica Neue</vt:lpstr>
      <vt:lpstr>Times New Roman</vt:lpstr>
      <vt:lpstr>Trebuchet MS</vt:lpstr>
      <vt:lpstr>Wingdings</vt:lpstr>
      <vt:lpstr>Wingdings 3</vt:lpstr>
      <vt:lpstr>Facet</vt:lpstr>
      <vt:lpstr>Blood Bank Management System Via Cloud Computing</vt:lpstr>
      <vt:lpstr>Outline</vt:lpstr>
      <vt:lpstr> INTRODUCTION</vt:lpstr>
      <vt:lpstr> Problem Formulation</vt:lpstr>
      <vt:lpstr> Objective of the work</vt:lpstr>
      <vt:lpstr>Methodology used</vt:lpstr>
      <vt:lpstr>PowerPoint Presentation</vt:lpstr>
      <vt:lpstr>PowerPoint Presentation</vt:lpstr>
      <vt:lpstr>PowerPoint Presentation</vt:lpstr>
      <vt:lpstr> Result and output </vt:lpstr>
      <vt:lpstr>PowerPoint Presentation</vt:lpstr>
      <vt:lpstr>PowerPoint Presentation</vt:lpstr>
      <vt:lpstr>PowerPoint Presentation</vt:lpstr>
      <vt:lpstr>PowerPoint Presentation</vt:lpstr>
      <vt:lpstr>PowerPoint Presentation</vt:lpstr>
      <vt:lpstr>PowerPoint Presentation</vt:lpstr>
      <vt:lpstr> Conclusion</vt:lpstr>
      <vt:lpstr> Future scope </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 Via Cloud Computing</dc:title>
  <dc:creator>Ranjeet Singh</dc:creator>
  <cp:lastModifiedBy>Ranjeet Singh</cp:lastModifiedBy>
  <cp:revision>6</cp:revision>
  <dcterms:created xsi:type="dcterms:W3CDTF">2022-11-04T05:31:09Z</dcterms:created>
  <dcterms:modified xsi:type="dcterms:W3CDTF">2022-11-04T11:11:49Z</dcterms:modified>
</cp:coreProperties>
</file>