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7" r:id="rId3"/>
    <p:sldId id="295" r:id="rId4"/>
    <p:sldId id="296" r:id="rId5"/>
    <p:sldId id="297" r:id="rId6"/>
    <p:sldId id="298" r:id="rId7"/>
    <p:sldId id="261" r:id="rId8"/>
    <p:sldId id="300" r:id="rId9"/>
    <p:sldId id="301" r:id="rId10"/>
    <p:sldId id="302"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Gill Sans MT" panose="020B0502020104020203" pitchFamily="3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C9C"/>
    <a:srgbClr val="218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0727" autoAdjust="0"/>
  </p:normalViewPr>
  <p:slideViewPr>
    <p:cSldViewPr snapToGrid="0">
      <p:cViewPr varScale="1">
        <p:scale>
          <a:sx n="78" d="100"/>
          <a:sy n="78" d="100"/>
        </p:scale>
        <p:origin x="11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02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402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70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45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8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174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 y="0"/>
            <a:ext cx="9138684" cy="5143500"/>
          </a:xfrm>
          <a:prstGeom prst="rect">
            <a:avLst/>
          </a:prstGeom>
        </p:spPr>
      </p:pic>
      <p:sp>
        <p:nvSpPr>
          <p:cNvPr id="9" name="TextBox 8"/>
          <p:cNvSpPr txBox="1"/>
          <p:nvPr/>
        </p:nvSpPr>
        <p:spPr>
          <a:xfrm>
            <a:off x="640542" y="4089189"/>
            <a:ext cx="2171700" cy="230832"/>
          </a:xfrm>
          <a:prstGeom prst="rect">
            <a:avLst/>
          </a:prstGeom>
          <a:noFill/>
        </p:spPr>
        <p:txBody>
          <a:bodyPr wrap="square" rtlCol="0">
            <a:spAutoFit/>
          </a:bodyPr>
          <a:lstStyle/>
          <a:p>
            <a:pPr algn="ctr"/>
            <a:r>
              <a:rPr lang="en-IN" sz="900" dirty="0" smtClean="0">
                <a:latin typeface="Gill Sans MT" panose="020B0502020104020203" pitchFamily="34" charset="0"/>
              </a:rPr>
              <a:t>A venture of Ekon Solutions India Pvt. Ltd.</a:t>
            </a:r>
            <a:endParaRPr lang="en-IN" sz="900" dirty="0">
              <a:latin typeface="Gill Sans MT" panose="020B0502020104020203"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38" y="2699971"/>
            <a:ext cx="2773908" cy="1389218"/>
          </a:xfrm>
          <a:prstGeom prst="rect">
            <a:avLst/>
          </a:prstGeom>
        </p:spPr>
      </p:pic>
      <p:sp>
        <p:nvSpPr>
          <p:cNvPr id="12" name="TextBox 11"/>
          <p:cNvSpPr txBox="1"/>
          <p:nvPr/>
        </p:nvSpPr>
        <p:spPr>
          <a:xfrm>
            <a:off x="339438" y="2170036"/>
            <a:ext cx="5666509" cy="338554"/>
          </a:xfrm>
          <a:prstGeom prst="rect">
            <a:avLst/>
          </a:prstGeom>
          <a:noFill/>
        </p:spPr>
        <p:txBody>
          <a:bodyPr wrap="square" rtlCol="0">
            <a:spAutoFit/>
          </a:bodyPr>
          <a:lstStyle/>
          <a:p>
            <a:pPr algn="ctr"/>
            <a:r>
              <a:rPr lang="en-IN" sz="1600" b="1" dirty="0"/>
              <a:t>An abode for those seeking Excellence in </a:t>
            </a:r>
            <a:r>
              <a:rPr lang="en-IN" sz="1600" b="1" dirty="0" smtClean="0"/>
              <a:t>Education.</a:t>
            </a:r>
            <a:endParaRPr lang="en-IN" sz="1600" b="1"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18744" r="20299" b="19318"/>
          <a:stretch/>
        </p:blipFill>
        <p:spPr>
          <a:xfrm>
            <a:off x="4574658" y="2472588"/>
            <a:ext cx="4570741" cy="26809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 y="0"/>
            <a:ext cx="9138684" cy="5143500"/>
          </a:xfrm>
          <a:prstGeom prst="rect">
            <a:avLst/>
          </a:prstGeom>
        </p:spPr>
      </p:pic>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2"/>
          <p:cNvSpPr/>
          <p:nvPr/>
        </p:nvSpPr>
        <p:spPr>
          <a:xfrm>
            <a:off x="432485" y="935681"/>
            <a:ext cx="7677387" cy="1146211"/>
          </a:xfrm>
          <a:prstGeom prst="rect">
            <a:avLst/>
          </a:prstGeom>
        </p:spPr>
        <p:txBody>
          <a:bodyPr wrap="square">
            <a:spAutoFit/>
          </a:bodyPr>
          <a:lstStyle/>
          <a:p>
            <a:pPr algn="just">
              <a:lnSpc>
                <a:spcPct val="107000"/>
              </a:lnSpc>
              <a:spcAft>
                <a:spcPts val="800"/>
              </a:spcAft>
            </a:pPr>
            <a:r>
              <a:rPr lang="en-IN" sz="1600" dirty="0"/>
              <a:t>If you meet all of the above mentioned criteria, then you are pre-qualified to become our franchisee. Just get in touch with us through a call on () or simply write to us at () and one of our Business Advisors would get in touch with you and guide you through the set-up process.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
        <p:nvSpPr>
          <p:cNvPr id="10" name="TextBox 9"/>
          <p:cNvSpPr txBox="1"/>
          <p:nvPr/>
        </p:nvSpPr>
        <p:spPr>
          <a:xfrm>
            <a:off x="432485" y="2571750"/>
            <a:ext cx="3581400" cy="523220"/>
          </a:xfrm>
          <a:prstGeom prst="rect">
            <a:avLst/>
          </a:prstGeom>
          <a:noFill/>
        </p:spPr>
        <p:txBody>
          <a:bodyPr wrap="square" rtlCol="0">
            <a:spAutoFit/>
          </a:bodyPr>
          <a:lstStyle/>
          <a:p>
            <a:r>
              <a:rPr lang="en-IN" sz="2800" b="1" dirty="0" smtClean="0"/>
              <a:t>Thank You!</a:t>
            </a:r>
            <a:endParaRPr lang="en-IN" sz="2800" b="1" dirty="0"/>
          </a:p>
        </p:txBody>
      </p:sp>
    </p:spTree>
    <p:extLst>
      <p:ext uri="{BB962C8B-B14F-4D97-AF65-F5344CB8AC3E}">
        <p14:creationId xmlns:p14="http://schemas.microsoft.com/office/powerpoint/2010/main" val="3159486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 y="0"/>
            <a:ext cx="9138684" cy="5143500"/>
          </a:xfrm>
          <a:prstGeom prst="rect">
            <a:avLst/>
          </a:prstGeom>
        </p:spPr>
      </p:pic>
      <p:sp>
        <p:nvSpPr>
          <p:cNvPr id="95" name="Google Shape;95;p13"/>
          <p:cNvSpPr txBox="1"/>
          <p:nvPr/>
        </p:nvSpPr>
        <p:spPr>
          <a:xfrm>
            <a:off x="488453" y="1376156"/>
            <a:ext cx="5496709" cy="332077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itle 1"/>
          <p:cNvSpPr>
            <a:spLocks noGrp="1"/>
          </p:cNvSpPr>
          <p:nvPr>
            <p:ph type="title"/>
          </p:nvPr>
        </p:nvSpPr>
        <p:spPr>
          <a:xfrm>
            <a:off x="509233" y="358388"/>
            <a:ext cx="6462600" cy="857400"/>
          </a:xfrm>
        </p:spPr>
        <p:txBody>
          <a:bodyPr/>
          <a:lstStyle/>
          <a:p>
            <a:r>
              <a:rPr lang="en-IN" b="1" dirty="0" smtClean="0">
                <a:solidFill>
                  <a:schemeClr val="tx1">
                    <a:lumMod val="50000"/>
                  </a:schemeClr>
                </a:solidFill>
              </a:rPr>
              <a:t>Who Are We </a:t>
            </a:r>
            <a:endParaRPr lang="en-IN" b="1" dirty="0">
              <a:solidFill>
                <a:schemeClr val="tx1">
                  <a:lumMod val="50000"/>
                </a:schemeClr>
              </a:solidFill>
            </a:endParaRPr>
          </a:p>
        </p:txBody>
      </p:sp>
      <p:sp>
        <p:nvSpPr>
          <p:cNvPr id="10" name="Content Placeholder 12">
            <a:extLst>
              <a:ext uri="{FF2B5EF4-FFF2-40B4-BE49-F238E27FC236}">
                <a16:creationId xmlns:a16="http://schemas.microsoft.com/office/drawing/2014/main" id="{556610ED-3E2D-4E6A-ABD0-150F203E6B46}"/>
              </a:ext>
            </a:extLst>
          </p:cNvPr>
          <p:cNvSpPr txBox="1">
            <a:spLocks/>
          </p:cNvSpPr>
          <p:nvPr/>
        </p:nvSpPr>
        <p:spPr>
          <a:xfrm>
            <a:off x="587399" y="1492827"/>
            <a:ext cx="7528560" cy="417500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N" sz="1600" dirty="0" smtClean="0"/>
              <a:t>• Overseas Education Lane is one of the rapidly growing global education service platform in India offering integrated services to students for pursuing overseas education.  </a:t>
            </a:r>
          </a:p>
          <a:p>
            <a:pPr algn="just"/>
            <a:endParaRPr lang="en-IN" sz="1600" dirty="0" smtClean="0"/>
          </a:p>
          <a:p>
            <a:pPr algn="just"/>
            <a:r>
              <a:rPr lang="en-IN" sz="1600" dirty="0" smtClean="0"/>
              <a:t>• An initiative of Ekon India Solutions Pvt Ltd, Overseas Education Lane was established in 2021 to cater to the growing demand of high quality overseas education for the students residing in tier 2 and tier 3 cities of India.  Since our inception we have counselled and placed over 1000 students across several premium educational institutions across the World.</a:t>
            </a:r>
          </a:p>
          <a:p>
            <a:endParaRPr lang="en-IN" sz="1600" dirty="0" smtClean="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0" y="0"/>
            <a:ext cx="9138684" cy="5143500"/>
          </a:xfrm>
          <a:prstGeom prst="rect">
            <a:avLst/>
          </a:prstGeom>
        </p:spPr>
      </p:pic>
      <p:sp>
        <p:nvSpPr>
          <p:cNvPr id="95" name="Google Shape;95;p13"/>
          <p:cNvSpPr txBox="1"/>
          <p:nvPr/>
        </p:nvSpPr>
        <p:spPr>
          <a:xfrm>
            <a:off x="893700" y="1679265"/>
            <a:ext cx="37326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 name="TextBox 8"/>
          <p:cNvSpPr txBox="1"/>
          <p:nvPr/>
        </p:nvSpPr>
        <p:spPr>
          <a:xfrm>
            <a:off x="457200" y="554009"/>
            <a:ext cx="7746543" cy="2031325"/>
          </a:xfrm>
          <a:prstGeom prst="rect">
            <a:avLst/>
          </a:prstGeom>
          <a:noFill/>
        </p:spPr>
        <p:txBody>
          <a:bodyPr wrap="square" rtlCol="0">
            <a:spAutoFit/>
          </a:bodyPr>
          <a:lstStyle/>
          <a:p>
            <a:r>
              <a:rPr lang="en-IN" sz="1600" dirty="0"/>
              <a:t>• As of January 2021 an estimated 1.09 million students are studying in around 85 countries with Canada, USA and Australia topping the charts followed by the UK, China and New Zealand.</a:t>
            </a:r>
          </a:p>
          <a:p>
            <a:endParaRPr lang="en-IN" sz="1600" dirty="0"/>
          </a:p>
          <a:p>
            <a:r>
              <a:rPr lang="en-IN" sz="1600" dirty="0"/>
              <a:t>• According to a RedSeer research published it is estimated that approximately 1.8 million students would be spending around US$ 85 billion on education overseas by 2024.  </a:t>
            </a:r>
          </a:p>
          <a:p>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3773144876"/>
              </p:ext>
            </p:extLst>
          </p:nvPr>
        </p:nvGraphicFramePr>
        <p:xfrm>
          <a:off x="1108364" y="2795154"/>
          <a:ext cx="6553200" cy="1828800"/>
        </p:xfrm>
        <a:graphic>
          <a:graphicData uri="http://schemas.openxmlformats.org/drawingml/2006/table">
            <a:tbl>
              <a:tblPr firstRow="1" bandRow="1">
                <a:tableStyleId>{BDBED569-4797-4DF1-A0F4-6AAB3CD982D8}</a:tableStyleId>
              </a:tblPr>
              <a:tblGrid>
                <a:gridCol w="1368250">
                  <a:extLst>
                    <a:ext uri="{9D8B030D-6E8A-4147-A177-3AD203B41FA5}">
                      <a16:colId xmlns:a16="http://schemas.microsoft.com/office/drawing/2014/main" val="323526995"/>
                    </a:ext>
                  </a:extLst>
                </a:gridCol>
                <a:gridCol w="5184950">
                  <a:extLst>
                    <a:ext uri="{9D8B030D-6E8A-4147-A177-3AD203B41FA5}">
                      <a16:colId xmlns:a16="http://schemas.microsoft.com/office/drawing/2014/main" val="2492579200"/>
                    </a:ext>
                  </a:extLst>
                </a:gridCol>
              </a:tblGrid>
              <a:tr h="250704">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Year </a:t>
                      </a:r>
                      <a:endParaRPr lang="en-IN" sz="1400" b="1" i="1" u="none" strike="noStrike" cap="none" dirty="0">
                        <a:solidFill>
                          <a:schemeClr val="tx1">
                            <a:lumMod val="50000"/>
                          </a:schemeClr>
                        </a:solidFill>
                        <a:latin typeface="+mn-lt"/>
                        <a:ea typeface="+mn-ea"/>
                        <a:cs typeface="+mn-cs"/>
                        <a:sym typeface="Arial"/>
                      </a:endParaRPr>
                    </a:p>
                  </a:txBody>
                  <a:tcPr>
                    <a:solidFill>
                      <a:srgbClr val="E6E6E6"/>
                    </a:solidFill>
                  </a:tcPr>
                </a:tc>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 No. of Indian students studying abroad </a:t>
                      </a:r>
                      <a:endParaRPr lang="en-IN" sz="1400" b="1" i="1" u="none" strike="noStrike" cap="none" dirty="0">
                        <a:solidFill>
                          <a:schemeClr val="tx1">
                            <a:lumMod val="50000"/>
                          </a:schemeClr>
                        </a:solidFill>
                        <a:latin typeface="+mn-lt"/>
                        <a:ea typeface="+mn-ea"/>
                        <a:cs typeface="+mn-cs"/>
                        <a:sym typeface="Arial"/>
                      </a:endParaRPr>
                    </a:p>
                  </a:txBody>
                  <a:tcPr>
                    <a:solidFill>
                      <a:srgbClr val="E6E6E6"/>
                    </a:solidFill>
                  </a:tcPr>
                </a:tc>
                <a:extLst>
                  <a:ext uri="{0D108BD9-81ED-4DB2-BD59-A6C34878D82A}">
                    <a16:rowId xmlns:a16="http://schemas.microsoft.com/office/drawing/2014/main" val="1159945034"/>
                  </a:ext>
                </a:extLst>
              </a:tr>
              <a:tr h="262604">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2018</a:t>
                      </a:r>
                      <a:endParaRPr lang="en-IN" sz="1400" b="1" i="1" u="none" strike="noStrike" cap="none" dirty="0">
                        <a:solidFill>
                          <a:schemeClr val="tx1">
                            <a:lumMod val="50000"/>
                          </a:schemeClr>
                        </a:solidFill>
                        <a:latin typeface="+mn-lt"/>
                        <a:ea typeface="+mn-ea"/>
                        <a:cs typeface="+mn-cs"/>
                        <a:sym typeface="Arial"/>
                      </a:endParaRPr>
                    </a:p>
                  </a:txBody>
                  <a:tcPr>
                    <a:solidFill>
                      <a:schemeClr val="bg1">
                        <a:alpha val="20000"/>
                      </a:schemeClr>
                    </a:solidFill>
                  </a:tcPr>
                </a:tc>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7.5 lakhs</a:t>
                      </a:r>
                      <a:endParaRPr lang="en-IN" sz="1400" b="1" i="1" u="none" strike="noStrike" cap="none" dirty="0">
                        <a:solidFill>
                          <a:schemeClr val="tx1">
                            <a:lumMod val="50000"/>
                          </a:schemeClr>
                        </a:solidFill>
                        <a:latin typeface="+mn-lt"/>
                        <a:ea typeface="+mn-ea"/>
                        <a:cs typeface="+mn-cs"/>
                        <a:sym typeface="Arial"/>
                      </a:endParaRPr>
                    </a:p>
                  </a:txBody>
                  <a:tcPr>
                    <a:solidFill>
                      <a:schemeClr val="bg1">
                        <a:alpha val="20000"/>
                      </a:schemeClr>
                    </a:solidFill>
                  </a:tcPr>
                </a:tc>
                <a:extLst>
                  <a:ext uri="{0D108BD9-81ED-4DB2-BD59-A6C34878D82A}">
                    <a16:rowId xmlns:a16="http://schemas.microsoft.com/office/drawing/2014/main" val="11360162"/>
                  </a:ext>
                </a:extLst>
              </a:tr>
              <a:tr h="262604">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2019</a:t>
                      </a:r>
                      <a:endParaRPr lang="en-IN" sz="1400" b="1" i="1" u="none" strike="noStrike" cap="none" dirty="0">
                        <a:solidFill>
                          <a:schemeClr val="tx1">
                            <a:lumMod val="50000"/>
                          </a:schemeClr>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5.9 lakhs </a:t>
                      </a:r>
                      <a:endParaRPr lang="en-IN" sz="1400" b="1" i="1" u="none" strike="noStrike" cap="none" dirty="0">
                        <a:solidFill>
                          <a:schemeClr val="tx1">
                            <a:lumMod val="50000"/>
                          </a:schemeClr>
                        </a:solidFill>
                        <a:latin typeface="+mn-lt"/>
                        <a:ea typeface="+mn-ea"/>
                        <a:cs typeface="+mn-cs"/>
                        <a:sym typeface="Arial"/>
                      </a:endParaRPr>
                    </a:p>
                  </a:txBody>
                  <a:tcPr/>
                </a:tc>
                <a:extLst>
                  <a:ext uri="{0D108BD9-81ED-4DB2-BD59-A6C34878D82A}">
                    <a16:rowId xmlns:a16="http://schemas.microsoft.com/office/drawing/2014/main" val="4518369"/>
                  </a:ext>
                </a:extLst>
              </a:tr>
              <a:tr h="262604">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2020</a:t>
                      </a:r>
                      <a:endParaRPr lang="en-IN" sz="1400" b="1" i="1" u="none" strike="noStrike" cap="none" dirty="0">
                        <a:solidFill>
                          <a:schemeClr val="tx1">
                            <a:lumMod val="50000"/>
                          </a:schemeClr>
                        </a:solidFill>
                        <a:latin typeface="+mn-lt"/>
                        <a:ea typeface="+mn-ea"/>
                        <a:cs typeface="+mn-cs"/>
                        <a:sym typeface="Arial"/>
                      </a:endParaRPr>
                    </a:p>
                  </a:txBody>
                  <a:tcPr>
                    <a:solidFill>
                      <a:schemeClr val="bg1">
                        <a:alpha val="20000"/>
                      </a:schemeClr>
                    </a:solidFill>
                  </a:tcPr>
                </a:tc>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2.6 lakhs</a:t>
                      </a:r>
                      <a:endParaRPr lang="en-IN" sz="1400" b="1" i="1" u="none" strike="noStrike" cap="none" dirty="0">
                        <a:solidFill>
                          <a:schemeClr val="tx1">
                            <a:lumMod val="50000"/>
                          </a:schemeClr>
                        </a:solidFill>
                        <a:latin typeface="+mn-lt"/>
                        <a:ea typeface="+mn-ea"/>
                        <a:cs typeface="+mn-cs"/>
                        <a:sym typeface="Arial"/>
                      </a:endParaRPr>
                    </a:p>
                  </a:txBody>
                  <a:tcPr>
                    <a:solidFill>
                      <a:schemeClr val="bg1">
                        <a:alpha val="20000"/>
                      </a:schemeClr>
                    </a:solidFill>
                  </a:tcPr>
                </a:tc>
                <a:extLst>
                  <a:ext uri="{0D108BD9-81ED-4DB2-BD59-A6C34878D82A}">
                    <a16:rowId xmlns:a16="http://schemas.microsoft.com/office/drawing/2014/main" val="3494456733"/>
                  </a:ext>
                </a:extLst>
              </a:tr>
              <a:tr h="262604">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2021</a:t>
                      </a:r>
                      <a:endParaRPr lang="en-IN" sz="1400" b="1" i="1" u="none" strike="noStrike" cap="none" dirty="0">
                        <a:solidFill>
                          <a:schemeClr val="tx1">
                            <a:lumMod val="50000"/>
                          </a:schemeClr>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4.5 lakhs</a:t>
                      </a:r>
                      <a:endParaRPr lang="en-IN" sz="1400" b="1" i="1" u="none" strike="noStrike" cap="none" dirty="0">
                        <a:solidFill>
                          <a:schemeClr val="tx1">
                            <a:lumMod val="50000"/>
                          </a:schemeClr>
                        </a:solidFill>
                        <a:latin typeface="+mn-lt"/>
                        <a:ea typeface="+mn-ea"/>
                        <a:cs typeface="+mn-cs"/>
                        <a:sym typeface="Arial"/>
                      </a:endParaRPr>
                    </a:p>
                  </a:txBody>
                  <a:tcPr/>
                </a:tc>
                <a:extLst>
                  <a:ext uri="{0D108BD9-81ED-4DB2-BD59-A6C34878D82A}">
                    <a16:rowId xmlns:a16="http://schemas.microsoft.com/office/drawing/2014/main" val="2185444713"/>
                  </a:ext>
                </a:extLst>
              </a:tr>
              <a:tr h="262604">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2022</a:t>
                      </a:r>
                      <a:endParaRPr lang="en-IN" sz="1400" b="1" i="1" u="none" strike="noStrike" cap="none" dirty="0">
                        <a:solidFill>
                          <a:schemeClr val="tx1">
                            <a:lumMod val="50000"/>
                          </a:schemeClr>
                        </a:solidFill>
                        <a:latin typeface="+mn-lt"/>
                        <a:ea typeface="+mn-ea"/>
                        <a:cs typeface="+mn-cs"/>
                        <a:sym typeface="Arial"/>
                      </a:endParaRPr>
                    </a:p>
                  </a:txBody>
                  <a:tcPr>
                    <a:solidFill>
                      <a:schemeClr val="bg1">
                        <a:alpha val="20000"/>
                      </a:schemeClr>
                    </a:solidFill>
                  </a:tcPr>
                </a:tc>
                <a:tc>
                  <a:txBody>
                    <a:bodyPr/>
                    <a:lstStyle/>
                    <a:p>
                      <a:pPr marR="0" algn="ctr" rtl="0">
                        <a:lnSpc>
                          <a:spcPct val="100000"/>
                        </a:lnSpc>
                        <a:spcBef>
                          <a:spcPts val="0"/>
                        </a:spcBef>
                        <a:spcAft>
                          <a:spcPts val="0"/>
                        </a:spcAft>
                        <a:buClr>
                          <a:srgbClr val="000000"/>
                        </a:buClr>
                        <a:buFont typeface="Arial"/>
                      </a:pPr>
                      <a:r>
                        <a:rPr lang="en-IN" sz="1400" b="1" i="1" u="none" strike="noStrike" cap="none" dirty="0" smtClean="0">
                          <a:solidFill>
                            <a:schemeClr val="tx1">
                              <a:lumMod val="50000"/>
                            </a:schemeClr>
                          </a:solidFill>
                          <a:latin typeface="+mn-lt"/>
                          <a:ea typeface="+mn-ea"/>
                          <a:cs typeface="+mn-cs"/>
                          <a:sym typeface="Arial"/>
                        </a:rPr>
                        <a:t>2.2 lakhs (till August)</a:t>
                      </a:r>
                      <a:endParaRPr lang="en-IN" sz="1400" b="1" i="1" u="none" strike="noStrike" cap="none" dirty="0">
                        <a:solidFill>
                          <a:schemeClr val="tx1">
                            <a:lumMod val="50000"/>
                          </a:schemeClr>
                        </a:solidFill>
                        <a:latin typeface="+mn-lt"/>
                        <a:ea typeface="+mn-ea"/>
                        <a:cs typeface="+mn-cs"/>
                        <a:sym typeface="Arial"/>
                      </a:endParaRPr>
                    </a:p>
                  </a:txBody>
                  <a:tcPr>
                    <a:solidFill>
                      <a:schemeClr val="bg1">
                        <a:alpha val="20000"/>
                      </a:schemeClr>
                    </a:solidFill>
                  </a:tcPr>
                </a:tc>
                <a:extLst>
                  <a:ext uri="{0D108BD9-81ED-4DB2-BD59-A6C34878D82A}">
                    <a16:rowId xmlns:a16="http://schemas.microsoft.com/office/drawing/2014/main" val="126450633"/>
                  </a:ext>
                </a:extLst>
              </a:tr>
            </a:tbl>
          </a:graphicData>
        </a:graphic>
      </p:graphicFrame>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
        <p:nvSpPr>
          <p:cNvPr id="2" name="TextBox 1"/>
          <p:cNvSpPr txBox="1"/>
          <p:nvPr/>
        </p:nvSpPr>
        <p:spPr>
          <a:xfrm>
            <a:off x="4626300" y="4602942"/>
            <a:ext cx="3274915" cy="230832"/>
          </a:xfrm>
          <a:prstGeom prst="rect">
            <a:avLst/>
          </a:prstGeom>
          <a:noFill/>
        </p:spPr>
        <p:txBody>
          <a:bodyPr wrap="square" rtlCol="0">
            <a:spAutoFit/>
          </a:bodyPr>
          <a:lstStyle/>
          <a:p>
            <a:r>
              <a:rPr lang="en-IN" sz="900" i="1" dirty="0"/>
              <a:t>a</a:t>
            </a:r>
            <a:r>
              <a:rPr lang="en-IN" sz="900" i="1" dirty="0" smtClean="0"/>
              <a:t>s the data </a:t>
            </a:r>
            <a:r>
              <a:rPr lang="en-IN" sz="900" i="1" dirty="0"/>
              <a:t>maintained by the Ministry of External Affairs</a:t>
            </a:r>
          </a:p>
        </p:txBody>
      </p:sp>
    </p:spTree>
    <p:extLst>
      <p:ext uri="{BB962C8B-B14F-4D97-AF65-F5344CB8AC3E}">
        <p14:creationId xmlns:p14="http://schemas.microsoft.com/office/powerpoint/2010/main" val="3655864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38684" cy="5143500"/>
          </a:xfrm>
          <a:prstGeom prst="rect">
            <a:avLst/>
          </a:prstGeom>
        </p:spPr>
      </p:pic>
      <p:sp>
        <p:nvSpPr>
          <p:cNvPr id="95" name="Google Shape;95;p13"/>
          <p:cNvSpPr txBox="1"/>
          <p:nvPr/>
        </p:nvSpPr>
        <p:spPr>
          <a:xfrm>
            <a:off x="893700" y="1679265"/>
            <a:ext cx="37326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Rectangle 8"/>
          <p:cNvSpPr/>
          <p:nvPr/>
        </p:nvSpPr>
        <p:spPr>
          <a:xfrm>
            <a:off x="488453" y="1533656"/>
            <a:ext cx="6537960" cy="2272802"/>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IN" sz="1600" dirty="0"/>
              <a:t>Research Opportunities</a:t>
            </a:r>
          </a:p>
          <a:p>
            <a:pPr marL="342900" indent="-342900">
              <a:lnSpc>
                <a:spcPct val="107000"/>
              </a:lnSpc>
              <a:spcAft>
                <a:spcPts val="800"/>
              </a:spcAft>
              <a:buFont typeface="Arial" panose="020B0604020202020204" pitchFamily="34" charset="0"/>
              <a:buChar char="•"/>
            </a:pPr>
            <a:r>
              <a:rPr lang="en-IN" sz="1600" dirty="0"/>
              <a:t>Stay back options for graduates looking to work</a:t>
            </a:r>
          </a:p>
          <a:p>
            <a:pPr marL="342900" indent="-342900">
              <a:lnSpc>
                <a:spcPct val="107000"/>
              </a:lnSpc>
              <a:spcAft>
                <a:spcPts val="800"/>
              </a:spcAft>
              <a:buFont typeface="Arial" panose="020B0604020202020204" pitchFamily="34" charset="0"/>
              <a:buChar char="•"/>
            </a:pPr>
            <a:r>
              <a:rPr lang="en-IN" sz="1600" dirty="0"/>
              <a:t>Attractive salary package</a:t>
            </a:r>
          </a:p>
          <a:p>
            <a:pPr marL="342900" indent="-342900">
              <a:lnSpc>
                <a:spcPct val="150000"/>
              </a:lnSpc>
              <a:spcAft>
                <a:spcPts val="800"/>
              </a:spcAft>
              <a:buFont typeface="Arial" panose="020B0604020202020204" pitchFamily="34" charset="0"/>
              <a:buChar char="•"/>
            </a:pPr>
            <a:r>
              <a:rPr lang="en-IN" sz="1600" dirty="0"/>
              <a:t>High quality of education</a:t>
            </a:r>
          </a:p>
          <a:p>
            <a:pPr marL="342900" indent="-342900">
              <a:lnSpc>
                <a:spcPct val="107000"/>
              </a:lnSpc>
              <a:spcAft>
                <a:spcPts val="800"/>
              </a:spcAft>
              <a:buFont typeface="Arial" panose="020B0604020202020204" pitchFamily="34" charset="0"/>
              <a:buChar char="•"/>
            </a:pPr>
            <a:r>
              <a:rPr lang="en-IN" sz="1600" dirty="0"/>
              <a:t>Niche Courses</a:t>
            </a:r>
          </a:p>
          <a:p>
            <a:pPr marL="342900" indent="-342900">
              <a:lnSpc>
                <a:spcPct val="107000"/>
              </a:lnSpc>
              <a:spcAft>
                <a:spcPts val="800"/>
              </a:spcAft>
              <a:buFont typeface="Arial" panose="020B0604020202020204" pitchFamily="34" charset="0"/>
              <a:buChar char="•"/>
            </a:pPr>
            <a:r>
              <a:rPr lang="en-IN" sz="1600" dirty="0"/>
              <a:t>International and multi-cultural exposure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
        <p:nvSpPr>
          <p:cNvPr id="12" name="Title 1"/>
          <p:cNvSpPr txBox="1">
            <a:spLocks/>
          </p:cNvSpPr>
          <p:nvPr/>
        </p:nvSpPr>
        <p:spPr>
          <a:xfrm>
            <a:off x="509233" y="3583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2800" b="1" dirty="0">
                <a:solidFill>
                  <a:schemeClr val="tx1">
                    <a:lumMod val="50000"/>
                  </a:schemeClr>
                </a:solidFill>
              </a:rPr>
              <a:t>What attracts the students:</a:t>
            </a:r>
          </a:p>
        </p:txBody>
      </p:sp>
    </p:spTree>
    <p:extLst>
      <p:ext uri="{BB962C8B-B14F-4D97-AF65-F5344CB8AC3E}">
        <p14:creationId xmlns:p14="http://schemas.microsoft.com/office/powerpoint/2010/main" val="4059264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 y="0"/>
            <a:ext cx="9138684" cy="5143500"/>
          </a:xfrm>
          <a:prstGeom prst="rect">
            <a:avLst/>
          </a:prstGeom>
        </p:spPr>
      </p:pic>
      <p:sp>
        <p:nvSpPr>
          <p:cNvPr id="95" name="Google Shape;95;p13"/>
          <p:cNvSpPr txBox="1"/>
          <p:nvPr/>
        </p:nvSpPr>
        <p:spPr>
          <a:xfrm>
            <a:off x="893700" y="1679265"/>
            <a:ext cx="37326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itle 1"/>
          <p:cNvSpPr>
            <a:spLocks noGrp="1"/>
          </p:cNvSpPr>
          <p:nvPr>
            <p:ph type="title"/>
          </p:nvPr>
        </p:nvSpPr>
        <p:spPr>
          <a:xfrm>
            <a:off x="602752" y="358388"/>
            <a:ext cx="6462600" cy="857400"/>
          </a:xfrm>
        </p:spPr>
        <p:txBody>
          <a:bodyPr/>
          <a:lstStyle/>
          <a:p>
            <a:r>
              <a:rPr lang="en-IN" sz="2800" b="1" dirty="0">
                <a:solidFill>
                  <a:schemeClr val="tx1">
                    <a:lumMod val="50000"/>
                  </a:schemeClr>
                </a:solidFill>
              </a:rPr>
              <a:t>What Are We Seeking:</a:t>
            </a:r>
          </a:p>
        </p:txBody>
      </p:sp>
      <p:sp>
        <p:nvSpPr>
          <p:cNvPr id="9" name="Rectangle 8"/>
          <p:cNvSpPr/>
          <p:nvPr/>
        </p:nvSpPr>
        <p:spPr>
          <a:xfrm>
            <a:off x="533400" y="1481871"/>
            <a:ext cx="6858000" cy="243040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sz="1600" dirty="0"/>
              <a:t>An ambitious and principle driven group with business acumen</a:t>
            </a:r>
          </a:p>
          <a:p>
            <a:pPr marL="285750" indent="-285750">
              <a:lnSpc>
                <a:spcPct val="107000"/>
              </a:lnSpc>
              <a:spcAft>
                <a:spcPts val="800"/>
              </a:spcAft>
              <a:buFont typeface="Arial" panose="020B0604020202020204" pitchFamily="34" charset="0"/>
              <a:buChar char="•"/>
            </a:pPr>
            <a:r>
              <a:rPr lang="en-IN" sz="1600" dirty="0"/>
              <a:t>Capacity to invest in infrastructure and personnel</a:t>
            </a:r>
          </a:p>
          <a:p>
            <a:pPr marL="285750" indent="-285750">
              <a:lnSpc>
                <a:spcPct val="107000"/>
              </a:lnSpc>
              <a:spcAft>
                <a:spcPts val="800"/>
              </a:spcAft>
              <a:buFont typeface="Arial" panose="020B0604020202020204" pitchFamily="34" charset="0"/>
              <a:buChar char="•"/>
            </a:pPr>
            <a:r>
              <a:rPr lang="en-IN" sz="1600" dirty="0"/>
              <a:t>Bridge the gap between customers and our businesses</a:t>
            </a:r>
          </a:p>
          <a:p>
            <a:pPr marL="285750" indent="-285750">
              <a:lnSpc>
                <a:spcPct val="107000"/>
              </a:lnSpc>
              <a:spcAft>
                <a:spcPts val="800"/>
              </a:spcAft>
              <a:buFont typeface="Arial" panose="020B0604020202020204" pitchFamily="34" charset="0"/>
              <a:buChar char="•"/>
            </a:pPr>
            <a:r>
              <a:rPr lang="en-IN" sz="1600" dirty="0"/>
              <a:t>Follow the set guidelines and nurture the essence of business.</a:t>
            </a:r>
          </a:p>
          <a:p>
            <a:pPr marL="285750" indent="-285750">
              <a:lnSpc>
                <a:spcPct val="107000"/>
              </a:lnSpc>
              <a:spcAft>
                <a:spcPts val="800"/>
              </a:spcAft>
              <a:buFont typeface="Arial" panose="020B0604020202020204" pitchFamily="34" charset="0"/>
              <a:buChar char="•"/>
            </a:pPr>
            <a:r>
              <a:rPr lang="en-IN" sz="1600" dirty="0"/>
              <a:t>Understand the significance of the value proposition and core functionalities</a:t>
            </a:r>
          </a:p>
          <a:p>
            <a:pPr marL="285750" indent="-285750">
              <a:lnSpc>
                <a:spcPct val="107000"/>
              </a:lnSpc>
              <a:spcAft>
                <a:spcPts val="800"/>
              </a:spcAft>
              <a:buFont typeface="Arial" panose="020B0604020202020204" pitchFamily="34" charset="0"/>
              <a:buChar char="•"/>
            </a:pPr>
            <a:r>
              <a:rPr lang="en-IN" sz="1600" dirty="0"/>
              <a:t>Explore the world of education with our expertise.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Tree>
    <p:extLst>
      <p:ext uri="{BB962C8B-B14F-4D97-AF65-F5344CB8AC3E}">
        <p14:creationId xmlns:p14="http://schemas.microsoft.com/office/powerpoint/2010/main" val="3977350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 y="0"/>
            <a:ext cx="9138684" cy="5143500"/>
          </a:xfrm>
          <a:prstGeom prst="rect">
            <a:avLst/>
          </a:prstGeom>
        </p:spPr>
      </p:pic>
      <p:sp>
        <p:nvSpPr>
          <p:cNvPr id="95" name="Google Shape;95;p13"/>
          <p:cNvSpPr txBox="1"/>
          <p:nvPr/>
        </p:nvSpPr>
        <p:spPr>
          <a:xfrm>
            <a:off x="893700" y="1679265"/>
            <a:ext cx="37326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itle 1"/>
          <p:cNvSpPr>
            <a:spLocks noGrp="1"/>
          </p:cNvSpPr>
          <p:nvPr>
            <p:ph type="title"/>
          </p:nvPr>
        </p:nvSpPr>
        <p:spPr/>
        <p:txBody>
          <a:bodyPr/>
          <a:lstStyle/>
          <a:p>
            <a:r>
              <a:rPr lang="en-IN" dirty="0"/>
              <a:t/>
            </a:r>
            <a:br>
              <a:rPr lang="en-IN" dirty="0"/>
            </a:br>
            <a:r>
              <a:rPr lang="en-IN" b="1" dirty="0" smtClean="0">
                <a:solidFill>
                  <a:srgbClr val="4A7C9C"/>
                </a:solidFill>
              </a:rPr>
              <a:t> </a:t>
            </a:r>
            <a:endParaRPr lang="en-IN" b="1" dirty="0">
              <a:solidFill>
                <a:srgbClr val="4A7C9C"/>
              </a:solidFill>
            </a:endParaRPr>
          </a:p>
        </p:txBody>
      </p:sp>
      <p:sp>
        <p:nvSpPr>
          <p:cNvPr id="9" name="Rectangle 8"/>
          <p:cNvSpPr/>
          <p:nvPr/>
        </p:nvSpPr>
        <p:spPr>
          <a:xfrm>
            <a:off x="552249" y="1489644"/>
            <a:ext cx="5790698" cy="198092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sz="1600" dirty="0"/>
              <a:t>Beginner Training, sales support and in-depth knowledge to run the business </a:t>
            </a:r>
          </a:p>
          <a:p>
            <a:pPr marL="285750" indent="-285750">
              <a:lnSpc>
                <a:spcPct val="107000"/>
              </a:lnSpc>
              <a:spcAft>
                <a:spcPts val="800"/>
              </a:spcAft>
              <a:buFont typeface="Arial" panose="020B0604020202020204" pitchFamily="34" charset="0"/>
              <a:buChar char="•"/>
            </a:pPr>
            <a:r>
              <a:rPr lang="en-IN" sz="1600" dirty="0"/>
              <a:t>Full access to our platform, leads and product material</a:t>
            </a:r>
          </a:p>
          <a:p>
            <a:pPr marL="285750" indent="-285750">
              <a:lnSpc>
                <a:spcPct val="107000"/>
              </a:lnSpc>
              <a:spcAft>
                <a:spcPts val="800"/>
              </a:spcAft>
              <a:buFont typeface="Arial" panose="020B0604020202020204" pitchFamily="34" charset="0"/>
              <a:buChar char="•"/>
            </a:pPr>
            <a:r>
              <a:rPr lang="en-IN" sz="1600" dirty="0"/>
              <a:t>Infrastructure set-up assistance and operational guidelines</a:t>
            </a:r>
          </a:p>
          <a:p>
            <a:pPr marL="285750" indent="-285750">
              <a:lnSpc>
                <a:spcPct val="107000"/>
              </a:lnSpc>
              <a:spcAft>
                <a:spcPts val="800"/>
              </a:spcAft>
              <a:buFont typeface="Arial" panose="020B0604020202020204" pitchFamily="34" charset="0"/>
              <a:buChar char="•"/>
            </a:pPr>
            <a:r>
              <a:rPr lang="en-IN" sz="1600" dirty="0"/>
              <a:t>A successful business model which will earn excellent return on investments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
        <p:nvSpPr>
          <p:cNvPr id="8" name="Title 1"/>
          <p:cNvSpPr txBox="1">
            <a:spLocks/>
          </p:cNvSpPr>
          <p:nvPr/>
        </p:nvSpPr>
        <p:spPr>
          <a:xfrm>
            <a:off x="565681" y="35838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2800" b="1" dirty="0">
                <a:solidFill>
                  <a:schemeClr val="tx1">
                    <a:lumMod val="50000"/>
                  </a:schemeClr>
                </a:solidFill>
              </a:rPr>
              <a:t>What You Will Receive:</a:t>
            </a:r>
          </a:p>
        </p:txBody>
      </p:sp>
    </p:spTree>
    <p:extLst>
      <p:ext uri="{BB962C8B-B14F-4D97-AF65-F5344CB8AC3E}">
        <p14:creationId xmlns:p14="http://schemas.microsoft.com/office/powerpoint/2010/main" val="1968210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 y="0"/>
            <a:ext cx="9138684" cy="5143500"/>
          </a:xfrm>
          <a:prstGeom prst="rect">
            <a:avLst/>
          </a:prstGeom>
        </p:spPr>
      </p:pic>
      <p:sp>
        <p:nvSpPr>
          <p:cNvPr id="2" name="Title 1"/>
          <p:cNvSpPr>
            <a:spLocks noGrp="1"/>
          </p:cNvSpPr>
          <p:nvPr>
            <p:ph type="title"/>
          </p:nvPr>
        </p:nvSpPr>
        <p:spPr>
          <a:xfrm>
            <a:off x="427702" y="385689"/>
            <a:ext cx="8327223" cy="857400"/>
          </a:xfrm>
        </p:spPr>
        <p:txBody>
          <a:bodyPr/>
          <a:lstStyle/>
          <a:p>
            <a:r>
              <a:rPr lang="en-IN" sz="2800" b="1" dirty="0">
                <a:solidFill>
                  <a:schemeClr val="tx1">
                    <a:lumMod val="50000"/>
                  </a:schemeClr>
                </a:solidFill>
              </a:rPr>
              <a:t>Franchise / Business Partner Benefits We Offer</a:t>
            </a:r>
          </a:p>
        </p:txBody>
      </p:sp>
      <p:sp>
        <p:nvSpPr>
          <p:cNvPr id="11" name="Rectangle 10"/>
          <p:cNvSpPr/>
          <p:nvPr/>
        </p:nvSpPr>
        <p:spPr>
          <a:xfrm>
            <a:off x="452802" y="1502199"/>
            <a:ext cx="8027773" cy="275216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sz="1600" dirty="0"/>
              <a:t>Access a wide network of resources including counsellors, language trainers, SOP writers and visa application consultants, students’ loan providers, forex and ticketing service providers, universities and colleges.</a:t>
            </a:r>
          </a:p>
          <a:p>
            <a:pPr marL="285750" indent="-285750">
              <a:lnSpc>
                <a:spcPct val="107000"/>
              </a:lnSpc>
              <a:spcAft>
                <a:spcPts val="800"/>
              </a:spcAft>
              <a:buFont typeface="Arial" panose="020B0604020202020204" pitchFamily="34" charset="0"/>
              <a:buChar char="•"/>
            </a:pPr>
            <a:r>
              <a:rPr lang="en-IN" sz="1600" dirty="0"/>
              <a:t>With minimum risk, you can set up a strong system and serve clients of our Franchise / Business Partner.  Low investment and high return on investment.</a:t>
            </a:r>
          </a:p>
          <a:p>
            <a:pPr marL="285750" indent="-285750">
              <a:lnSpc>
                <a:spcPct val="107000"/>
              </a:lnSpc>
              <a:spcAft>
                <a:spcPts val="800"/>
              </a:spcAft>
              <a:buFont typeface="Arial" panose="020B0604020202020204" pitchFamily="34" charset="0"/>
              <a:buChar char="•"/>
            </a:pPr>
            <a:r>
              <a:rPr lang="en-IN" sz="1600" dirty="0"/>
              <a:t>Training and support at regular intervals and updates on rules and changing policies of university/college admissions and visa formalities.</a:t>
            </a:r>
          </a:p>
          <a:p>
            <a:pPr marL="285750" indent="-285750">
              <a:lnSpc>
                <a:spcPct val="107000"/>
              </a:lnSpc>
              <a:spcAft>
                <a:spcPts val="800"/>
              </a:spcAft>
              <a:buFont typeface="Arial" panose="020B0604020202020204" pitchFamily="34" charset="0"/>
              <a:buChar char="•"/>
            </a:pPr>
            <a:r>
              <a:rPr lang="en-IN" sz="1600" dirty="0"/>
              <a:t>Trust established through transparent costing and legally bound terms and conditions that offers security.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 y="0"/>
            <a:ext cx="9138684" cy="5143500"/>
          </a:xfrm>
          <a:prstGeom prst="rect">
            <a:avLst/>
          </a:prstGeom>
        </p:spPr>
      </p:pic>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Rectangle 7"/>
          <p:cNvSpPr/>
          <p:nvPr/>
        </p:nvSpPr>
        <p:spPr>
          <a:xfrm>
            <a:off x="501841" y="1461208"/>
            <a:ext cx="7789541" cy="619272"/>
          </a:xfrm>
          <a:prstGeom prst="rect">
            <a:avLst/>
          </a:prstGeom>
        </p:spPr>
        <p:txBody>
          <a:bodyPr wrap="square">
            <a:spAutoFit/>
          </a:bodyPr>
          <a:lstStyle/>
          <a:p>
            <a:pPr>
              <a:lnSpc>
                <a:spcPct val="107000"/>
              </a:lnSpc>
              <a:spcAft>
                <a:spcPts val="800"/>
              </a:spcAft>
            </a:pPr>
            <a:r>
              <a:rPr lang="en-IN" sz="1600" dirty="0"/>
              <a:t>License fee: 5,00,000/-, of which 3,50,000/- would be the one-time non-refundable amount and 1,50,000 /- would be the security deposit.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
        <p:nvSpPr>
          <p:cNvPr id="10" name="Title 1"/>
          <p:cNvSpPr>
            <a:spLocks noGrp="1"/>
          </p:cNvSpPr>
          <p:nvPr>
            <p:ph type="title"/>
          </p:nvPr>
        </p:nvSpPr>
        <p:spPr>
          <a:xfrm>
            <a:off x="427702" y="385689"/>
            <a:ext cx="8327223" cy="857400"/>
          </a:xfrm>
        </p:spPr>
        <p:txBody>
          <a:bodyPr/>
          <a:lstStyle/>
          <a:p>
            <a:r>
              <a:rPr lang="en-IN" sz="2800" b="1" dirty="0" smtClean="0">
                <a:solidFill>
                  <a:schemeClr val="tx1">
                    <a:lumMod val="50000"/>
                  </a:schemeClr>
                </a:solidFill>
              </a:rPr>
              <a:t>The Rewards:</a:t>
            </a:r>
            <a:endParaRPr lang="en-IN" sz="2800" b="1" dirty="0">
              <a:solidFill>
                <a:schemeClr val="tx1">
                  <a:lumMod val="50000"/>
                </a:schemeClr>
              </a:solidFill>
            </a:endParaRPr>
          </a:p>
        </p:txBody>
      </p:sp>
    </p:spTree>
    <p:extLst>
      <p:ext uri="{BB962C8B-B14F-4D97-AF65-F5344CB8AC3E}">
        <p14:creationId xmlns:p14="http://schemas.microsoft.com/office/powerpoint/2010/main" val="212407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 y="0"/>
            <a:ext cx="9138684" cy="5143500"/>
          </a:xfrm>
          <a:prstGeom prst="rect">
            <a:avLst/>
          </a:prstGeom>
        </p:spPr>
      </p:pic>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itle 1"/>
          <p:cNvSpPr>
            <a:spLocks noGrp="1"/>
          </p:cNvSpPr>
          <p:nvPr>
            <p:ph type="title"/>
          </p:nvPr>
        </p:nvSpPr>
        <p:spPr>
          <a:xfrm>
            <a:off x="427702" y="385689"/>
            <a:ext cx="8327223" cy="857400"/>
          </a:xfrm>
        </p:spPr>
        <p:txBody>
          <a:bodyPr/>
          <a:lstStyle/>
          <a:p>
            <a:r>
              <a:rPr lang="en-IN" sz="2800" b="1" dirty="0">
                <a:solidFill>
                  <a:schemeClr val="tx1">
                    <a:lumMod val="50000"/>
                  </a:schemeClr>
                </a:solidFill>
              </a:rPr>
              <a:t>Franchisee </a:t>
            </a:r>
            <a:r>
              <a:rPr lang="en-IN" sz="2800" b="1" dirty="0" smtClean="0">
                <a:solidFill>
                  <a:schemeClr val="tx1">
                    <a:lumMod val="50000"/>
                  </a:schemeClr>
                </a:solidFill>
              </a:rPr>
              <a:t>Commitment:</a:t>
            </a:r>
            <a:endParaRPr lang="en-IN" sz="2800" b="1" dirty="0">
              <a:solidFill>
                <a:schemeClr val="tx1">
                  <a:lumMod val="50000"/>
                </a:schemeClr>
              </a:solidFill>
            </a:endParaRPr>
          </a:p>
        </p:txBody>
      </p:sp>
      <p:sp>
        <p:nvSpPr>
          <p:cNvPr id="9" name="Rectangle 8"/>
          <p:cNvSpPr/>
          <p:nvPr/>
        </p:nvSpPr>
        <p:spPr>
          <a:xfrm>
            <a:off x="427702" y="1628778"/>
            <a:ext cx="7670343" cy="250786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sz="1600" dirty="0"/>
              <a:t>An office premises with a minimum carpet area of 1000 sq. ft. at a decent and easily accessible location in the city.</a:t>
            </a:r>
          </a:p>
          <a:p>
            <a:pPr marL="285750" indent="-285750">
              <a:lnSpc>
                <a:spcPct val="107000"/>
              </a:lnSpc>
              <a:spcAft>
                <a:spcPts val="800"/>
              </a:spcAft>
              <a:buFont typeface="Arial" panose="020B0604020202020204" pitchFamily="34" charset="0"/>
              <a:buChar char="•"/>
            </a:pPr>
            <a:r>
              <a:rPr lang="en-IN" sz="1600" dirty="0"/>
              <a:t>You will be responsible for getting the relevant permissions, licenses and other government clearances to run the business efficiently.  </a:t>
            </a:r>
          </a:p>
          <a:p>
            <a:pPr marL="285750" indent="-285750">
              <a:lnSpc>
                <a:spcPct val="107000"/>
              </a:lnSpc>
              <a:spcAft>
                <a:spcPts val="800"/>
              </a:spcAft>
              <a:buFont typeface="Arial" panose="020B0604020202020204" pitchFamily="34" charset="0"/>
              <a:buChar char="•"/>
            </a:pPr>
            <a:r>
              <a:rPr lang="en-IN" sz="1600" dirty="0"/>
              <a:t>Must have the necessary capital investment to set up the business and meet the recurring expenses.</a:t>
            </a:r>
          </a:p>
          <a:p>
            <a:pPr marL="285750" indent="-285750">
              <a:lnSpc>
                <a:spcPct val="107000"/>
              </a:lnSpc>
              <a:spcAft>
                <a:spcPts val="800"/>
              </a:spcAft>
              <a:buFont typeface="Arial" panose="020B0604020202020204" pitchFamily="34" charset="0"/>
              <a:buChar char="•"/>
            </a:pPr>
            <a:r>
              <a:rPr lang="en-IN" sz="1600" dirty="0"/>
              <a:t>Basic requirements like fast internet service, permissions for banners, hoardings etc.</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599" y="107530"/>
            <a:ext cx="599676" cy="300327"/>
          </a:xfrm>
          <a:prstGeom prst="rect">
            <a:avLst/>
          </a:prstGeom>
        </p:spPr>
      </p:pic>
    </p:spTree>
    <p:extLst>
      <p:ext uri="{BB962C8B-B14F-4D97-AF65-F5344CB8AC3E}">
        <p14:creationId xmlns:p14="http://schemas.microsoft.com/office/powerpoint/2010/main" val="282005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623</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Gill Sans MT</vt:lpstr>
      <vt:lpstr>Raleway</vt:lpstr>
      <vt:lpstr>Antonio template</vt:lpstr>
      <vt:lpstr>PowerPoint Presentation</vt:lpstr>
      <vt:lpstr>Who Are We </vt:lpstr>
      <vt:lpstr>PowerPoint Presentation</vt:lpstr>
      <vt:lpstr>PowerPoint Presentation</vt:lpstr>
      <vt:lpstr>What Are We Seeking:</vt:lpstr>
      <vt:lpstr>  </vt:lpstr>
      <vt:lpstr>Franchise / Business Partner Benefits We Offer</vt:lpstr>
      <vt:lpstr>The Rewards:</vt:lpstr>
      <vt:lpstr>Franchisee Commitment: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Ekon Academy</dc:title>
  <dc:creator>Admin</dc:creator>
  <cp:lastModifiedBy>Admin</cp:lastModifiedBy>
  <cp:revision>19</cp:revision>
  <dcterms:modified xsi:type="dcterms:W3CDTF">2022-11-05T05:27:48Z</dcterms:modified>
</cp:coreProperties>
</file>