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g2f3IE63Xr3iie67acqgH9LXCW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24f8b42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24f8b42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49eb88f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49eb88f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49eb88fe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49eb88f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49eb88f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49eb88f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49eb88f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49eb88f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49eb88f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49eb88f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9eb88fe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9eb88fe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9eb88f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9eb88f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9eb88fe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9eb88fe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49eb88fe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49eb88fe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49eb88fe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49eb88fe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49eb88fe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49eb88f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49eb88fe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49eb88fe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9eb88fe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9eb88fe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49eb88f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49eb88f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49eb88fe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49eb88fe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49eb88fe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49eb88fe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49eb88fe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49eb88fe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49eb88fe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49eb88fe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3a252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3a252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e49eb88fe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e49eb88fe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207106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e2071061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3748825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3748825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9eb88f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9eb88f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24f8b4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24f8b4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24f8b42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24f8b42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t>
            </a:r>
            <a:r>
              <a:rPr lang="en-GB"/>
              <a:t>types of EDA</a:t>
            </a:r>
            <a:r>
              <a:rPr lang="en-GB"/>
              <a:t> read out </a:t>
            </a:r>
            <a:r>
              <a:rPr lang="en-GB"/>
              <a:t>the description from word document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g"/><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478300"/>
            <a:ext cx="8520600" cy="1017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GB"/>
              <a:t>Topic Modelling - Team 2 (P57)</a:t>
            </a:r>
            <a:endParaRPr/>
          </a:p>
        </p:txBody>
      </p:sp>
      <p:sp>
        <p:nvSpPr>
          <p:cNvPr id="55" name="Google Shape;55;p1"/>
          <p:cNvSpPr txBox="1"/>
          <p:nvPr>
            <p:ph idx="1" type="subTitle"/>
          </p:nvPr>
        </p:nvSpPr>
        <p:spPr>
          <a:xfrm>
            <a:off x="3114450" y="2396550"/>
            <a:ext cx="2915100" cy="2200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2800"/>
              <a:buNone/>
            </a:pPr>
            <a:r>
              <a:rPr lang="en-GB"/>
              <a:t>PremSai Sahoo</a:t>
            </a:r>
            <a:endParaRPr/>
          </a:p>
          <a:p>
            <a:pPr indent="0" lvl="0" marL="0" rtl="0" algn="l">
              <a:lnSpc>
                <a:spcPct val="100000"/>
              </a:lnSpc>
              <a:spcBef>
                <a:spcPts val="0"/>
              </a:spcBef>
              <a:spcAft>
                <a:spcPts val="0"/>
              </a:spcAft>
              <a:buSzPts val="2800"/>
              <a:buNone/>
            </a:pPr>
            <a:r>
              <a:rPr lang="en-GB"/>
              <a:t>Ranjeet Kashid</a:t>
            </a:r>
            <a:endParaRPr/>
          </a:p>
          <a:p>
            <a:pPr indent="0" lvl="0" marL="0" rtl="0" algn="l">
              <a:spcBef>
                <a:spcPts val="0"/>
              </a:spcBef>
              <a:spcAft>
                <a:spcPts val="0"/>
              </a:spcAft>
              <a:buClr>
                <a:schemeClr val="dk1"/>
              </a:buClr>
              <a:buSzPts val="2800"/>
              <a:buFont typeface="Arial"/>
              <a:buNone/>
            </a:pPr>
            <a:r>
              <a:rPr lang="en-GB"/>
              <a:t>Akash Kulkarni</a:t>
            </a:r>
            <a:endParaRPr/>
          </a:p>
          <a:p>
            <a:pPr indent="0" lvl="0" marL="0" rtl="0" algn="l">
              <a:lnSpc>
                <a:spcPct val="100000"/>
              </a:lnSpc>
              <a:spcBef>
                <a:spcPts val="0"/>
              </a:spcBef>
              <a:spcAft>
                <a:spcPts val="0"/>
              </a:spcAft>
              <a:buSzPts val="2800"/>
              <a:buNone/>
            </a:pPr>
            <a:r>
              <a:rPr lang="en-GB"/>
              <a:t>Vadhadiya Srina</a:t>
            </a:r>
            <a:endParaRPr/>
          </a:p>
          <a:p>
            <a:pPr indent="0" lvl="0" marL="0" rtl="0" algn="l">
              <a:lnSpc>
                <a:spcPct val="100000"/>
              </a:lnSpc>
              <a:spcBef>
                <a:spcPts val="0"/>
              </a:spcBef>
              <a:spcAft>
                <a:spcPts val="0"/>
              </a:spcAft>
              <a:buSzPts val="2800"/>
              <a:buNone/>
            </a:pPr>
            <a:r>
              <a:rPr lang="en-GB"/>
              <a:t>Ranjitha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e24f8b42c6_0_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for Topic Modelling</a:t>
            </a:r>
            <a:endParaRPr/>
          </a:p>
        </p:txBody>
      </p:sp>
      <p:sp>
        <p:nvSpPr>
          <p:cNvPr id="134" name="Google Shape;134;ge24f8b42c6_0_16"/>
          <p:cNvSpPr txBox="1"/>
          <p:nvPr>
            <p:ph idx="1" type="body"/>
          </p:nvPr>
        </p:nvSpPr>
        <p:spPr>
          <a:xfrm>
            <a:off x="311700" y="1106450"/>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2000"/>
              <a:t>We have conducted the following EDA for our project:</a:t>
            </a:r>
            <a:endParaRPr sz="2000"/>
          </a:p>
          <a:p>
            <a:pPr indent="-355600" lvl="0" marL="457200" rtl="0" algn="l">
              <a:lnSpc>
                <a:spcPct val="150000"/>
              </a:lnSpc>
              <a:spcBef>
                <a:spcPts val="0"/>
              </a:spcBef>
              <a:spcAft>
                <a:spcPts val="0"/>
              </a:spcAft>
              <a:buSzPts val="2000"/>
              <a:buAutoNum type="arabicPeriod"/>
            </a:pPr>
            <a:r>
              <a:rPr lang="en-GB" sz="2000"/>
              <a:t>Feature Extraction</a:t>
            </a:r>
            <a:endParaRPr sz="2000"/>
          </a:p>
          <a:p>
            <a:pPr indent="-355600" lvl="0" marL="457200" rtl="0" algn="l">
              <a:lnSpc>
                <a:spcPct val="150000"/>
              </a:lnSpc>
              <a:spcBef>
                <a:spcPts val="0"/>
              </a:spcBef>
              <a:spcAft>
                <a:spcPts val="0"/>
              </a:spcAft>
              <a:buSzPts val="2000"/>
              <a:buAutoNum type="arabicPeriod"/>
            </a:pPr>
            <a:r>
              <a:rPr lang="en-GB" sz="2000"/>
              <a:t>News Length</a:t>
            </a:r>
            <a:endParaRPr sz="2000"/>
          </a:p>
          <a:p>
            <a:pPr indent="-355600" lvl="0" marL="457200" rtl="0" algn="l">
              <a:lnSpc>
                <a:spcPct val="150000"/>
              </a:lnSpc>
              <a:spcBef>
                <a:spcPts val="0"/>
              </a:spcBef>
              <a:spcAft>
                <a:spcPts val="0"/>
              </a:spcAft>
              <a:buSzPts val="2000"/>
              <a:buAutoNum type="arabicPeriod"/>
            </a:pPr>
            <a:r>
              <a:rPr lang="en-GB" sz="2000"/>
              <a:t>WordCloud</a:t>
            </a:r>
            <a:endParaRPr sz="2000"/>
          </a:p>
          <a:p>
            <a:pPr indent="-355600" lvl="0" marL="457200" rtl="0" algn="l">
              <a:lnSpc>
                <a:spcPct val="150000"/>
              </a:lnSpc>
              <a:spcBef>
                <a:spcPts val="0"/>
              </a:spcBef>
              <a:spcAft>
                <a:spcPts val="0"/>
              </a:spcAft>
              <a:buSzPts val="2000"/>
              <a:buAutoNum type="arabicPeriod"/>
            </a:pPr>
            <a:r>
              <a:rPr lang="en-GB" sz="2000"/>
              <a:t>Unigram</a:t>
            </a:r>
            <a:endParaRPr sz="2000"/>
          </a:p>
          <a:p>
            <a:pPr indent="-355600" lvl="0" marL="457200" rtl="0" algn="l">
              <a:lnSpc>
                <a:spcPct val="150000"/>
              </a:lnSpc>
              <a:spcBef>
                <a:spcPts val="0"/>
              </a:spcBef>
              <a:spcAft>
                <a:spcPts val="0"/>
              </a:spcAft>
              <a:buSzPts val="2000"/>
              <a:buAutoNum type="arabicPeriod"/>
            </a:pPr>
            <a:r>
              <a:rPr lang="en-GB" sz="2000"/>
              <a:t>Trigram</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49eb88fe9_0_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 Feature Extraction</a:t>
            </a:r>
            <a:endParaRPr/>
          </a:p>
        </p:txBody>
      </p:sp>
      <p:sp>
        <p:nvSpPr>
          <p:cNvPr id="140" name="Google Shape;140;ge49eb88fe9_0_15"/>
          <p:cNvSpPr txBox="1"/>
          <p:nvPr>
            <p:ph idx="1" type="body"/>
          </p:nvPr>
        </p:nvSpPr>
        <p:spPr>
          <a:xfrm>
            <a:off x="311700" y="1152475"/>
            <a:ext cx="3102900" cy="132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300"/>
              <a:t>In feature extraction we made the CountVectorizer and understood the unique number of words, which were present in the document. In our data we achieved a word count of 5920 words.</a:t>
            </a:r>
            <a:endParaRPr sz="1300"/>
          </a:p>
        </p:txBody>
      </p:sp>
      <p:pic>
        <p:nvPicPr>
          <p:cNvPr id="141" name="Google Shape;141;ge49eb88fe9_0_15"/>
          <p:cNvPicPr preferRelativeResize="0"/>
          <p:nvPr/>
        </p:nvPicPr>
        <p:blipFill rotWithShape="1">
          <a:blip r:embed="rId3">
            <a:alphaModFix/>
          </a:blip>
          <a:srcRect b="0" l="0" r="64815" t="0"/>
          <a:stretch/>
        </p:blipFill>
        <p:spPr>
          <a:xfrm>
            <a:off x="3753775" y="1229400"/>
            <a:ext cx="2789127" cy="3010999"/>
          </a:xfrm>
          <a:prstGeom prst="rect">
            <a:avLst/>
          </a:prstGeom>
          <a:noFill/>
          <a:ln cap="flat" cmpd="sng" w="9525">
            <a:solidFill>
              <a:schemeClr val="dk2"/>
            </a:solidFill>
            <a:prstDash val="solid"/>
            <a:round/>
            <a:headEnd len="sm" w="sm" type="none"/>
            <a:tailEnd len="sm" w="sm" type="none"/>
          </a:ln>
        </p:spPr>
      </p:pic>
      <p:pic>
        <p:nvPicPr>
          <p:cNvPr id="142" name="Google Shape;142;ge49eb88fe9_0_15"/>
          <p:cNvPicPr preferRelativeResize="0"/>
          <p:nvPr/>
        </p:nvPicPr>
        <p:blipFill>
          <a:blip r:embed="rId4">
            <a:alphaModFix/>
          </a:blip>
          <a:stretch>
            <a:fillRect/>
          </a:stretch>
        </p:blipFill>
        <p:spPr>
          <a:xfrm>
            <a:off x="6777775" y="1229400"/>
            <a:ext cx="2054525" cy="30110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e49eb88fe9_0_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 News Length</a:t>
            </a:r>
            <a:endParaRPr/>
          </a:p>
        </p:txBody>
      </p:sp>
      <p:sp>
        <p:nvSpPr>
          <p:cNvPr id="148" name="Google Shape;148;ge49eb88fe9_0_9"/>
          <p:cNvSpPr txBox="1"/>
          <p:nvPr>
            <p:ph idx="1" type="body"/>
          </p:nvPr>
        </p:nvSpPr>
        <p:spPr>
          <a:xfrm>
            <a:off x="311700" y="1152475"/>
            <a:ext cx="3036900" cy="1419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t>Plotted the number of words present in the documents, to get an understanding of how big the news were.</a:t>
            </a:r>
            <a:endParaRPr sz="1600"/>
          </a:p>
        </p:txBody>
      </p:sp>
      <p:pic>
        <p:nvPicPr>
          <p:cNvPr id="149" name="Google Shape;149;ge49eb88fe9_0_9"/>
          <p:cNvPicPr preferRelativeResize="0"/>
          <p:nvPr/>
        </p:nvPicPr>
        <p:blipFill>
          <a:blip r:embed="rId3">
            <a:alphaModFix/>
          </a:blip>
          <a:stretch>
            <a:fillRect/>
          </a:stretch>
        </p:blipFill>
        <p:spPr>
          <a:xfrm>
            <a:off x="3783076" y="1207563"/>
            <a:ext cx="5208525" cy="3306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e49eb88fe9_0_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 WordCloud</a:t>
            </a:r>
            <a:endParaRPr/>
          </a:p>
        </p:txBody>
      </p:sp>
      <p:sp>
        <p:nvSpPr>
          <p:cNvPr id="155" name="Google Shape;155;ge49eb88fe9_0_22"/>
          <p:cNvSpPr txBox="1"/>
          <p:nvPr>
            <p:ph idx="1" type="body"/>
          </p:nvPr>
        </p:nvSpPr>
        <p:spPr>
          <a:xfrm>
            <a:off x="311700" y="1152475"/>
            <a:ext cx="3416400" cy="1068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t>Plotted a wordcloud to understand the prominent words which were repeated more frequently.</a:t>
            </a:r>
            <a:endParaRPr sz="1600"/>
          </a:p>
        </p:txBody>
      </p:sp>
      <p:pic>
        <p:nvPicPr>
          <p:cNvPr id="156" name="Google Shape;156;ge49eb88fe9_0_22"/>
          <p:cNvPicPr preferRelativeResize="0"/>
          <p:nvPr/>
        </p:nvPicPr>
        <p:blipFill>
          <a:blip r:embed="rId3">
            <a:alphaModFix/>
          </a:blip>
          <a:stretch>
            <a:fillRect/>
          </a:stretch>
        </p:blipFill>
        <p:spPr>
          <a:xfrm>
            <a:off x="3880500" y="1170125"/>
            <a:ext cx="5111101" cy="342924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e49eb88fe9_0_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 Unigram &amp; Trigram</a:t>
            </a:r>
            <a:endParaRPr/>
          </a:p>
        </p:txBody>
      </p:sp>
      <p:sp>
        <p:nvSpPr>
          <p:cNvPr id="162" name="Google Shape;162;ge49eb88fe9_0_28"/>
          <p:cNvSpPr txBox="1"/>
          <p:nvPr>
            <p:ph idx="1" type="body"/>
          </p:nvPr>
        </p:nvSpPr>
        <p:spPr>
          <a:xfrm>
            <a:off x="311700" y="1152475"/>
            <a:ext cx="3048300" cy="23457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GB" sz="1600"/>
              <a:t>Calculated the unigram to find the most repeated single words.</a:t>
            </a:r>
            <a:endParaRPr sz="1600"/>
          </a:p>
          <a:p>
            <a:pPr indent="-317500" lvl="0" marL="457200" rtl="0" algn="just">
              <a:spcBef>
                <a:spcPts val="0"/>
              </a:spcBef>
              <a:spcAft>
                <a:spcPts val="0"/>
              </a:spcAft>
              <a:buSzPts val="1400"/>
              <a:buChar char="●"/>
            </a:pPr>
            <a:r>
              <a:rPr lang="en-GB" sz="1600"/>
              <a:t>Calculated the trigram to find the most repeated phrases(containing 3 words).</a:t>
            </a:r>
            <a:endParaRPr sz="1400"/>
          </a:p>
        </p:txBody>
      </p:sp>
      <p:pic>
        <p:nvPicPr>
          <p:cNvPr id="163" name="Google Shape;163;ge49eb88fe9_0_28"/>
          <p:cNvPicPr preferRelativeResize="0"/>
          <p:nvPr/>
        </p:nvPicPr>
        <p:blipFill>
          <a:blip r:embed="rId3">
            <a:alphaModFix/>
          </a:blip>
          <a:stretch>
            <a:fillRect/>
          </a:stretch>
        </p:blipFill>
        <p:spPr>
          <a:xfrm>
            <a:off x="3522800" y="1152475"/>
            <a:ext cx="2098404" cy="3820975"/>
          </a:xfrm>
          <a:prstGeom prst="rect">
            <a:avLst/>
          </a:prstGeom>
          <a:noFill/>
          <a:ln cap="flat" cmpd="sng" w="9525">
            <a:solidFill>
              <a:schemeClr val="dk2"/>
            </a:solidFill>
            <a:prstDash val="solid"/>
            <a:round/>
            <a:headEnd len="sm" w="sm" type="none"/>
            <a:tailEnd len="sm" w="sm" type="none"/>
          </a:ln>
        </p:spPr>
      </p:pic>
      <p:pic>
        <p:nvPicPr>
          <p:cNvPr id="164" name="Google Shape;164;ge49eb88fe9_0_28"/>
          <p:cNvPicPr preferRelativeResize="0"/>
          <p:nvPr/>
        </p:nvPicPr>
        <p:blipFill>
          <a:blip r:embed="rId4">
            <a:alphaModFix/>
          </a:blip>
          <a:stretch>
            <a:fillRect/>
          </a:stretch>
        </p:blipFill>
        <p:spPr>
          <a:xfrm>
            <a:off x="5985300" y="1152477"/>
            <a:ext cx="2847000" cy="32650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e49eb88fe9_0_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a:t>
            </a:r>
            <a:endParaRPr/>
          </a:p>
        </p:txBody>
      </p:sp>
      <p:sp>
        <p:nvSpPr>
          <p:cNvPr id="170" name="Google Shape;170;ge49eb88fe9_0_35"/>
          <p:cNvSpPr txBox="1"/>
          <p:nvPr>
            <p:ph idx="1" type="body"/>
          </p:nvPr>
        </p:nvSpPr>
        <p:spPr>
          <a:xfrm>
            <a:off x="311700" y="1152475"/>
            <a:ext cx="4935300" cy="3622800"/>
          </a:xfrm>
          <a:prstGeom prst="rect">
            <a:avLst/>
          </a:prstGeom>
          <a:ln>
            <a:noFill/>
          </a:ln>
        </p:spPr>
        <p:txBody>
          <a:bodyPr anchorCtr="0" anchor="t" bIns="91425" lIns="91425" spcFirstLastPara="1" rIns="91425" wrap="square" tIns="91425">
            <a:normAutofit fontScale="62500" lnSpcReduction="10000"/>
          </a:bodyPr>
          <a:lstStyle/>
          <a:p>
            <a:pPr indent="-300037" lvl="0" marL="457200" rtl="0" algn="just">
              <a:spcBef>
                <a:spcPts val="0"/>
              </a:spcBef>
              <a:spcAft>
                <a:spcPts val="0"/>
              </a:spcAft>
              <a:buSzPct val="150000"/>
              <a:buChar char="●"/>
            </a:pPr>
            <a:r>
              <a:rPr lang="en-GB"/>
              <a:t>We have used LDA method in Topic Modelling, LDA being the most popular method for Topic Modelling.</a:t>
            </a:r>
            <a:endParaRPr sz="1200">
              <a:solidFill>
                <a:schemeClr val="dk1"/>
              </a:solidFill>
            </a:endParaRPr>
          </a:p>
          <a:p>
            <a:pPr indent="-300037" lvl="0" marL="457200" rtl="0" algn="just">
              <a:spcBef>
                <a:spcPts val="0"/>
              </a:spcBef>
              <a:spcAft>
                <a:spcPts val="0"/>
              </a:spcAft>
              <a:buSzPct val="100000"/>
              <a:buChar char="●"/>
            </a:pPr>
            <a:r>
              <a:rPr lang="en-GB"/>
              <a:t>LDA assumes documents are produced from a mixture of topics. Those topics then generate words based on their probability distribution. Given a dataset of documents, LDA backtracks and tries to figure out what topics would create those documents in the first place.</a:t>
            </a:r>
            <a:endParaRPr/>
          </a:p>
          <a:p>
            <a:pPr indent="-300037" lvl="0" marL="457200" rtl="0" algn="just">
              <a:spcBef>
                <a:spcPts val="0"/>
              </a:spcBef>
              <a:spcAft>
                <a:spcPts val="0"/>
              </a:spcAft>
              <a:buSzPct val="100000"/>
              <a:buChar char="●"/>
            </a:pPr>
            <a:r>
              <a:rPr lang="en-GB"/>
              <a:t>LDA is a matrix factorization technique. In vector space, any corpus (collection of documents) can be represented as a document-term matrix. The following matrix shows a corpus of N documents D1, D2, D3 … Dn and vocabulary size of M words W1,W2 .. Wn. The value of i,j cell gives the frequency count of word Wj in Document Di.</a:t>
            </a:r>
            <a:endParaRPr/>
          </a:p>
          <a:p>
            <a:pPr indent="-300037" lvl="0" marL="457200" rtl="0" algn="just">
              <a:spcBef>
                <a:spcPts val="0"/>
              </a:spcBef>
              <a:spcAft>
                <a:spcPts val="0"/>
              </a:spcAft>
              <a:buSzPct val="100000"/>
              <a:buChar char="●"/>
            </a:pPr>
            <a:r>
              <a:rPr lang="en-GB"/>
              <a:t>LDA converts this Document-Term Matrix into two lower dimensional matrices – M1 and M2. M1 is a document-topics matrix and M2 is a topic – terms matrix with dimensions (N,  K) and (K, M) respectively, where N is the number of documents, K is the number of topics and M is the vocabulary size.</a:t>
            </a:r>
            <a:endParaRPr/>
          </a:p>
        </p:txBody>
      </p:sp>
      <p:pic>
        <p:nvPicPr>
          <p:cNvPr id="171" name="Google Shape;171;ge49eb88fe9_0_35"/>
          <p:cNvPicPr preferRelativeResize="0"/>
          <p:nvPr/>
        </p:nvPicPr>
        <p:blipFill>
          <a:blip r:embed="rId3">
            <a:alphaModFix/>
          </a:blip>
          <a:stretch>
            <a:fillRect/>
          </a:stretch>
        </p:blipFill>
        <p:spPr>
          <a:xfrm>
            <a:off x="6513925" y="1152463"/>
            <a:ext cx="1466850" cy="1133475"/>
          </a:xfrm>
          <a:prstGeom prst="rect">
            <a:avLst/>
          </a:prstGeom>
          <a:noFill/>
          <a:ln cap="flat" cmpd="sng" w="9525">
            <a:solidFill>
              <a:schemeClr val="dk2"/>
            </a:solidFill>
            <a:prstDash val="solid"/>
            <a:round/>
            <a:headEnd len="sm" w="sm" type="none"/>
            <a:tailEnd len="sm" w="sm" type="none"/>
          </a:ln>
        </p:spPr>
      </p:pic>
      <p:pic>
        <p:nvPicPr>
          <p:cNvPr id="172" name="Google Shape;172;ge49eb88fe9_0_35"/>
          <p:cNvPicPr preferRelativeResize="0"/>
          <p:nvPr/>
        </p:nvPicPr>
        <p:blipFill>
          <a:blip r:embed="rId4">
            <a:alphaModFix/>
          </a:blip>
          <a:stretch>
            <a:fillRect/>
          </a:stretch>
        </p:blipFill>
        <p:spPr>
          <a:xfrm>
            <a:off x="5529875" y="3030975"/>
            <a:ext cx="1304925" cy="1123950"/>
          </a:xfrm>
          <a:prstGeom prst="rect">
            <a:avLst/>
          </a:prstGeom>
          <a:noFill/>
          <a:ln cap="flat" cmpd="sng" w="9525">
            <a:solidFill>
              <a:schemeClr val="dk2"/>
            </a:solidFill>
            <a:prstDash val="solid"/>
            <a:round/>
            <a:headEnd len="sm" w="sm" type="none"/>
            <a:tailEnd len="sm" w="sm" type="none"/>
          </a:ln>
        </p:spPr>
      </p:pic>
      <p:pic>
        <p:nvPicPr>
          <p:cNvPr id="173" name="Google Shape;173;ge49eb88fe9_0_35"/>
          <p:cNvPicPr preferRelativeResize="0"/>
          <p:nvPr/>
        </p:nvPicPr>
        <p:blipFill>
          <a:blip r:embed="rId5">
            <a:alphaModFix/>
          </a:blip>
          <a:stretch>
            <a:fillRect/>
          </a:stretch>
        </p:blipFill>
        <p:spPr>
          <a:xfrm>
            <a:off x="7428175" y="3040500"/>
            <a:ext cx="1428750" cy="1104900"/>
          </a:xfrm>
          <a:prstGeom prst="rect">
            <a:avLst/>
          </a:prstGeom>
          <a:noFill/>
          <a:ln cap="flat" cmpd="sng" w="9525">
            <a:solidFill>
              <a:schemeClr val="dk2"/>
            </a:solidFill>
            <a:prstDash val="solid"/>
            <a:round/>
            <a:headEnd len="sm" w="sm" type="none"/>
            <a:tailEnd len="sm" w="sm" type="none"/>
          </a:ln>
        </p:spPr>
      </p:pic>
      <p:sp>
        <p:nvSpPr>
          <p:cNvPr id="174" name="Google Shape;174;ge49eb88fe9_0_35"/>
          <p:cNvSpPr txBox="1"/>
          <p:nvPr/>
        </p:nvSpPr>
        <p:spPr>
          <a:xfrm>
            <a:off x="5913838" y="4257475"/>
            <a:ext cx="537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a:t>M1</a:t>
            </a:r>
            <a:endParaRPr/>
          </a:p>
        </p:txBody>
      </p:sp>
      <p:sp>
        <p:nvSpPr>
          <p:cNvPr id="175" name="Google Shape;175;ge49eb88fe9_0_35"/>
          <p:cNvSpPr txBox="1"/>
          <p:nvPr/>
        </p:nvSpPr>
        <p:spPr>
          <a:xfrm>
            <a:off x="7874038" y="4257475"/>
            <a:ext cx="537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GB"/>
              <a:t>M2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e49eb88fe9_0_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 Contd.</a:t>
            </a:r>
            <a:endParaRPr/>
          </a:p>
        </p:txBody>
      </p:sp>
      <p:sp>
        <p:nvSpPr>
          <p:cNvPr id="181" name="Google Shape;181;ge49eb88fe9_0_48"/>
          <p:cNvSpPr txBox="1"/>
          <p:nvPr>
            <p:ph idx="1" type="body"/>
          </p:nvPr>
        </p:nvSpPr>
        <p:spPr>
          <a:xfrm>
            <a:off x="311700" y="1152475"/>
            <a:ext cx="8520600" cy="3588300"/>
          </a:xfrm>
          <a:prstGeom prst="rect">
            <a:avLst/>
          </a:prstGeom>
        </p:spPr>
        <p:txBody>
          <a:bodyPr anchorCtr="0" anchor="t" bIns="91425" lIns="91425" spcFirstLastPara="1" rIns="91425" wrap="square" tIns="91425">
            <a:normAutofit fontScale="77500" lnSpcReduction="10000"/>
          </a:bodyPr>
          <a:lstStyle/>
          <a:p>
            <a:pPr indent="-317182" lvl="0" marL="457200" rtl="0" algn="just">
              <a:spcBef>
                <a:spcPts val="0"/>
              </a:spcBef>
              <a:spcAft>
                <a:spcPts val="0"/>
              </a:spcAft>
              <a:buSzPct val="100000"/>
              <a:buChar char="●"/>
            </a:pPr>
            <a:r>
              <a:rPr lang="en-GB"/>
              <a:t>Notice that these two matrices already provides topic word and document topic distributions. However, these distribution needs to be improved, which is the main aim of LDA. LDA makes use of sampling techniques in order to improve these matrices.</a:t>
            </a:r>
            <a:endParaRPr/>
          </a:p>
          <a:p>
            <a:pPr indent="-317182" lvl="0" marL="457200" rtl="0" algn="just">
              <a:spcBef>
                <a:spcPts val="0"/>
              </a:spcBef>
              <a:spcAft>
                <a:spcPts val="0"/>
              </a:spcAft>
              <a:buSzPct val="100000"/>
              <a:buChar char="●"/>
            </a:pPr>
            <a:r>
              <a:rPr lang="en-GB"/>
              <a:t>It iterates through each word “w” for each document “d” and tries to adjust the current topic – word assignment with a new assignment. A new topic “k” is assigned to word “w” with a probability P which is a product of two probabilities p1 and p2.</a:t>
            </a:r>
            <a:endParaRPr/>
          </a:p>
          <a:p>
            <a:pPr indent="-317182" lvl="0" marL="457200" rtl="0" algn="just">
              <a:spcBef>
                <a:spcPts val="0"/>
              </a:spcBef>
              <a:spcAft>
                <a:spcPts val="0"/>
              </a:spcAft>
              <a:buSzPct val="100000"/>
              <a:buChar char="●"/>
            </a:pPr>
            <a:r>
              <a:rPr lang="en-GB"/>
              <a:t>For every topic, two probabilities p1 and p2 are calculated. P1 – p(topic t / document d) = the proportion of words in document d that are currently assigned to topic t. P2 – p(word w / topic t) = the proportion of assignments to topic t over all documents that come from this word w.</a:t>
            </a:r>
            <a:endParaRPr/>
          </a:p>
          <a:p>
            <a:pPr indent="-317182" lvl="0" marL="457200" rtl="0" algn="just">
              <a:spcBef>
                <a:spcPts val="0"/>
              </a:spcBef>
              <a:spcAft>
                <a:spcPts val="0"/>
              </a:spcAft>
              <a:buSzPct val="100000"/>
              <a:buChar char="●"/>
            </a:pPr>
            <a:r>
              <a:rPr lang="en-GB"/>
              <a:t>The current topic – word assignment is updated with a new topic with the probability, product of p1 and p2. In this step, the model assumes that all the existing word – topic assignments except the current word are correct. This is essentially the probability that topic t generated word w, so it makes sense to adjust the current word’s topic with new probability.</a:t>
            </a:r>
            <a:endParaRPr/>
          </a:p>
          <a:p>
            <a:pPr indent="-317182" lvl="0" marL="457200" rtl="0" algn="just">
              <a:spcBef>
                <a:spcPts val="0"/>
              </a:spcBef>
              <a:spcAft>
                <a:spcPts val="0"/>
              </a:spcAft>
              <a:buSzPct val="100000"/>
              <a:buChar char="●"/>
            </a:pPr>
            <a:r>
              <a:rPr lang="en-GB"/>
              <a:t>After a number of iterations, a steady state is achieved where the document topic and topic term distributions are fairly good. This is the convergence point of LDA.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49eb88fe9_0_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 LDA</a:t>
            </a:r>
            <a:endParaRPr/>
          </a:p>
        </p:txBody>
      </p:sp>
      <p:sp>
        <p:nvSpPr>
          <p:cNvPr id="187" name="Google Shape;187;ge49eb88fe9_0_53"/>
          <p:cNvSpPr txBox="1"/>
          <p:nvPr>
            <p:ph idx="1" type="body"/>
          </p:nvPr>
        </p:nvSpPr>
        <p:spPr>
          <a:xfrm>
            <a:off x="311700" y="1152475"/>
            <a:ext cx="4509600" cy="3496200"/>
          </a:xfrm>
          <a:prstGeom prst="rect">
            <a:avLst/>
          </a:prstGeom>
        </p:spPr>
        <p:txBody>
          <a:bodyPr anchorCtr="0" anchor="t" bIns="91425" lIns="91425" spcFirstLastPara="1" rIns="91425" wrap="square" tIns="91425">
            <a:normAutofit fontScale="77500"/>
          </a:bodyPr>
          <a:lstStyle/>
          <a:p>
            <a:pPr indent="-317182" lvl="0" marL="457200" rtl="0" algn="just">
              <a:spcBef>
                <a:spcPts val="0"/>
              </a:spcBef>
              <a:spcAft>
                <a:spcPts val="0"/>
              </a:spcAft>
              <a:buSzPct val="100000"/>
              <a:buChar char="●"/>
            </a:pPr>
            <a:r>
              <a:rPr lang="en-GB"/>
              <a:t>Created a id2word dictionary, corpus and using following algorithm created the LDA Model:</a:t>
            </a:r>
            <a:endParaRPr/>
          </a:p>
          <a:p>
            <a:pPr indent="0" lvl="0" marL="457200" rtl="0" algn="just">
              <a:spcBef>
                <a:spcPts val="0"/>
              </a:spcBef>
              <a:spcAft>
                <a:spcPts val="0"/>
              </a:spcAft>
              <a:buNone/>
            </a:pPr>
            <a:r>
              <a:t/>
            </a:r>
            <a:endParaRPr/>
          </a:p>
          <a:p>
            <a:pPr indent="0" lvl="0" marL="457200" rtl="0" algn="just">
              <a:spcBef>
                <a:spcPts val="0"/>
              </a:spcBef>
              <a:spcAft>
                <a:spcPts val="0"/>
              </a:spcAft>
              <a:buNone/>
            </a:pPr>
            <a:r>
              <a:rPr lang="en-GB"/>
              <a:t>l</a:t>
            </a:r>
            <a:r>
              <a:rPr lang="en-GB"/>
              <a:t>da_model=gensim.models.LdaMulticore(</a:t>
            </a:r>
            <a:endParaRPr/>
          </a:p>
          <a:p>
            <a:pPr indent="457200" lvl="0" marL="2286000" rtl="0" algn="just">
              <a:spcBef>
                <a:spcPts val="0"/>
              </a:spcBef>
              <a:spcAft>
                <a:spcPts val="0"/>
              </a:spcAft>
              <a:buNone/>
            </a:pPr>
            <a:r>
              <a:rPr lang="en-GB"/>
              <a:t>corpus=corpus,</a:t>
            </a:r>
            <a:endParaRPr/>
          </a:p>
          <a:p>
            <a:pPr indent="0" lvl="0" marL="457200" rtl="0" algn="just">
              <a:spcBef>
                <a:spcPts val="0"/>
              </a:spcBef>
              <a:spcAft>
                <a:spcPts val="0"/>
              </a:spcAft>
              <a:buNone/>
            </a:pPr>
            <a:r>
              <a:rPr lang="en-GB"/>
              <a:t>                                           id2word=id2word,</a:t>
            </a:r>
            <a:endParaRPr/>
          </a:p>
          <a:p>
            <a:pPr indent="0" lvl="0" marL="457200" rtl="0" algn="just">
              <a:spcBef>
                <a:spcPts val="0"/>
              </a:spcBef>
              <a:spcAft>
                <a:spcPts val="0"/>
              </a:spcAft>
              <a:buNone/>
            </a:pPr>
            <a:r>
              <a:rPr lang="en-GB"/>
              <a:t>                                           num_topics=10, </a:t>
            </a:r>
            <a:endParaRPr/>
          </a:p>
          <a:p>
            <a:pPr indent="0" lvl="0" marL="457200" rtl="0" algn="just">
              <a:spcBef>
                <a:spcPts val="0"/>
              </a:spcBef>
              <a:spcAft>
                <a:spcPts val="0"/>
              </a:spcAft>
              <a:buNone/>
            </a:pPr>
            <a:r>
              <a:rPr lang="en-GB"/>
              <a:t>                                          random_state=100,                                           </a:t>
            </a:r>
            <a:endParaRPr/>
          </a:p>
          <a:p>
            <a:pPr indent="0" lvl="0" marL="457200" rtl="0" algn="just">
              <a:spcBef>
                <a:spcPts val="0"/>
              </a:spcBef>
              <a:spcAft>
                <a:spcPts val="0"/>
              </a:spcAft>
              <a:buNone/>
            </a:pPr>
            <a:r>
              <a:rPr lang="en-GB"/>
              <a:t>                                           chunksize=100,</a:t>
            </a:r>
            <a:endParaRPr/>
          </a:p>
          <a:p>
            <a:pPr indent="0" lvl="0" marL="457200" rtl="0" algn="just">
              <a:spcBef>
                <a:spcPts val="0"/>
              </a:spcBef>
              <a:spcAft>
                <a:spcPts val="0"/>
              </a:spcAft>
              <a:buNone/>
            </a:pPr>
            <a:r>
              <a:rPr lang="en-GB"/>
              <a:t>                                           passes=10,      </a:t>
            </a:r>
            <a:endParaRPr/>
          </a:p>
          <a:p>
            <a:pPr indent="0" lvl="0" marL="457200" rtl="0" algn="just">
              <a:spcBef>
                <a:spcPts val="0"/>
              </a:spcBef>
              <a:spcAft>
                <a:spcPts val="0"/>
              </a:spcAft>
              <a:buNone/>
            </a:pPr>
            <a:r>
              <a:rPr lang="en-GB"/>
              <a:t>                                    per_word_topics=True)</a:t>
            </a:r>
            <a:endParaRPr/>
          </a:p>
          <a:p>
            <a:pPr indent="0" lvl="0" marL="457200" rtl="0" algn="just">
              <a:spcBef>
                <a:spcPts val="0"/>
              </a:spcBef>
              <a:spcAft>
                <a:spcPts val="0"/>
              </a:spcAft>
              <a:buNone/>
            </a:pPr>
            <a:r>
              <a:t/>
            </a:r>
            <a:endParaRPr/>
          </a:p>
          <a:p>
            <a:pPr indent="-317182" lvl="0" marL="457200" rtl="0" algn="just">
              <a:spcBef>
                <a:spcPts val="0"/>
              </a:spcBef>
              <a:spcAft>
                <a:spcPts val="0"/>
              </a:spcAft>
              <a:buSzPct val="100000"/>
              <a:buChar char="●"/>
            </a:pPr>
            <a:r>
              <a:rPr lang="en-GB"/>
              <a:t>Received the following topics as output:</a:t>
            </a:r>
            <a:endParaRPr/>
          </a:p>
        </p:txBody>
      </p:sp>
      <p:pic>
        <p:nvPicPr>
          <p:cNvPr id="188" name="Google Shape;188;ge49eb88fe9_0_53"/>
          <p:cNvPicPr preferRelativeResize="0"/>
          <p:nvPr/>
        </p:nvPicPr>
        <p:blipFill>
          <a:blip r:embed="rId3">
            <a:alphaModFix/>
          </a:blip>
          <a:stretch>
            <a:fillRect/>
          </a:stretch>
        </p:blipFill>
        <p:spPr>
          <a:xfrm>
            <a:off x="5096414" y="1017725"/>
            <a:ext cx="3609311" cy="3802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e49eb88fe9_0_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a:t>
            </a:r>
            <a:endParaRPr/>
          </a:p>
        </p:txBody>
      </p:sp>
      <p:sp>
        <p:nvSpPr>
          <p:cNvPr id="194" name="Google Shape;194;ge49eb88fe9_0_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Topic model evaluation is the process of assessing how well a topic model does what it is designed for.</a:t>
            </a:r>
            <a:endParaRPr/>
          </a:p>
          <a:p>
            <a:pPr indent="-342900" lvl="0" marL="457200" rtl="0" algn="just">
              <a:spcBef>
                <a:spcPts val="0"/>
              </a:spcBef>
              <a:spcAft>
                <a:spcPts val="0"/>
              </a:spcAft>
              <a:buSzPts val="1800"/>
              <a:buChar char="●"/>
            </a:pPr>
            <a:r>
              <a:rPr lang="en-GB"/>
              <a:t>Evaluating a topic model can help you decide if the model has captured the internal structure of a corpus (a collection of text documents).</a:t>
            </a:r>
            <a:endParaRPr/>
          </a:p>
          <a:p>
            <a:pPr indent="-342900" lvl="0" marL="457200" rtl="0" algn="just">
              <a:spcBef>
                <a:spcPts val="0"/>
              </a:spcBef>
              <a:spcAft>
                <a:spcPts val="0"/>
              </a:spcAft>
              <a:buSzPts val="1800"/>
              <a:buChar char="●"/>
            </a:pPr>
            <a:r>
              <a:rPr lang="en-GB"/>
              <a:t>More generally, topic model evaluation can help you answer questions like:</a:t>
            </a:r>
            <a:endParaRPr/>
          </a:p>
          <a:p>
            <a:pPr indent="-317500" lvl="1" marL="914400" rtl="0" algn="just">
              <a:spcBef>
                <a:spcPts val="0"/>
              </a:spcBef>
              <a:spcAft>
                <a:spcPts val="0"/>
              </a:spcAft>
              <a:buSzPts val="1400"/>
              <a:buChar char="○"/>
            </a:pPr>
            <a:r>
              <a:rPr lang="en-GB"/>
              <a:t>Are the identified topics understandable?</a:t>
            </a:r>
            <a:endParaRPr/>
          </a:p>
          <a:p>
            <a:pPr indent="-317500" lvl="1" marL="914400" rtl="0" algn="just">
              <a:spcBef>
                <a:spcPts val="0"/>
              </a:spcBef>
              <a:spcAft>
                <a:spcPts val="0"/>
              </a:spcAft>
              <a:buSzPts val="1400"/>
              <a:buChar char="○"/>
            </a:pPr>
            <a:r>
              <a:rPr lang="en-GB"/>
              <a:t>Are the topics coherent?</a:t>
            </a:r>
            <a:endParaRPr/>
          </a:p>
          <a:p>
            <a:pPr indent="-317500" lvl="1" marL="914400" rtl="0" algn="just">
              <a:spcBef>
                <a:spcPts val="0"/>
              </a:spcBef>
              <a:spcAft>
                <a:spcPts val="0"/>
              </a:spcAft>
              <a:buSzPts val="1400"/>
              <a:buChar char="○"/>
            </a:pPr>
            <a:r>
              <a:rPr lang="en-GB"/>
              <a:t>Does the topic model serve the purpose it is being used for?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e49eb88fe9_0_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 - Contd.</a:t>
            </a:r>
            <a:endParaRPr/>
          </a:p>
        </p:txBody>
      </p:sp>
      <p:sp>
        <p:nvSpPr>
          <p:cNvPr id="200" name="Google Shape;200;ge49eb88fe9_0_65"/>
          <p:cNvSpPr txBox="1"/>
          <p:nvPr>
            <p:ph idx="1" type="body"/>
          </p:nvPr>
        </p:nvSpPr>
        <p:spPr>
          <a:xfrm>
            <a:off x="311700" y="1152475"/>
            <a:ext cx="8520600" cy="3611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GB"/>
              <a:t>There are a number of ways to evaluate topic models, including:</a:t>
            </a:r>
            <a:endParaRPr/>
          </a:p>
          <a:p>
            <a:pPr indent="-325755" lvl="0" marL="914400" rtl="0" algn="l">
              <a:spcBef>
                <a:spcPts val="0"/>
              </a:spcBef>
              <a:spcAft>
                <a:spcPts val="0"/>
              </a:spcAft>
              <a:buSzPct val="100000"/>
              <a:buAutoNum type="arabicPeriod"/>
            </a:pPr>
            <a:r>
              <a:rPr b="1" lang="en-GB" u="sng"/>
              <a:t>Human judgment</a:t>
            </a:r>
            <a:endParaRPr b="1" u="sng"/>
          </a:p>
          <a:p>
            <a:pPr indent="-325755" lvl="0" marL="1371600" rtl="0" algn="l">
              <a:spcBef>
                <a:spcPts val="0"/>
              </a:spcBef>
              <a:spcAft>
                <a:spcPts val="0"/>
              </a:spcAft>
              <a:buSzPct val="100000"/>
              <a:buChar char="●"/>
            </a:pPr>
            <a:r>
              <a:rPr lang="en-GB"/>
              <a:t>Observation-based, eg. observing the top ‘N’ words in a topic</a:t>
            </a:r>
            <a:endParaRPr/>
          </a:p>
          <a:p>
            <a:pPr indent="-325755" lvl="0" marL="1371600" rtl="0" algn="l">
              <a:spcBef>
                <a:spcPts val="0"/>
              </a:spcBef>
              <a:spcAft>
                <a:spcPts val="0"/>
              </a:spcAft>
              <a:buSzPct val="100000"/>
              <a:buChar char="●"/>
            </a:pPr>
            <a:r>
              <a:rPr lang="en-GB"/>
              <a:t>Interpretation-based, eg. ‘word intrusion’ and ‘topic intrusion’ to identify the words or topics that “don’t belong” in a topic or document</a:t>
            </a:r>
            <a:endParaRPr/>
          </a:p>
          <a:p>
            <a:pPr indent="-325755" lvl="0" marL="914400" rtl="0" algn="l">
              <a:spcBef>
                <a:spcPts val="0"/>
              </a:spcBef>
              <a:spcAft>
                <a:spcPts val="0"/>
              </a:spcAft>
              <a:buSzPct val="100000"/>
              <a:buAutoNum type="arabicPeriod"/>
            </a:pPr>
            <a:r>
              <a:rPr b="1" lang="en-GB" u="sng"/>
              <a:t>Quantitative metrics</a:t>
            </a:r>
            <a:r>
              <a:rPr lang="en-GB"/>
              <a:t> – Perplexity (held out likelihood) and coherence calculations</a:t>
            </a:r>
            <a:endParaRPr/>
          </a:p>
          <a:p>
            <a:pPr indent="-325755" lvl="0" marL="914400" rtl="0" algn="l">
              <a:spcBef>
                <a:spcPts val="0"/>
              </a:spcBef>
              <a:spcAft>
                <a:spcPts val="0"/>
              </a:spcAft>
              <a:buSzPct val="100000"/>
              <a:buAutoNum type="arabicPeriod"/>
            </a:pPr>
            <a:r>
              <a:rPr b="1" lang="en-GB" u="sng"/>
              <a:t>Mixed approaches</a:t>
            </a:r>
            <a:r>
              <a:rPr lang="en-GB"/>
              <a:t> – Combinations of judgment-based and quantitative approaches</a:t>
            </a:r>
            <a:endParaRPr/>
          </a:p>
          <a:p>
            <a:pPr indent="-325755" lvl="0" marL="457200" rtl="0" algn="l">
              <a:spcBef>
                <a:spcPts val="0"/>
              </a:spcBef>
              <a:spcAft>
                <a:spcPts val="0"/>
              </a:spcAft>
              <a:buSzPct val="100000"/>
              <a:buChar char="●"/>
            </a:pPr>
            <a:r>
              <a:rPr lang="en-GB"/>
              <a:t>While evaluation methods based on human judgment can produce good results, they are costly and time-consuming to do.</a:t>
            </a:r>
            <a:endParaRPr/>
          </a:p>
          <a:p>
            <a:pPr indent="-325755" lvl="0" marL="457200" rtl="0" algn="l">
              <a:spcBef>
                <a:spcPts val="0"/>
              </a:spcBef>
              <a:spcAft>
                <a:spcPts val="0"/>
              </a:spcAft>
              <a:buSzPct val="100000"/>
              <a:buChar char="●"/>
            </a:pPr>
            <a:r>
              <a:rPr lang="en-GB"/>
              <a:t>Moreover, human judgment isn’t clearly defined and humans don’t always agree on what makes a good topic.</a:t>
            </a:r>
            <a:endParaRPr/>
          </a:p>
          <a:p>
            <a:pPr indent="-325755" lvl="0" marL="457200" rtl="0" algn="l">
              <a:spcBef>
                <a:spcPts val="0"/>
              </a:spcBef>
              <a:spcAft>
                <a:spcPts val="0"/>
              </a:spcAft>
              <a:buSzPct val="100000"/>
              <a:buChar char="●"/>
            </a:pPr>
            <a:r>
              <a:rPr lang="en-GB"/>
              <a:t>In contrast, the appeal of quantitative metrics is the ability to standardize, automate and scale the evaluation of topic models.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676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Working Mechanism</a:t>
            </a:r>
            <a:endParaRPr/>
          </a:p>
        </p:txBody>
      </p:sp>
      <p:sp>
        <p:nvSpPr>
          <p:cNvPr id="61" name="Google Shape;61;p2"/>
          <p:cNvSpPr txBox="1"/>
          <p:nvPr>
            <p:ph idx="1" type="body"/>
          </p:nvPr>
        </p:nvSpPr>
        <p:spPr>
          <a:xfrm>
            <a:off x="311700" y="1152475"/>
            <a:ext cx="85206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GB" sz="1400"/>
              <a:t>Topic modelling is a machine learning technique that automatically analyses text data to determine cluster words for a set of documents. </a:t>
            </a:r>
            <a:endParaRPr sz="1400"/>
          </a:p>
          <a:p>
            <a:pPr indent="-317500" lvl="0" marL="457200" rtl="0" algn="l">
              <a:lnSpc>
                <a:spcPct val="115000"/>
              </a:lnSpc>
              <a:spcBef>
                <a:spcPts val="0"/>
              </a:spcBef>
              <a:spcAft>
                <a:spcPts val="0"/>
              </a:spcAft>
              <a:buSzPts val="1400"/>
              <a:buChar char="●"/>
            </a:pPr>
            <a:r>
              <a:rPr lang="en-GB" sz="1400"/>
              <a:t>It is an unsupervised approach used for finding and observing the bunch of words (called “topics”) in large clusters of texts. </a:t>
            </a:r>
            <a:endParaRPr sz="1400"/>
          </a:p>
          <a:p>
            <a:pPr indent="-317500" lvl="0" marL="457200" rtl="0" algn="l">
              <a:lnSpc>
                <a:spcPct val="115000"/>
              </a:lnSpc>
              <a:spcBef>
                <a:spcPts val="0"/>
              </a:spcBef>
              <a:spcAft>
                <a:spcPts val="0"/>
              </a:spcAft>
              <a:buSzPts val="1400"/>
              <a:buChar char="●"/>
            </a:pPr>
            <a:r>
              <a:rPr lang="en-GB" sz="1400"/>
              <a:t>Topic modelling provides us with methods to organize, understand and summarize large collections of textual information.</a:t>
            </a:r>
            <a:endParaRPr sz="1000">
              <a:solidFill>
                <a:schemeClr val="dk1"/>
              </a:solidFill>
              <a:highlight>
                <a:srgbClr val="FFFFFF"/>
              </a:highlight>
            </a:endParaRPr>
          </a:p>
        </p:txBody>
      </p:sp>
      <p:sp>
        <p:nvSpPr>
          <p:cNvPr id="62" name="Google Shape;62;p2"/>
          <p:cNvSpPr txBox="1"/>
          <p:nvPr>
            <p:ph type="title"/>
          </p:nvPr>
        </p:nvSpPr>
        <p:spPr>
          <a:xfrm>
            <a:off x="311700" y="579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Definition</a:t>
            </a:r>
            <a:endParaRPr/>
          </a:p>
        </p:txBody>
      </p:sp>
      <p:sp>
        <p:nvSpPr>
          <p:cNvPr id="63" name="Google Shape;63;p2"/>
          <p:cNvSpPr txBox="1"/>
          <p:nvPr>
            <p:ph idx="1" type="body"/>
          </p:nvPr>
        </p:nvSpPr>
        <p:spPr>
          <a:xfrm>
            <a:off x="311700" y="3364375"/>
            <a:ext cx="85206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GB" sz="1400"/>
              <a:t>Topic modelling involves counting words and grouping similar word patterns to infer topics within unstructured data.</a:t>
            </a:r>
            <a:endParaRPr sz="1400"/>
          </a:p>
          <a:p>
            <a:pPr indent="-317500" lvl="0" marL="457200" rtl="0" algn="l">
              <a:lnSpc>
                <a:spcPct val="115000"/>
              </a:lnSpc>
              <a:spcBef>
                <a:spcPts val="0"/>
              </a:spcBef>
              <a:spcAft>
                <a:spcPts val="0"/>
              </a:spcAft>
              <a:buSzPts val="1400"/>
              <a:buChar char="●"/>
            </a:pPr>
            <a:r>
              <a:rPr lang="en-GB" sz="1400"/>
              <a:t>By detecting patterns such as word frequency and distance between words, a topic model clusters feedback that is similar, and words and expressions that appear most often. </a:t>
            </a:r>
            <a:endParaRPr sz="1400"/>
          </a:p>
          <a:p>
            <a:pPr indent="-317500" lvl="0" marL="457200" rtl="0" algn="l">
              <a:lnSpc>
                <a:spcPct val="115000"/>
              </a:lnSpc>
              <a:spcBef>
                <a:spcPts val="0"/>
              </a:spcBef>
              <a:spcAft>
                <a:spcPts val="0"/>
              </a:spcAft>
              <a:buSzPts val="1400"/>
              <a:buChar char="●"/>
            </a:pPr>
            <a:r>
              <a:rPr lang="en-GB" sz="1400"/>
              <a:t>With this information, we can quickly deduce what each set of texts are talking about.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e49eb88fe9_0_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Evaluation - Contd.</a:t>
            </a:r>
            <a:endParaRPr/>
          </a:p>
        </p:txBody>
      </p:sp>
      <p:sp>
        <p:nvSpPr>
          <p:cNvPr id="206" name="Google Shape;206;ge49eb88fe9_0_70"/>
          <p:cNvSpPr txBox="1"/>
          <p:nvPr>
            <p:ph idx="1" type="body"/>
          </p:nvPr>
        </p:nvSpPr>
        <p:spPr>
          <a:xfrm>
            <a:off x="311700" y="1152475"/>
            <a:ext cx="8520600" cy="3657300"/>
          </a:xfrm>
          <a:prstGeom prst="rect">
            <a:avLst/>
          </a:prstGeom>
        </p:spPr>
        <p:txBody>
          <a:bodyPr anchorCtr="0" anchor="t" bIns="91425" lIns="91425" spcFirstLastPara="1" rIns="91425" wrap="square" tIns="91425">
            <a:normAutofit fontScale="85000"/>
          </a:bodyPr>
          <a:lstStyle/>
          <a:p>
            <a:pPr indent="0" lvl="0" marL="0" rtl="0" algn="just">
              <a:lnSpc>
                <a:spcPct val="115000"/>
              </a:lnSpc>
              <a:spcBef>
                <a:spcPts val="0"/>
              </a:spcBef>
              <a:spcAft>
                <a:spcPts val="0"/>
              </a:spcAft>
              <a:buNone/>
            </a:pPr>
            <a:r>
              <a:rPr b="1" lang="en-GB"/>
              <a:t>Quantitative Metrics:</a:t>
            </a:r>
            <a:endParaRPr b="1"/>
          </a:p>
          <a:p>
            <a:pPr indent="-325755" lvl="0" marL="457200" rtl="0" algn="just">
              <a:lnSpc>
                <a:spcPct val="115000"/>
              </a:lnSpc>
              <a:spcBef>
                <a:spcPts val="0"/>
              </a:spcBef>
              <a:spcAft>
                <a:spcPts val="0"/>
              </a:spcAft>
              <a:buSzPct val="100000"/>
              <a:buChar char="●"/>
            </a:pPr>
            <a:r>
              <a:rPr lang="en-GB" u="sng"/>
              <a:t>Perplexity</a:t>
            </a:r>
            <a:r>
              <a:rPr lang="en-GB"/>
              <a:t>:</a:t>
            </a:r>
            <a:endParaRPr/>
          </a:p>
          <a:p>
            <a:pPr indent="-325755" lvl="0" marL="914400" rtl="0" algn="just">
              <a:lnSpc>
                <a:spcPct val="115000"/>
              </a:lnSpc>
              <a:spcBef>
                <a:spcPts val="0"/>
              </a:spcBef>
              <a:spcAft>
                <a:spcPts val="0"/>
              </a:spcAft>
              <a:buSzPct val="100000"/>
              <a:buChar char="●"/>
            </a:pPr>
            <a:r>
              <a:rPr lang="en-GB"/>
              <a:t>Perplexity is a measure of how successfully a trained topic model predicts new data. </a:t>
            </a:r>
            <a:endParaRPr/>
          </a:p>
          <a:p>
            <a:pPr indent="-325755" lvl="0" marL="914400" rtl="0" algn="just">
              <a:lnSpc>
                <a:spcPct val="115000"/>
              </a:lnSpc>
              <a:spcBef>
                <a:spcPts val="0"/>
              </a:spcBef>
              <a:spcAft>
                <a:spcPts val="0"/>
              </a:spcAft>
              <a:buSzPct val="100000"/>
              <a:buChar char="●"/>
            </a:pPr>
            <a:r>
              <a:rPr lang="en-GB"/>
              <a:t>In LDA topic modeling of text documents, perplexity is a decreasing function of the likelihood of new documents. In other words, as the likelihood of the words appearing in new documents increases, as assessed by the trained LDA model, the perplexity decreases. And vice-versa. </a:t>
            </a:r>
            <a:endParaRPr/>
          </a:p>
          <a:p>
            <a:pPr indent="-325755" lvl="0" marL="914400" rtl="0" algn="just">
              <a:lnSpc>
                <a:spcPct val="115000"/>
              </a:lnSpc>
              <a:spcBef>
                <a:spcPts val="0"/>
              </a:spcBef>
              <a:spcAft>
                <a:spcPts val="0"/>
              </a:spcAft>
              <a:buSzPct val="100000"/>
              <a:buChar char="●"/>
            </a:pPr>
            <a:r>
              <a:rPr lang="en-GB"/>
              <a:t>The idea is that a low perplexity score implies a good topic model, ie. One that is good at predicting the words that appear in new documents. </a:t>
            </a:r>
            <a:endParaRPr/>
          </a:p>
          <a:p>
            <a:pPr indent="-325755" lvl="0" marL="914400" rtl="0" algn="just">
              <a:lnSpc>
                <a:spcPct val="115000"/>
              </a:lnSpc>
              <a:spcBef>
                <a:spcPts val="0"/>
              </a:spcBef>
              <a:spcAft>
                <a:spcPts val="0"/>
              </a:spcAft>
              <a:buSzPct val="100000"/>
              <a:buChar char="●"/>
            </a:pPr>
            <a:r>
              <a:rPr lang="en-GB"/>
              <a:t>Although this makes intuitive sense, studies have shown that perplexity does not correlate with the human understanding of topics generated by topic models. </a:t>
            </a:r>
            <a:endParaRPr/>
          </a:p>
          <a:p>
            <a:pPr indent="-325755" lvl="0" marL="914400" rtl="0" algn="just">
              <a:lnSpc>
                <a:spcPct val="115000"/>
              </a:lnSpc>
              <a:spcBef>
                <a:spcPts val="0"/>
              </a:spcBef>
              <a:spcAft>
                <a:spcPts val="0"/>
              </a:spcAft>
              <a:buSzPct val="100000"/>
              <a:buChar char="●"/>
            </a:pPr>
            <a:r>
              <a:rPr lang="en-GB"/>
              <a:t>Hence, while perplexity is a mathematically sound approach for evaluating topic models, it is not a good indicator of human-interpretable topics.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e49eb88fe9_0_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Evaluation - Contd.</a:t>
            </a:r>
            <a:endParaRPr/>
          </a:p>
        </p:txBody>
      </p:sp>
      <p:sp>
        <p:nvSpPr>
          <p:cNvPr id="212" name="Google Shape;212;ge49eb88fe9_0_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GB"/>
              <a:t>Quantitative Metrics:</a:t>
            </a:r>
            <a:endParaRPr b="1"/>
          </a:p>
          <a:p>
            <a:pPr indent="-342900" lvl="0" marL="457200" rtl="0" algn="just">
              <a:spcBef>
                <a:spcPts val="0"/>
              </a:spcBef>
              <a:spcAft>
                <a:spcPts val="0"/>
              </a:spcAft>
              <a:buSzPts val="1800"/>
              <a:buChar char="●"/>
            </a:pPr>
            <a:r>
              <a:rPr lang="en-GB" u="sng"/>
              <a:t>Coherence:</a:t>
            </a:r>
            <a:endParaRPr u="sng"/>
          </a:p>
          <a:p>
            <a:pPr indent="-342900" lvl="0" marL="914400" rtl="0" algn="just">
              <a:spcBef>
                <a:spcPts val="0"/>
              </a:spcBef>
              <a:spcAft>
                <a:spcPts val="0"/>
              </a:spcAft>
              <a:buSzPts val="1800"/>
              <a:buChar char="●"/>
            </a:pPr>
            <a:r>
              <a:rPr lang="en-GB"/>
              <a:t>Coherence measures the degree of semantic similarity between the words in topics generated by a topic model. </a:t>
            </a:r>
            <a:endParaRPr/>
          </a:p>
          <a:p>
            <a:pPr indent="-342900" lvl="0" marL="914400" rtl="0" algn="just">
              <a:spcBef>
                <a:spcPts val="0"/>
              </a:spcBef>
              <a:spcAft>
                <a:spcPts val="0"/>
              </a:spcAft>
              <a:buSzPts val="1800"/>
              <a:buChar char="●"/>
            </a:pPr>
            <a:r>
              <a:rPr lang="en-GB"/>
              <a:t>The more similar the words within a topic are, the higher the coherence score, and hence the better the topic model. </a:t>
            </a:r>
            <a:endParaRPr/>
          </a:p>
          <a:p>
            <a:pPr indent="-342900" lvl="0" marL="914400" rtl="0" algn="just">
              <a:spcBef>
                <a:spcPts val="0"/>
              </a:spcBef>
              <a:spcAft>
                <a:spcPts val="0"/>
              </a:spcAft>
              <a:buSzPts val="1800"/>
              <a:buChar char="●"/>
            </a:pPr>
            <a:r>
              <a:rPr lang="en-GB"/>
              <a:t>There are a number of ways to calculate coherence based on different methods for grouping words for comparison, calculating probabilities of word co-occurrences and aggregating into a final coherence measure. </a:t>
            </a:r>
            <a:endParaRPr/>
          </a:p>
          <a:p>
            <a:pPr indent="-342900" lvl="0" marL="914400" rtl="0" algn="just">
              <a:spcBef>
                <a:spcPts val="0"/>
              </a:spcBef>
              <a:spcAft>
                <a:spcPts val="0"/>
              </a:spcAft>
              <a:buSzPts val="1800"/>
              <a:buChar char="●"/>
            </a:pPr>
            <a:r>
              <a:rPr lang="en-GB"/>
              <a:t>Coherence is a popular approach for quantitatively evaluating topic models and has good implementations in coding languages such as Python and Java.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e49eb88fe9_0_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Evaluation - Contd.</a:t>
            </a:r>
            <a:endParaRPr/>
          </a:p>
        </p:txBody>
      </p:sp>
      <p:sp>
        <p:nvSpPr>
          <p:cNvPr id="218" name="Google Shape;218;ge49eb88fe9_0_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just">
              <a:spcBef>
                <a:spcPts val="0"/>
              </a:spcBef>
              <a:spcAft>
                <a:spcPts val="0"/>
              </a:spcAft>
              <a:buSzPct val="100000"/>
              <a:buChar char="●"/>
            </a:pPr>
            <a:r>
              <a:rPr lang="en-GB"/>
              <a:t>For the basic model created, we used the following codes and </a:t>
            </a:r>
            <a:r>
              <a:rPr lang="en-GB"/>
              <a:t>achieved</a:t>
            </a:r>
            <a:r>
              <a:rPr lang="en-GB"/>
              <a:t> the respective scores:</a:t>
            </a:r>
            <a:endParaRPr/>
          </a:p>
          <a:p>
            <a:pPr indent="0" lvl="0" marL="457200" rtl="0" algn="just">
              <a:spcBef>
                <a:spcPts val="0"/>
              </a:spcBef>
              <a:spcAft>
                <a:spcPts val="0"/>
              </a:spcAft>
              <a:buNone/>
            </a:pPr>
            <a:r>
              <a:t/>
            </a:r>
            <a:endParaRPr/>
          </a:p>
          <a:p>
            <a:pPr indent="-317182" lvl="0" marL="914400" rtl="0" algn="just">
              <a:spcBef>
                <a:spcPts val="0"/>
              </a:spcBef>
              <a:spcAft>
                <a:spcPts val="0"/>
              </a:spcAft>
              <a:buSzPct val="100000"/>
              <a:buAutoNum type="arabicPeriod"/>
            </a:pPr>
            <a:r>
              <a:rPr lang="en-GB" u="sng"/>
              <a:t>Perplexity</a:t>
            </a:r>
            <a:r>
              <a:rPr lang="en-GB"/>
              <a:t>:</a:t>
            </a:r>
            <a:endParaRPr/>
          </a:p>
          <a:p>
            <a:pPr indent="0" lvl="0" marL="914400" rtl="0" algn="just">
              <a:spcBef>
                <a:spcPts val="0"/>
              </a:spcBef>
              <a:spcAft>
                <a:spcPts val="0"/>
              </a:spcAft>
              <a:buNone/>
            </a:pPr>
            <a:r>
              <a:rPr lang="en-GB"/>
              <a:t>print('\nPerplexity: ', lda_model.log_perplexity(corpus))</a:t>
            </a:r>
            <a:endParaRPr/>
          </a:p>
          <a:p>
            <a:pPr indent="0" lvl="0" marL="914400" rtl="0" algn="just">
              <a:spcBef>
                <a:spcPts val="0"/>
              </a:spcBef>
              <a:spcAft>
                <a:spcPts val="0"/>
              </a:spcAft>
              <a:buNone/>
            </a:pPr>
            <a:r>
              <a:t/>
            </a:r>
            <a:endParaRPr/>
          </a:p>
          <a:p>
            <a:pPr indent="0" lvl="0" marL="914400" rtl="0" algn="just">
              <a:spcBef>
                <a:spcPts val="0"/>
              </a:spcBef>
              <a:spcAft>
                <a:spcPts val="0"/>
              </a:spcAft>
              <a:buNone/>
            </a:pPr>
            <a:r>
              <a:rPr b="1" lang="en-GB"/>
              <a:t>Perplexity score = -8.1642</a:t>
            </a:r>
            <a:endParaRPr b="1"/>
          </a:p>
          <a:p>
            <a:pPr indent="0" lvl="0" marL="914400" rtl="0" algn="just">
              <a:spcBef>
                <a:spcPts val="0"/>
              </a:spcBef>
              <a:spcAft>
                <a:spcPts val="0"/>
              </a:spcAft>
              <a:buNone/>
            </a:pPr>
            <a:r>
              <a:t/>
            </a:r>
            <a:endParaRPr b="1"/>
          </a:p>
          <a:p>
            <a:pPr indent="-317182" lvl="0" marL="914400" rtl="0" algn="just">
              <a:spcBef>
                <a:spcPts val="0"/>
              </a:spcBef>
              <a:spcAft>
                <a:spcPts val="0"/>
              </a:spcAft>
              <a:buSzPct val="100000"/>
              <a:buAutoNum type="arabicPeriod"/>
            </a:pPr>
            <a:r>
              <a:rPr lang="en-GB" u="sng"/>
              <a:t>Coherence:</a:t>
            </a:r>
            <a:endParaRPr/>
          </a:p>
          <a:p>
            <a:pPr indent="0" lvl="0" marL="914400" rtl="0" algn="just">
              <a:spcBef>
                <a:spcPts val="0"/>
              </a:spcBef>
              <a:spcAft>
                <a:spcPts val="0"/>
              </a:spcAft>
              <a:buNone/>
            </a:pPr>
            <a:r>
              <a:rPr lang="en-GB"/>
              <a:t>coherence_model_lda = CoherenceModel(model=lda_model, texts=data_lemmatized, dictionary=id2word, coherence='c_v')</a:t>
            </a:r>
            <a:endParaRPr/>
          </a:p>
          <a:p>
            <a:pPr indent="0" lvl="0" marL="914400" rtl="0" algn="just">
              <a:spcBef>
                <a:spcPts val="0"/>
              </a:spcBef>
              <a:spcAft>
                <a:spcPts val="0"/>
              </a:spcAft>
              <a:buNone/>
            </a:pPr>
            <a:r>
              <a:rPr lang="en-GB"/>
              <a:t>coherence_lda = coherence_model_lda.get_coherence()</a:t>
            </a:r>
            <a:endParaRPr/>
          </a:p>
          <a:p>
            <a:pPr indent="0" lvl="0" marL="914400" rtl="0" algn="just">
              <a:spcBef>
                <a:spcPts val="0"/>
              </a:spcBef>
              <a:spcAft>
                <a:spcPts val="0"/>
              </a:spcAft>
              <a:buNone/>
            </a:pPr>
            <a:r>
              <a:rPr lang="en-GB"/>
              <a:t>print('\nCoherence Score: ', coherence_lda)</a:t>
            </a:r>
            <a:endParaRPr/>
          </a:p>
          <a:p>
            <a:pPr indent="0" lvl="0" marL="914400" rtl="0" algn="just">
              <a:spcBef>
                <a:spcPts val="0"/>
              </a:spcBef>
              <a:spcAft>
                <a:spcPts val="0"/>
              </a:spcAft>
              <a:buNone/>
            </a:pPr>
            <a:r>
              <a:t/>
            </a:r>
            <a:endParaRPr/>
          </a:p>
          <a:p>
            <a:pPr indent="0" lvl="0" marL="914400" rtl="0" algn="just">
              <a:spcBef>
                <a:spcPts val="0"/>
              </a:spcBef>
              <a:spcAft>
                <a:spcPts val="0"/>
              </a:spcAft>
              <a:buNone/>
            </a:pPr>
            <a:r>
              <a:rPr b="1" lang="en-GB"/>
              <a:t>Coherence Score = 0.42463</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49eb88fe9_0_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Optimisation</a:t>
            </a:r>
            <a:endParaRPr/>
          </a:p>
        </p:txBody>
      </p:sp>
      <p:sp>
        <p:nvSpPr>
          <p:cNvPr id="224" name="Google Shape;224;ge49eb88fe9_0_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tuning the hyperparameters, we can optimise the model further. In this case, I have tuned the following hyperparameters:</a:t>
            </a:r>
            <a:endParaRPr/>
          </a:p>
          <a:p>
            <a:pPr indent="-342900" lvl="0" marL="457200" rtl="0" algn="l">
              <a:spcBef>
                <a:spcPts val="0"/>
              </a:spcBef>
              <a:spcAft>
                <a:spcPts val="0"/>
              </a:spcAft>
              <a:buSzPts val="1800"/>
              <a:buAutoNum type="arabicPeriod"/>
            </a:pPr>
            <a:r>
              <a:rPr lang="en-GB"/>
              <a:t>Number of Topics (K)</a:t>
            </a:r>
            <a:endParaRPr/>
          </a:p>
          <a:p>
            <a:pPr indent="-342900" lvl="0" marL="457200" rtl="0" algn="l">
              <a:spcBef>
                <a:spcPts val="0"/>
              </a:spcBef>
              <a:spcAft>
                <a:spcPts val="0"/>
              </a:spcAft>
              <a:buSzPts val="1800"/>
              <a:buAutoNum type="arabicPeriod"/>
            </a:pPr>
            <a:r>
              <a:rPr lang="en-GB"/>
              <a:t>Dirichlet hyperparameter alpha: Document-Topic Density</a:t>
            </a:r>
            <a:endParaRPr/>
          </a:p>
          <a:p>
            <a:pPr indent="-342900" lvl="0" marL="457200" rtl="0" algn="l">
              <a:spcBef>
                <a:spcPts val="0"/>
              </a:spcBef>
              <a:spcAft>
                <a:spcPts val="0"/>
              </a:spcAft>
              <a:buSzPts val="1800"/>
              <a:buAutoNum type="arabicPeriod"/>
            </a:pPr>
            <a:r>
              <a:rPr lang="en-GB"/>
              <a:t>Dirichlet hyperparameter beta: Word-Topic Density</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e49eb88fe9_0_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Optimisation - Contd.</a:t>
            </a:r>
            <a:endParaRPr/>
          </a:p>
        </p:txBody>
      </p:sp>
      <p:sp>
        <p:nvSpPr>
          <p:cNvPr id="230" name="Google Shape;230;ge49eb88fe9_0_92"/>
          <p:cNvSpPr txBox="1"/>
          <p:nvPr>
            <p:ph idx="1" type="body"/>
          </p:nvPr>
        </p:nvSpPr>
        <p:spPr>
          <a:xfrm>
            <a:off x="311700" y="1152475"/>
            <a:ext cx="4260300" cy="3726300"/>
          </a:xfrm>
          <a:prstGeom prst="rect">
            <a:avLst/>
          </a:prstGeom>
        </p:spPr>
        <p:txBody>
          <a:bodyPr anchorCtr="0" anchor="t" bIns="91425" lIns="91425" spcFirstLastPara="1" rIns="91425" wrap="square" tIns="91425">
            <a:normAutofit fontScale="92500" lnSpcReduction="10000"/>
          </a:bodyPr>
          <a:lstStyle/>
          <a:p>
            <a:pPr indent="-334327" lvl="0" marL="457200" rtl="0" algn="just">
              <a:spcBef>
                <a:spcPts val="0"/>
              </a:spcBef>
              <a:spcAft>
                <a:spcPts val="0"/>
              </a:spcAft>
              <a:buSzPct val="100000"/>
              <a:buAutoNum type="arabicPeriod"/>
            </a:pPr>
            <a:r>
              <a:rPr lang="en-GB" u="sng"/>
              <a:t>Number of Topics:</a:t>
            </a:r>
            <a:endParaRPr u="sng"/>
          </a:p>
          <a:p>
            <a:pPr indent="-334327" lvl="0" marL="457200" rtl="0" algn="just">
              <a:spcBef>
                <a:spcPts val="0"/>
              </a:spcBef>
              <a:spcAft>
                <a:spcPts val="0"/>
              </a:spcAft>
              <a:buSzPct val="100000"/>
              <a:buChar char="●"/>
            </a:pPr>
            <a:r>
              <a:rPr lang="en-GB"/>
              <a:t>In this step, I have kept the default values for alpha and beta, and calculated the coherence scores for varying number of topics. I have calculated coherence for topics varying from 2 to 20 with step of 3.</a:t>
            </a:r>
            <a:endParaRPr/>
          </a:p>
          <a:p>
            <a:pPr indent="-334327" lvl="0" marL="457200" rtl="0" algn="just">
              <a:spcBef>
                <a:spcPts val="0"/>
              </a:spcBef>
              <a:spcAft>
                <a:spcPts val="0"/>
              </a:spcAft>
              <a:buSzPct val="100000"/>
              <a:buChar char="●"/>
            </a:pPr>
            <a:r>
              <a:rPr lang="en-GB"/>
              <a:t>Achieved</a:t>
            </a:r>
            <a:r>
              <a:rPr lang="en-GB"/>
              <a:t> the following coherence graph and scores.</a:t>
            </a:r>
            <a:endParaRPr/>
          </a:p>
          <a:p>
            <a:pPr indent="-334327" lvl="0" marL="457200" rtl="0" algn="just">
              <a:spcBef>
                <a:spcPts val="0"/>
              </a:spcBef>
              <a:spcAft>
                <a:spcPts val="0"/>
              </a:spcAft>
              <a:buSzPct val="100000"/>
              <a:buChar char="●"/>
            </a:pPr>
            <a:r>
              <a:rPr lang="en-GB"/>
              <a:t>Observing the graph and the values, we can go for 14 number of topics, as the graph rises till coherence value of 0.40 and then steep down.</a:t>
            </a:r>
            <a:endParaRPr/>
          </a:p>
        </p:txBody>
      </p:sp>
      <p:pic>
        <p:nvPicPr>
          <p:cNvPr id="231" name="Google Shape;231;ge49eb88fe9_0_92"/>
          <p:cNvPicPr preferRelativeResize="0"/>
          <p:nvPr/>
        </p:nvPicPr>
        <p:blipFill>
          <a:blip r:embed="rId3">
            <a:alphaModFix/>
          </a:blip>
          <a:stretch>
            <a:fillRect/>
          </a:stretch>
        </p:blipFill>
        <p:spPr>
          <a:xfrm>
            <a:off x="5069600" y="1066600"/>
            <a:ext cx="3520650" cy="2373924"/>
          </a:xfrm>
          <a:prstGeom prst="rect">
            <a:avLst/>
          </a:prstGeom>
          <a:noFill/>
          <a:ln cap="flat" cmpd="sng" w="9525">
            <a:solidFill>
              <a:schemeClr val="dk2"/>
            </a:solidFill>
            <a:prstDash val="solid"/>
            <a:round/>
            <a:headEnd len="sm" w="sm" type="none"/>
            <a:tailEnd len="sm" w="sm" type="none"/>
          </a:ln>
        </p:spPr>
      </p:pic>
      <p:pic>
        <p:nvPicPr>
          <p:cNvPr id="232" name="Google Shape;232;ge49eb88fe9_0_92"/>
          <p:cNvPicPr preferRelativeResize="0"/>
          <p:nvPr/>
        </p:nvPicPr>
        <p:blipFill>
          <a:blip r:embed="rId4">
            <a:alphaModFix/>
          </a:blip>
          <a:stretch>
            <a:fillRect/>
          </a:stretch>
        </p:blipFill>
        <p:spPr>
          <a:xfrm>
            <a:off x="5069600" y="3694521"/>
            <a:ext cx="3520650" cy="100493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e49eb88fe9_0_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Optimisation - Contd.</a:t>
            </a:r>
            <a:endParaRPr/>
          </a:p>
        </p:txBody>
      </p:sp>
      <p:sp>
        <p:nvSpPr>
          <p:cNvPr id="238" name="Google Shape;238;ge49eb88fe9_0_9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2. </a:t>
            </a:r>
            <a:r>
              <a:rPr lang="en-GB" u="sng"/>
              <a:t>Alpha</a:t>
            </a:r>
            <a:r>
              <a:rPr lang="en-GB"/>
              <a:t>:</a:t>
            </a:r>
            <a:endParaRPr/>
          </a:p>
          <a:p>
            <a:pPr indent="-342900" lvl="0" marL="457200" rtl="0" algn="just">
              <a:spcBef>
                <a:spcPts val="0"/>
              </a:spcBef>
              <a:spcAft>
                <a:spcPts val="0"/>
              </a:spcAft>
              <a:buSzPts val="1800"/>
              <a:buChar char="●"/>
            </a:pPr>
            <a:r>
              <a:rPr lang="en-GB"/>
              <a:t>In this step, I have kept default value for beta, number of topics as 14 and have achieved coherence value for varying values of alpha.</a:t>
            </a:r>
            <a:endParaRPr/>
          </a:p>
          <a:p>
            <a:pPr indent="-342900" lvl="0" marL="457200" rtl="0" algn="just">
              <a:spcBef>
                <a:spcPts val="0"/>
              </a:spcBef>
              <a:spcAft>
                <a:spcPts val="0"/>
              </a:spcAft>
              <a:buSzPts val="1800"/>
              <a:buChar char="●"/>
            </a:pPr>
            <a:r>
              <a:rPr lang="en-GB"/>
              <a:t>Achieved the following coherence graph and scores.</a:t>
            </a:r>
            <a:endParaRPr/>
          </a:p>
          <a:p>
            <a:pPr indent="-342900" lvl="0" marL="457200" rtl="0" algn="just">
              <a:spcBef>
                <a:spcPts val="0"/>
              </a:spcBef>
              <a:spcAft>
                <a:spcPts val="0"/>
              </a:spcAft>
              <a:buSzPts val="1800"/>
              <a:buChar char="●"/>
            </a:pPr>
            <a:r>
              <a:rPr lang="en-GB"/>
              <a:t>Observing the graph and the values, we can go for alpha value 0.4, as the graph rises till coherence value of 0.41 and then steeps down.</a:t>
            </a:r>
            <a:endParaRPr/>
          </a:p>
        </p:txBody>
      </p:sp>
      <p:pic>
        <p:nvPicPr>
          <p:cNvPr id="239" name="Google Shape;239;ge49eb88fe9_0_99"/>
          <p:cNvPicPr preferRelativeResize="0"/>
          <p:nvPr/>
        </p:nvPicPr>
        <p:blipFill>
          <a:blip r:embed="rId3">
            <a:alphaModFix/>
          </a:blip>
          <a:stretch>
            <a:fillRect/>
          </a:stretch>
        </p:blipFill>
        <p:spPr>
          <a:xfrm>
            <a:off x="5317038" y="1017725"/>
            <a:ext cx="3169076" cy="2146626"/>
          </a:xfrm>
          <a:prstGeom prst="rect">
            <a:avLst/>
          </a:prstGeom>
          <a:noFill/>
          <a:ln cap="flat" cmpd="sng" w="9525">
            <a:solidFill>
              <a:schemeClr val="dk2"/>
            </a:solidFill>
            <a:prstDash val="solid"/>
            <a:round/>
            <a:headEnd len="sm" w="sm" type="none"/>
            <a:tailEnd len="sm" w="sm" type="none"/>
          </a:ln>
        </p:spPr>
      </p:pic>
      <p:pic>
        <p:nvPicPr>
          <p:cNvPr id="240" name="Google Shape;240;ge49eb88fe9_0_99"/>
          <p:cNvPicPr preferRelativeResize="0"/>
          <p:nvPr/>
        </p:nvPicPr>
        <p:blipFill>
          <a:blip r:embed="rId4">
            <a:alphaModFix/>
          </a:blip>
          <a:stretch>
            <a:fillRect/>
          </a:stretch>
        </p:blipFill>
        <p:spPr>
          <a:xfrm>
            <a:off x="5437812" y="3361025"/>
            <a:ext cx="2927551" cy="1362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e49eb88fe9_0_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Model Optimisation - Contd.</a:t>
            </a:r>
            <a:endParaRPr/>
          </a:p>
        </p:txBody>
      </p:sp>
      <p:sp>
        <p:nvSpPr>
          <p:cNvPr id="246" name="Google Shape;246;ge49eb88fe9_0_10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3. </a:t>
            </a:r>
            <a:r>
              <a:rPr lang="en-GB" u="sng"/>
              <a:t>Beta</a:t>
            </a:r>
            <a:r>
              <a:rPr lang="en-GB"/>
              <a:t>:</a:t>
            </a:r>
            <a:endParaRPr/>
          </a:p>
          <a:p>
            <a:pPr indent="-342900" lvl="0" marL="457200" rtl="0" algn="just">
              <a:spcBef>
                <a:spcPts val="0"/>
              </a:spcBef>
              <a:spcAft>
                <a:spcPts val="0"/>
              </a:spcAft>
              <a:buSzPts val="1800"/>
              <a:buChar char="●"/>
            </a:pPr>
            <a:r>
              <a:rPr lang="en-GB"/>
              <a:t>In this step, I have taken number of topics as 14, alpha value has 0.4  and have achieved coherence value for varying values of beta.</a:t>
            </a:r>
            <a:endParaRPr/>
          </a:p>
          <a:p>
            <a:pPr indent="-342900" lvl="0" marL="457200" rtl="0" algn="just">
              <a:spcBef>
                <a:spcPts val="0"/>
              </a:spcBef>
              <a:spcAft>
                <a:spcPts val="0"/>
              </a:spcAft>
              <a:buSzPts val="1800"/>
              <a:buChar char="●"/>
            </a:pPr>
            <a:r>
              <a:rPr lang="en-GB"/>
              <a:t>Achieved the following coherence graph and scores.</a:t>
            </a:r>
            <a:endParaRPr/>
          </a:p>
          <a:p>
            <a:pPr indent="-342900" lvl="0" marL="457200" rtl="0" algn="just">
              <a:spcBef>
                <a:spcPts val="0"/>
              </a:spcBef>
              <a:spcAft>
                <a:spcPts val="0"/>
              </a:spcAft>
              <a:buSzPts val="1800"/>
              <a:buChar char="●"/>
            </a:pPr>
            <a:r>
              <a:rPr lang="en-GB"/>
              <a:t>Observing the graph and the values, we can go for beta value 0.25, as the graph steeps down from coherence 0.42.</a:t>
            </a:r>
            <a:endParaRPr/>
          </a:p>
        </p:txBody>
      </p:sp>
      <p:pic>
        <p:nvPicPr>
          <p:cNvPr id="247" name="Google Shape;247;ge49eb88fe9_0_106"/>
          <p:cNvPicPr preferRelativeResize="0"/>
          <p:nvPr/>
        </p:nvPicPr>
        <p:blipFill>
          <a:blip r:embed="rId3">
            <a:alphaModFix/>
          </a:blip>
          <a:stretch>
            <a:fillRect/>
          </a:stretch>
        </p:blipFill>
        <p:spPr>
          <a:xfrm>
            <a:off x="5168200" y="1017725"/>
            <a:ext cx="3346768" cy="2222562"/>
          </a:xfrm>
          <a:prstGeom prst="rect">
            <a:avLst/>
          </a:prstGeom>
          <a:noFill/>
          <a:ln cap="flat" cmpd="sng" w="9525">
            <a:solidFill>
              <a:schemeClr val="dk2"/>
            </a:solidFill>
            <a:prstDash val="solid"/>
            <a:round/>
            <a:headEnd len="sm" w="sm" type="none"/>
            <a:tailEnd len="sm" w="sm" type="none"/>
          </a:ln>
        </p:spPr>
      </p:pic>
      <p:pic>
        <p:nvPicPr>
          <p:cNvPr id="248" name="Google Shape;248;ge49eb88fe9_0_106"/>
          <p:cNvPicPr preferRelativeResize="0"/>
          <p:nvPr/>
        </p:nvPicPr>
        <p:blipFill>
          <a:blip r:embed="rId4">
            <a:alphaModFix/>
          </a:blip>
          <a:stretch>
            <a:fillRect/>
          </a:stretch>
        </p:blipFill>
        <p:spPr>
          <a:xfrm>
            <a:off x="5262738" y="3513375"/>
            <a:ext cx="3157700" cy="794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e49eb88fe9_0_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Model</a:t>
            </a:r>
            <a:endParaRPr/>
          </a:p>
        </p:txBody>
      </p:sp>
      <p:sp>
        <p:nvSpPr>
          <p:cNvPr id="254" name="Google Shape;254;ge49eb88fe9_0_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Now that we have the optimum values for number of topics, alpha value and beta value, I have built the model </a:t>
            </a:r>
            <a:r>
              <a:rPr lang="en-GB"/>
              <a:t>using</a:t>
            </a:r>
            <a:r>
              <a:rPr lang="en-GB"/>
              <a:t> the respective value and following </a:t>
            </a:r>
            <a:r>
              <a:rPr lang="en-GB"/>
              <a:t>algorithm </a:t>
            </a:r>
            <a:r>
              <a:rPr lang="en-GB"/>
              <a:t>:</a:t>
            </a:r>
            <a:endParaRPr/>
          </a:p>
          <a:p>
            <a:pPr indent="457200" lvl="0" marL="457200" rtl="0" algn="l">
              <a:spcBef>
                <a:spcPts val="0"/>
              </a:spcBef>
              <a:spcAft>
                <a:spcPts val="0"/>
              </a:spcAft>
              <a:buNone/>
            </a:pPr>
            <a:r>
              <a:rPr lang="en-GB"/>
              <a:t>lda_model = gensim.models.LdaMulticore(corpus=corpus,</a:t>
            </a:r>
            <a:endParaRPr/>
          </a:p>
          <a:p>
            <a:pPr indent="0" lvl="0" marL="0" rtl="0" algn="l">
              <a:spcBef>
                <a:spcPts val="0"/>
              </a:spcBef>
              <a:spcAft>
                <a:spcPts val="0"/>
              </a:spcAft>
              <a:buNone/>
            </a:pPr>
            <a:r>
              <a:rPr lang="en-GB"/>
              <a:t>                                           id2word=id2word,</a:t>
            </a:r>
            <a:endParaRPr/>
          </a:p>
          <a:p>
            <a:pPr indent="0" lvl="0" marL="0" rtl="0" algn="l">
              <a:spcBef>
                <a:spcPts val="0"/>
              </a:spcBef>
              <a:spcAft>
                <a:spcPts val="0"/>
              </a:spcAft>
              <a:buNone/>
            </a:pPr>
            <a:r>
              <a:rPr lang="en-GB"/>
              <a:t>                                           num_topics=14, </a:t>
            </a:r>
            <a:endParaRPr/>
          </a:p>
          <a:p>
            <a:pPr indent="0" lvl="0" marL="0" rtl="0" algn="l">
              <a:spcBef>
                <a:spcPts val="0"/>
              </a:spcBef>
              <a:spcAft>
                <a:spcPts val="0"/>
              </a:spcAft>
              <a:buNone/>
            </a:pPr>
            <a:r>
              <a:rPr lang="en-GB"/>
              <a:t>                                           random_state=100,</a:t>
            </a:r>
            <a:endParaRPr/>
          </a:p>
          <a:p>
            <a:pPr indent="0" lvl="0" marL="0" rtl="0" algn="l">
              <a:spcBef>
                <a:spcPts val="0"/>
              </a:spcBef>
              <a:spcAft>
                <a:spcPts val="0"/>
              </a:spcAft>
              <a:buNone/>
            </a:pPr>
            <a:r>
              <a:rPr lang="en-GB"/>
              <a:t>                                           chunksize=100,</a:t>
            </a:r>
            <a:endParaRPr/>
          </a:p>
          <a:p>
            <a:pPr indent="0" lvl="0" marL="0" rtl="0" algn="l">
              <a:spcBef>
                <a:spcPts val="0"/>
              </a:spcBef>
              <a:spcAft>
                <a:spcPts val="0"/>
              </a:spcAft>
              <a:buNone/>
            </a:pPr>
            <a:r>
              <a:rPr lang="en-GB"/>
              <a:t>                                           passes=10,</a:t>
            </a:r>
            <a:endParaRPr/>
          </a:p>
          <a:p>
            <a:pPr indent="0" lvl="0" marL="0" rtl="0" algn="l">
              <a:spcBef>
                <a:spcPts val="0"/>
              </a:spcBef>
              <a:spcAft>
                <a:spcPts val="0"/>
              </a:spcAft>
              <a:buNone/>
            </a:pPr>
            <a:r>
              <a:rPr lang="en-GB"/>
              <a:t>                                           alpha=0.4,</a:t>
            </a:r>
            <a:endParaRPr/>
          </a:p>
          <a:p>
            <a:pPr indent="0" lvl="0" marL="0" rtl="0" algn="l">
              <a:spcBef>
                <a:spcPts val="0"/>
              </a:spcBef>
              <a:spcAft>
                <a:spcPts val="0"/>
              </a:spcAft>
              <a:buNone/>
            </a:pPr>
            <a:r>
              <a:rPr lang="en-GB"/>
              <a:t>                                           eta = 0.25,</a:t>
            </a:r>
            <a:endParaRPr/>
          </a:p>
          <a:p>
            <a:pPr indent="0" lvl="0" marL="0" rtl="0" algn="l">
              <a:spcBef>
                <a:spcPts val="0"/>
              </a:spcBef>
              <a:spcAft>
                <a:spcPts val="0"/>
              </a:spcAft>
              <a:buNone/>
            </a:pPr>
            <a:r>
              <a:rPr lang="en-GB"/>
              <a:t>                                           per_word_topics=True)</a:t>
            </a:r>
            <a:endParaRPr/>
          </a:p>
          <a:p>
            <a:pPr indent="0" lvl="0" marL="0" rtl="0" algn="l">
              <a:spcBef>
                <a:spcPts val="0"/>
              </a:spcBef>
              <a:spcAft>
                <a:spcPts val="0"/>
              </a:spcAft>
              <a:buNone/>
            </a:pPr>
            <a:r>
              <a:t/>
            </a:r>
            <a:endParaRPr/>
          </a:p>
          <a:p>
            <a:pPr indent="-325755" lvl="0" marL="457200" rtl="0" algn="l">
              <a:spcBef>
                <a:spcPts val="0"/>
              </a:spcBef>
              <a:spcAft>
                <a:spcPts val="0"/>
              </a:spcAft>
              <a:buSzPct val="100000"/>
              <a:buChar char="●"/>
            </a:pPr>
            <a:r>
              <a:rPr lang="en-GB"/>
              <a:t>Coherence score </a:t>
            </a:r>
            <a:r>
              <a:rPr lang="en-GB"/>
              <a:t>achieved</a:t>
            </a:r>
            <a:r>
              <a:rPr lang="en-GB"/>
              <a:t> for above model is 0.45668, which is better than </a:t>
            </a:r>
            <a:r>
              <a:rPr lang="en-GB"/>
              <a:t>0.42463 ( achieved from the base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e49eb88fe9_0_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 Visualisation</a:t>
            </a:r>
            <a:endParaRPr/>
          </a:p>
        </p:txBody>
      </p:sp>
      <p:sp>
        <p:nvSpPr>
          <p:cNvPr id="260" name="Google Shape;260;ge49eb88fe9_0_120"/>
          <p:cNvSpPr txBox="1"/>
          <p:nvPr>
            <p:ph idx="1" type="body"/>
          </p:nvPr>
        </p:nvSpPr>
        <p:spPr>
          <a:xfrm>
            <a:off x="311700" y="1152475"/>
            <a:ext cx="8520600" cy="999300"/>
          </a:xfrm>
          <a:prstGeom prst="rect">
            <a:avLst/>
          </a:prstGeom>
        </p:spPr>
        <p:txBody>
          <a:bodyPr anchorCtr="0" anchor="t" bIns="91425" lIns="91425" spcFirstLastPara="1" rIns="91425" wrap="square" tIns="91425">
            <a:normAutofit fontScale="77500" lnSpcReduction="20000"/>
          </a:bodyPr>
          <a:lstStyle/>
          <a:p>
            <a:pPr indent="-317182" lvl="0" marL="457200" rtl="0" algn="just">
              <a:spcBef>
                <a:spcPts val="0"/>
              </a:spcBef>
              <a:spcAft>
                <a:spcPts val="0"/>
              </a:spcAft>
              <a:buSzPct val="100000"/>
              <a:buChar char="●"/>
            </a:pPr>
            <a:r>
              <a:rPr lang="en-GB"/>
              <a:t>In the </a:t>
            </a:r>
            <a:r>
              <a:rPr lang="en-GB"/>
              <a:t>following</a:t>
            </a:r>
            <a:r>
              <a:rPr lang="en-GB"/>
              <a:t> table we can see the 14 topics achieved from the optimised model along with the number of documents &amp; the percentage of documents contributing to the respective topics.</a:t>
            </a:r>
            <a:endParaRPr/>
          </a:p>
          <a:p>
            <a:pPr indent="-317182" lvl="0" marL="457200" rtl="0" algn="just">
              <a:spcBef>
                <a:spcPts val="0"/>
              </a:spcBef>
              <a:spcAft>
                <a:spcPts val="0"/>
              </a:spcAft>
              <a:buSzPct val="100000"/>
              <a:buChar char="●"/>
            </a:pPr>
            <a:r>
              <a:rPr lang="en-GB"/>
              <a:t>A pie chart also gives a good visualisation about the topics contribution.</a:t>
            </a:r>
            <a:endParaRPr/>
          </a:p>
          <a:p>
            <a:pPr indent="-317182" lvl="0" marL="457200" rtl="0" algn="just">
              <a:spcBef>
                <a:spcPts val="0"/>
              </a:spcBef>
              <a:spcAft>
                <a:spcPts val="0"/>
              </a:spcAft>
              <a:buSzPct val="100000"/>
              <a:buChar char="●"/>
            </a:pPr>
            <a:r>
              <a:rPr lang="en-GB"/>
              <a:t>Thus, helping the client and satisfying the business objective in choosing the right topics.</a:t>
            </a:r>
            <a:endParaRPr/>
          </a:p>
        </p:txBody>
      </p:sp>
      <p:pic>
        <p:nvPicPr>
          <p:cNvPr id="261" name="Google Shape;261;ge49eb88fe9_0_120"/>
          <p:cNvPicPr preferRelativeResize="0"/>
          <p:nvPr/>
        </p:nvPicPr>
        <p:blipFill>
          <a:blip r:embed="rId3">
            <a:alphaModFix/>
          </a:blip>
          <a:stretch>
            <a:fillRect/>
          </a:stretch>
        </p:blipFill>
        <p:spPr>
          <a:xfrm>
            <a:off x="783475" y="2472875"/>
            <a:ext cx="3520024" cy="2407124"/>
          </a:xfrm>
          <a:prstGeom prst="rect">
            <a:avLst/>
          </a:prstGeom>
          <a:noFill/>
          <a:ln cap="flat" cmpd="sng" w="9525">
            <a:solidFill>
              <a:schemeClr val="dk2"/>
            </a:solidFill>
            <a:prstDash val="solid"/>
            <a:round/>
            <a:headEnd len="sm" w="sm" type="none"/>
            <a:tailEnd len="sm" w="sm" type="none"/>
          </a:ln>
        </p:spPr>
      </p:pic>
      <p:pic>
        <p:nvPicPr>
          <p:cNvPr id="262" name="Google Shape;262;ge49eb88fe9_0_120"/>
          <p:cNvPicPr preferRelativeResize="0"/>
          <p:nvPr/>
        </p:nvPicPr>
        <p:blipFill>
          <a:blip r:embed="rId4">
            <a:alphaModFix/>
          </a:blip>
          <a:stretch>
            <a:fillRect/>
          </a:stretch>
        </p:blipFill>
        <p:spPr>
          <a:xfrm>
            <a:off x="5281600" y="2571752"/>
            <a:ext cx="3224949" cy="22093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b83a252d66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Deployment - Streamlit</a:t>
            </a:r>
            <a:endParaRPr/>
          </a:p>
        </p:txBody>
      </p:sp>
      <p:pic>
        <p:nvPicPr>
          <p:cNvPr id="268" name="Google Shape;268;gb83a252d66_0_0"/>
          <p:cNvPicPr preferRelativeResize="0"/>
          <p:nvPr/>
        </p:nvPicPr>
        <p:blipFill>
          <a:blip r:embed="rId3">
            <a:alphaModFix/>
          </a:blip>
          <a:stretch>
            <a:fillRect/>
          </a:stretch>
        </p:blipFill>
        <p:spPr>
          <a:xfrm>
            <a:off x="1326150" y="1017727"/>
            <a:ext cx="6491701" cy="34624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SzPts val="2800"/>
              <a:buNone/>
            </a:pPr>
            <a:r>
              <a:rPr lang="en-GB" sz="2500"/>
              <a:t>Methods in Topic Modelling</a:t>
            </a:r>
            <a:endParaRPr sz="3900"/>
          </a:p>
        </p:txBody>
      </p:sp>
      <p:sp>
        <p:nvSpPr>
          <p:cNvPr id="69" name="Google Shape;69;p3"/>
          <p:cNvSpPr txBox="1"/>
          <p:nvPr>
            <p:ph idx="1" type="body"/>
          </p:nvPr>
        </p:nvSpPr>
        <p:spPr>
          <a:xfrm>
            <a:off x="311700" y="1152475"/>
            <a:ext cx="8520600" cy="36573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GB"/>
              <a:t>Following are few methods by which Topic Modelling can be performed:</a:t>
            </a:r>
            <a:endParaRPr/>
          </a:p>
          <a:p>
            <a:pPr indent="-330200" lvl="0" marL="914400" rtl="0" algn="l">
              <a:lnSpc>
                <a:spcPct val="115000"/>
              </a:lnSpc>
              <a:spcBef>
                <a:spcPts val="0"/>
              </a:spcBef>
              <a:spcAft>
                <a:spcPts val="0"/>
              </a:spcAft>
              <a:buSzPts val="1600"/>
              <a:buAutoNum type="arabicPeriod"/>
            </a:pPr>
            <a:r>
              <a:rPr lang="en-GB" sz="1600"/>
              <a:t>Non Negative Matrix Factorization (NMF)</a:t>
            </a:r>
            <a:endParaRPr sz="1600"/>
          </a:p>
          <a:p>
            <a:pPr indent="-330200" lvl="0" marL="914400" rtl="0" algn="l">
              <a:lnSpc>
                <a:spcPct val="115000"/>
              </a:lnSpc>
              <a:spcBef>
                <a:spcPts val="0"/>
              </a:spcBef>
              <a:spcAft>
                <a:spcPts val="0"/>
              </a:spcAft>
              <a:buSzPts val="1600"/>
              <a:buAutoNum type="arabicPeriod"/>
            </a:pPr>
            <a:r>
              <a:rPr lang="en-GB" sz="1600"/>
              <a:t>Latent Semantic Analysis (LSA)</a:t>
            </a:r>
            <a:endParaRPr sz="1600"/>
          </a:p>
          <a:p>
            <a:pPr indent="-330200" lvl="0" marL="914400" rtl="0" algn="l">
              <a:lnSpc>
                <a:spcPct val="115000"/>
              </a:lnSpc>
              <a:spcBef>
                <a:spcPts val="0"/>
              </a:spcBef>
              <a:spcAft>
                <a:spcPts val="0"/>
              </a:spcAft>
              <a:buSzPts val="1600"/>
              <a:buAutoNum type="arabicPeriod"/>
            </a:pPr>
            <a:r>
              <a:rPr lang="en-GB" sz="1600"/>
              <a:t>Parallel Latent Dirichlet Allocation (PLDA)</a:t>
            </a:r>
            <a:endParaRPr sz="1600"/>
          </a:p>
          <a:p>
            <a:pPr indent="-330200" lvl="0" marL="914400" rtl="0" algn="l">
              <a:lnSpc>
                <a:spcPct val="115000"/>
              </a:lnSpc>
              <a:spcBef>
                <a:spcPts val="0"/>
              </a:spcBef>
              <a:spcAft>
                <a:spcPts val="0"/>
              </a:spcAft>
              <a:buSzPts val="1600"/>
              <a:buAutoNum type="arabicPeriod"/>
            </a:pPr>
            <a:r>
              <a:rPr lang="en-GB" sz="1600"/>
              <a:t>Pachinko Allocation Model (PAM)</a:t>
            </a:r>
            <a:endParaRPr sz="1600"/>
          </a:p>
          <a:p>
            <a:pPr indent="-330200" lvl="0" marL="914400" rtl="0" algn="l">
              <a:lnSpc>
                <a:spcPct val="115000"/>
              </a:lnSpc>
              <a:spcBef>
                <a:spcPts val="0"/>
              </a:spcBef>
              <a:spcAft>
                <a:spcPts val="0"/>
              </a:spcAft>
              <a:buSzPts val="1600"/>
              <a:buAutoNum type="arabicPeriod"/>
            </a:pPr>
            <a:r>
              <a:rPr lang="en-GB" sz="1600"/>
              <a:t>Latent Dirichlet Allocation (LDA)</a:t>
            </a:r>
            <a:endParaRPr sz="1400">
              <a:solidFill>
                <a:schemeClr val="dk1"/>
              </a:solidFill>
              <a:highlight>
                <a:srgbClr val="FFFFFF"/>
              </a:highlight>
            </a:endParaRPr>
          </a:p>
          <a:p>
            <a:pPr indent="-342900" lvl="0" marL="457200" rtl="0" algn="l">
              <a:lnSpc>
                <a:spcPct val="115000"/>
              </a:lnSpc>
              <a:spcBef>
                <a:spcPts val="0"/>
              </a:spcBef>
              <a:spcAft>
                <a:spcPts val="0"/>
              </a:spcAft>
              <a:buSzPts val="1800"/>
              <a:buChar char="●"/>
            </a:pPr>
            <a:r>
              <a:rPr lang="en-GB"/>
              <a:t>All these methods aid us in getting the correct information from the extracted/provided data. It keeps us focused on the correct portion of data by removing unnecessary data from the corpus. These methods are highly useful in obtaining the business value from the data.</a:t>
            </a:r>
            <a:endParaRPr/>
          </a:p>
          <a:p>
            <a:pPr indent="-342900" lvl="0" marL="457200" rtl="0" algn="l">
              <a:lnSpc>
                <a:spcPct val="115000"/>
              </a:lnSpc>
              <a:spcBef>
                <a:spcPts val="0"/>
              </a:spcBef>
              <a:spcAft>
                <a:spcPts val="0"/>
              </a:spcAft>
              <a:buSzPts val="1800"/>
              <a:buChar char="●"/>
            </a:pPr>
            <a:r>
              <a:rPr lang="en-GB"/>
              <a:t>We can use above methods and can finalize on the method that provides the best results.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e49eb88fe9_0_1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e207106132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Business Objective</a:t>
            </a:r>
            <a:endParaRPr/>
          </a:p>
        </p:txBody>
      </p:sp>
      <p:sp>
        <p:nvSpPr>
          <p:cNvPr id="75" name="Google Shape;75;ge207106132_0_0"/>
          <p:cNvSpPr txBox="1"/>
          <p:nvPr>
            <p:ph idx="1" type="body"/>
          </p:nvPr>
        </p:nvSpPr>
        <p:spPr>
          <a:xfrm>
            <a:off x="311700" y="1152475"/>
            <a:ext cx="8520600" cy="91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Social event tracking and evolution framework to obtain the evolutionary trends of social events and generate effective event summary details over time.</a:t>
            </a:r>
            <a:endParaRPr/>
          </a:p>
        </p:txBody>
      </p:sp>
      <p:sp>
        <p:nvSpPr>
          <p:cNvPr id="76" name="Google Shape;76;ge207106132_0_0"/>
          <p:cNvSpPr txBox="1"/>
          <p:nvPr>
            <p:ph type="title"/>
          </p:nvPr>
        </p:nvSpPr>
        <p:spPr>
          <a:xfrm>
            <a:off x="311700" y="1999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Project Process Flow</a:t>
            </a:r>
            <a:endParaRPr/>
          </a:p>
        </p:txBody>
      </p:sp>
      <p:sp>
        <p:nvSpPr>
          <p:cNvPr id="77" name="Google Shape;77;ge207106132_0_0"/>
          <p:cNvSpPr/>
          <p:nvPr/>
        </p:nvSpPr>
        <p:spPr>
          <a:xfrm>
            <a:off x="2037725" y="2571750"/>
            <a:ext cx="11163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 Collection</a:t>
            </a:r>
            <a:endParaRPr b="0" i="0" sz="1400" u="none" cap="none" strike="noStrike">
              <a:solidFill>
                <a:srgbClr val="000000"/>
              </a:solidFill>
              <a:latin typeface="Arial"/>
              <a:ea typeface="Arial"/>
              <a:cs typeface="Arial"/>
              <a:sym typeface="Arial"/>
            </a:endParaRPr>
          </a:p>
        </p:txBody>
      </p:sp>
      <p:sp>
        <p:nvSpPr>
          <p:cNvPr id="78" name="Google Shape;78;ge207106132_0_0"/>
          <p:cNvSpPr/>
          <p:nvPr/>
        </p:nvSpPr>
        <p:spPr>
          <a:xfrm>
            <a:off x="3602800" y="2571750"/>
            <a:ext cx="14037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Data Cleaning and Preprocessing</a:t>
            </a:r>
            <a:endParaRPr b="0" i="0" sz="1400" u="none" cap="none" strike="noStrike">
              <a:solidFill>
                <a:srgbClr val="000000"/>
              </a:solidFill>
              <a:latin typeface="Arial"/>
              <a:ea typeface="Arial"/>
              <a:cs typeface="Arial"/>
              <a:sym typeface="Arial"/>
            </a:endParaRPr>
          </a:p>
        </p:txBody>
      </p:sp>
      <p:sp>
        <p:nvSpPr>
          <p:cNvPr id="79" name="Google Shape;79;ge207106132_0_0"/>
          <p:cNvSpPr/>
          <p:nvPr/>
        </p:nvSpPr>
        <p:spPr>
          <a:xfrm>
            <a:off x="5455275" y="2571750"/>
            <a:ext cx="7710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EDA</a:t>
            </a:r>
            <a:endParaRPr b="0" i="0" sz="1400" u="none" cap="none" strike="noStrike">
              <a:solidFill>
                <a:srgbClr val="000000"/>
              </a:solidFill>
              <a:latin typeface="Arial"/>
              <a:ea typeface="Arial"/>
              <a:cs typeface="Arial"/>
              <a:sym typeface="Arial"/>
            </a:endParaRPr>
          </a:p>
        </p:txBody>
      </p:sp>
      <p:sp>
        <p:nvSpPr>
          <p:cNvPr id="80" name="Google Shape;80;ge207106132_0_0"/>
          <p:cNvSpPr/>
          <p:nvPr/>
        </p:nvSpPr>
        <p:spPr>
          <a:xfrm>
            <a:off x="6675050" y="2571750"/>
            <a:ext cx="11163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Model Building</a:t>
            </a:r>
            <a:endParaRPr b="0" i="0" sz="1400" u="none" cap="none" strike="noStrike">
              <a:solidFill>
                <a:srgbClr val="000000"/>
              </a:solidFill>
              <a:latin typeface="Arial"/>
              <a:ea typeface="Arial"/>
              <a:cs typeface="Arial"/>
              <a:sym typeface="Arial"/>
            </a:endParaRPr>
          </a:p>
        </p:txBody>
      </p:sp>
      <p:sp>
        <p:nvSpPr>
          <p:cNvPr id="81" name="Google Shape;81;ge207106132_0_0"/>
          <p:cNvSpPr/>
          <p:nvPr/>
        </p:nvSpPr>
        <p:spPr>
          <a:xfrm>
            <a:off x="6675050" y="3774425"/>
            <a:ext cx="11163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Evaluation</a:t>
            </a:r>
            <a:endParaRPr b="0" i="0" sz="1400" u="none" cap="none" strike="noStrike">
              <a:solidFill>
                <a:srgbClr val="000000"/>
              </a:solidFill>
              <a:latin typeface="Arial"/>
              <a:ea typeface="Arial"/>
              <a:cs typeface="Arial"/>
              <a:sym typeface="Arial"/>
            </a:endParaRPr>
          </a:p>
        </p:txBody>
      </p:sp>
      <p:sp>
        <p:nvSpPr>
          <p:cNvPr id="82" name="Google Shape;82;ge207106132_0_0"/>
          <p:cNvSpPr/>
          <p:nvPr/>
        </p:nvSpPr>
        <p:spPr>
          <a:xfrm>
            <a:off x="5109975" y="3774425"/>
            <a:ext cx="1116300" cy="70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Finalizing Model</a:t>
            </a:r>
            <a:endParaRPr b="0" i="0" sz="1400" u="none" cap="none" strike="noStrike">
              <a:solidFill>
                <a:srgbClr val="000000"/>
              </a:solidFill>
              <a:latin typeface="Arial"/>
              <a:ea typeface="Arial"/>
              <a:cs typeface="Arial"/>
              <a:sym typeface="Arial"/>
            </a:endParaRPr>
          </a:p>
        </p:txBody>
      </p:sp>
      <p:sp>
        <p:nvSpPr>
          <p:cNvPr id="83" name="Google Shape;83;ge207106132_0_0"/>
          <p:cNvSpPr/>
          <p:nvPr/>
        </p:nvSpPr>
        <p:spPr>
          <a:xfrm>
            <a:off x="415250" y="2669625"/>
            <a:ext cx="1173690" cy="50625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Arial"/>
                <a:ea typeface="Arial"/>
                <a:cs typeface="Arial"/>
                <a:sym typeface="Arial"/>
              </a:rPr>
              <a:t>Business Problem</a:t>
            </a:r>
            <a:endParaRPr b="0" i="0" sz="1400" u="none" cap="none" strike="noStrike">
              <a:solidFill>
                <a:srgbClr val="000000"/>
              </a:solidFill>
              <a:latin typeface="Arial"/>
              <a:ea typeface="Arial"/>
              <a:cs typeface="Arial"/>
              <a:sym typeface="Arial"/>
            </a:endParaRPr>
          </a:p>
        </p:txBody>
      </p:sp>
      <p:sp>
        <p:nvSpPr>
          <p:cNvPr id="84" name="Google Shape;84;ge207106132_0_0"/>
          <p:cNvSpPr/>
          <p:nvPr/>
        </p:nvSpPr>
        <p:spPr>
          <a:xfrm>
            <a:off x="3257524" y="3872300"/>
            <a:ext cx="1403676" cy="506250"/>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Deployment</a:t>
            </a:r>
            <a:endParaRPr b="0" i="0" sz="1400" u="none" cap="none" strike="noStrike">
              <a:solidFill>
                <a:srgbClr val="000000"/>
              </a:solidFill>
              <a:latin typeface="Arial"/>
              <a:ea typeface="Arial"/>
              <a:cs typeface="Arial"/>
              <a:sym typeface="Arial"/>
            </a:endParaRPr>
          </a:p>
        </p:txBody>
      </p:sp>
      <p:sp>
        <p:nvSpPr>
          <p:cNvPr id="85" name="Google Shape;85;ge207106132_0_0"/>
          <p:cNvSpPr/>
          <p:nvPr/>
        </p:nvSpPr>
        <p:spPr>
          <a:xfrm>
            <a:off x="1588950" y="2819250"/>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e207106132_0_0"/>
          <p:cNvSpPr/>
          <p:nvPr/>
        </p:nvSpPr>
        <p:spPr>
          <a:xfrm>
            <a:off x="3154025" y="2819250"/>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e207106132_0_0"/>
          <p:cNvSpPr/>
          <p:nvPr/>
        </p:nvSpPr>
        <p:spPr>
          <a:xfrm>
            <a:off x="5006500" y="2819250"/>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e207106132_0_0"/>
          <p:cNvSpPr/>
          <p:nvPr/>
        </p:nvSpPr>
        <p:spPr>
          <a:xfrm>
            <a:off x="6226275" y="2824950"/>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e207106132_0_0"/>
          <p:cNvSpPr/>
          <p:nvPr/>
        </p:nvSpPr>
        <p:spPr>
          <a:xfrm rot="10800000">
            <a:off x="6226275" y="4027625"/>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e207106132_0_0"/>
          <p:cNvSpPr/>
          <p:nvPr/>
        </p:nvSpPr>
        <p:spPr>
          <a:xfrm rot="10800000">
            <a:off x="4661200" y="4027625"/>
            <a:ext cx="448800" cy="19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e207106132_0_0"/>
          <p:cNvSpPr/>
          <p:nvPr/>
        </p:nvSpPr>
        <p:spPr>
          <a:xfrm>
            <a:off x="7791350" y="2824950"/>
            <a:ext cx="851400" cy="14787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Data Collection - Web Scraping</a:t>
            </a:r>
            <a:endParaRPr/>
          </a:p>
        </p:txBody>
      </p:sp>
      <p:sp>
        <p:nvSpPr>
          <p:cNvPr id="97" name="Google Shape;97;p4"/>
          <p:cNvSpPr txBox="1"/>
          <p:nvPr>
            <p:ph idx="1" type="body"/>
          </p:nvPr>
        </p:nvSpPr>
        <p:spPr>
          <a:xfrm>
            <a:off x="311700" y="1152475"/>
            <a:ext cx="8520600" cy="3726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GB"/>
              <a:t>Web scraping</a:t>
            </a:r>
            <a:r>
              <a:rPr lang="en-GB"/>
              <a:t>, </a:t>
            </a:r>
            <a:r>
              <a:rPr b="1" lang="en-GB"/>
              <a:t>web harvesting</a:t>
            </a:r>
            <a:r>
              <a:rPr lang="en-GB"/>
              <a:t>, or </a:t>
            </a:r>
            <a:r>
              <a:rPr b="1" lang="en-GB"/>
              <a:t>web data extraction</a:t>
            </a:r>
            <a:r>
              <a:rPr lang="en-GB"/>
              <a:t> is data scraping used for extracting data from websites.</a:t>
            </a:r>
            <a:endParaRPr/>
          </a:p>
          <a:p>
            <a:pPr indent="-342900" lvl="0" marL="457200" rtl="0" algn="l">
              <a:lnSpc>
                <a:spcPct val="115000"/>
              </a:lnSpc>
              <a:spcBef>
                <a:spcPts val="0"/>
              </a:spcBef>
              <a:spcAft>
                <a:spcPts val="0"/>
              </a:spcAft>
              <a:buSzPts val="1800"/>
              <a:buChar char="●"/>
            </a:pPr>
            <a:r>
              <a:rPr lang="en-GB"/>
              <a:t>It is a form of copying in which specific data is gathered and copied from the web, typically into a central local database  or spreadsheet, for later retrieval or analysis.</a:t>
            </a:r>
            <a:endParaRPr/>
          </a:p>
          <a:p>
            <a:pPr indent="-342900" lvl="0" marL="457200" rtl="0" algn="l">
              <a:lnSpc>
                <a:spcPct val="115000"/>
              </a:lnSpc>
              <a:spcBef>
                <a:spcPts val="0"/>
              </a:spcBef>
              <a:spcAft>
                <a:spcPts val="0"/>
              </a:spcAft>
              <a:buSzPts val="1800"/>
              <a:buChar char="●"/>
            </a:pPr>
            <a:r>
              <a:rPr lang="en-GB"/>
              <a:t>Classification types of web scraping tools:</a:t>
            </a:r>
            <a:endParaRPr/>
          </a:p>
          <a:p>
            <a:pPr indent="-342900" lvl="0" marL="914400" rtl="0" algn="l">
              <a:lnSpc>
                <a:spcPct val="115000"/>
              </a:lnSpc>
              <a:spcBef>
                <a:spcPts val="0"/>
              </a:spcBef>
              <a:spcAft>
                <a:spcPts val="0"/>
              </a:spcAft>
              <a:buSzPts val="1800"/>
              <a:buAutoNum type="arabicPeriod"/>
            </a:pPr>
            <a:r>
              <a:rPr lang="en-GB"/>
              <a:t>Built - Self Built/ Pre Built</a:t>
            </a:r>
            <a:endParaRPr/>
          </a:p>
          <a:p>
            <a:pPr indent="-342900" lvl="0" marL="914400" rtl="0" algn="l">
              <a:lnSpc>
                <a:spcPct val="115000"/>
              </a:lnSpc>
              <a:spcBef>
                <a:spcPts val="0"/>
              </a:spcBef>
              <a:spcAft>
                <a:spcPts val="0"/>
              </a:spcAft>
              <a:buSzPts val="1800"/>
              <a:buAutoNum type="arabicPeriod"/>
            </a:pPr>
            <a:r>
              <a:rPr lang="en-GB"/>
              <a:t>Form - Browser extension/ Software</a:t>
            </a:r>
            <a:endParaRPr/>
          </a:p>
          <a:p>
            <a:pPr indent="-342900" lvl="0" marL="914400" rtl="0" algn="l">
              <a:lnSpc>
                <a:spcPct val="115000"/>
              </a:lnSpc>
              <a:spcBef>
                <a:spcPts val="0"/>
              </a:spcBef>
              <a:spcAft>
                <a:spcPts val="0"/>
              </a:spcAft>
              <a:buSzPts val="1800"/>
              <a:buAutoNum type="arabicPeriod"/>
            </a:pPr>
            <a:r>
              <a:rPr lang="en-GB"/>
              <a:t>Running support - Cloud/ Local</a:t>
            </a:r>
            <a:endParaRPr/>
          </a:p>
          <a:p>
            <a:pPr indent="-342900" lvl="0" marL="457200" rtl="0" algn="l">
              <a:spcBef>
                <a:spcPts val="0"/>
              </a:spcBef>
              <a:spcAft>
                <a:spcPts val="0"/>
              </a:spcAft>
              <a:buSzPts val="1800"/>
              <a:buChar char="●"/>
            </a:pPr>
            <a:r>
              <a:rPr lang="en-GB"/>
              <a:t>In our project we have scraped data from “Google News” by using query as “social event”.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e37488257c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 and </a:t>
            </a:r>
            <a:r>
              <a:rPr lang="en-GB"/>
              <a:t>Preprocessing</a:t>
            </a:r>
            <a:r>
              <a:rPr lang="en-GB"/>
              <a:t> </a:t>
            </a:r>
            <a:endParaRPr/>
          </a:p>
        </p:txBody>
      </p:sp>
      <p:sp>
        <p:nvSpPr>
          <p:cNvPr id="103" name="Google Shape;103;ge37488257c_0_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Char char="●"/>
            </a:pPr>
            <a:r>
              <a:rPr lang="en-GB"/>
              <a:t>In data cleaning we performed following operations:</a:t>
            </a:r>
            <a:endParaRPr/>
          </a:p>
          <a:p>
            <a:pPr indent="-342900" lvl="0" marL="914400" rtl="0" algn="just">
              <a:lnSpc>
                <a:spcPct val="150000"/>
              </a:lnSpc>
              <a:spcBef>
                <a:spcPts val="0"/>
              </a:spcBef>
              <a:spcAft>
                <a:spcPts val="0"/>
              </a:spcAft>
              <a:buSzPts val="1800"/>
              <a:buAutoNum type="arabicPeriod"/>
            </a:pPr>
            <a:r>
              <a:rPr lang="en-GB"/>
              <a:t>Converting to lowercase</a:t>
            </a:r>
            <a:endParaRPr/>
          </a:p>
          <a:p>
            <a:pPr indent="-342900" lvl="0" marL="914400" rtl="0" algn="just">
              <a:lnSpc>
                <a:spcPct val="150000"/>
              </a:lnSpc>
              <a:spcBef>
                <a:spcPts val="0"/>
              </a:spcBef>
              <a:spcAft>
                <a:spcPts val="0"/>
              </a:spcAft>
              <a:buSzPts val="1800"/>
              <a:buAutoNum type="arabicPeriod"/>
            </a:pPr>
            <a:r>
              <a:rPr lang="en-GB"/>
              <a:t>Removing punctuations</a:t>
            </a:r>
            <a:endParaRPr/>
          </a:p>
          <a:p>
            <a:pPr indent="-342900" lvl="0" marL="914400" rtl="0" algn="just">
              <a:lnSpc>
                <a:spcPct val="150000"/>
              </a:lnSpc>
              <a:spcBef>
                <a:spcPts val="0"/>
              </a:spcBef>
              <a:spcAft>
                <a:spcPts val="0"/>
              </a:spcAft>
              <a:buSzPts val="1800"/>
              <a:buAutoNum type="arabicPeriod"/>
            </a:pPr>
            <a:r>
              <a:rPr lang="en-GB"/>
              <a:t>Removing short words</a:t>
            </a:r>
            <a:endParaRPr/>
          </a:p>
          <a:p>
            <a:pPr indent="-342900" lvl="0" marL="914400" rtl="0" algn="just">
              <a:lnSpc>
                <a:spcPct val="150000"/>
              </a:lnSpc>
              <a:spcBef>
                <a:spcPts val="0"/>
              </a:spcBef>
              <a:spcAft>
                <a:spcPts val="0"/>
              </a:spcAft>
              <a:buSzPts val="1800"/>
              <a:buAutoNum type="arabicPeriod"/>
            </a:pPr>
            <a:r>
              <a:rPr lang="en-GB"/>
              <a:t>Removing stopwords</a:t>
            </a:r>
            <a:endParaRPr/>
          </a:p>
          <a:p>
            <a:pPr indent="-342900" lvl="0" marL="914400" rtl="0" algn="just">
              <a:lnSpc>
                <a:spcPct val="150000"/>
              </a:lnSpc>
              <a:spcBef>
                <a:spcPts val="0"/>
              </a:spcBef>
              <a:spcAft>
                <a:spcPts val="0"/>
              </a:spcAft>
              <a:buSzPts val="1800"/>
              <a:buAutoNum type="arabicPeriod"/>
            </a:pPr>
            <a:r>
              <a:rPr lang="en-GB"/>
              <a:t>Removing mentions,urls,emojis, numbers</a:t>
            </a:r>
            <a:endParaRPr/>
          </a:p>
          <a:p>
            <a:pPr indent="-342900" lvl="0" marL="914400" rtl="0" algn="just">
              <a:lnSpc>
                <a:spcPct val="150000"/>
              </a:lnSpc>
              <a:spcBef>
                <a:spcPts val="0"/>
              </a:spcBef>
              <a:spcAft>
                <a:spcPts val="0"/>
              </a:spcAft>
              <a:buSzPts val="1800"/>
              <a:buAutoNum type="arabicPeriod"/>
            </a:pPr>
            <a:r>
              <a:rPr lang="en-GB"/>
              <a:t>Removing spaces and newlines</a:t>
            </a:r>
            <a:endParaRPr/>
          </a:p>
          <a:p>
            <a:pPr indent="-342900" lvl="0" marL="914400" rtl="0" algn="just">
              <a:lnSpc>
                <a:spcPct val="150000"/>
              </a:lnSpc>
              <a:spcBef>
                <a:spcPts val="0"/>
              </a:spcBef>
              <a:spcAft>
                <a:spcPts val="0"/>
              </a:spcAft>
              <a:buSzPts val="1800"/>
              <a:buAutoNum type="arabicPeriod"/>
            </a:pPr>
            <a:r>
              <a:rPr lang="en-GB"/>
              <a:t>Lemmatization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e49eb88fe9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Data Cleaning and Preprocessing </a:t>
            </a:r>
            <a:endParaRPr/>
          </a:p>
        </p:txBody>
      </p:sp>
      <p:pic>
        <p:nvPicPr>
          <p:cNvPr id="109" name="Google Shape;109;ge49eb88fe9_0_0"/>
          <p:cNvPicPr preferRelativeResize="0"/>
          <p:nvPr/>
        </p:nvPicPr>
        <p:blipFill>
          <a:blip r:embed="rId3">
            <a:alphaModFix/>
          </a:blip>
          <a:stretch>
            <a:fillRect/>
          </a:stretch>
        </p:blipFill>
        <p:spPr>
          <a:xfrm>
            <a:off x="822550" y="1639400"/>
            <a:ext cx="3194925" cy="3276924"/>
          </a:xfrm>
          <a:prstGeom prst="rect">
            <a:avLst/>
          </a:prstGeom>
          <a:noFill/>
          <a:ln cap="flat" cmpd="sng" w="9525">
            <a:solidFill>
              <a:schemeClr val="dk2"/>
            </a:solidFill>
            <a:prstDash val="solid"/>
            <a:round/>
            <a:headEnd len="sm" w="sm" type="none"/>
            <a:tailEnd len="sm" w="sm" type="none"/>
          </a:ln>
        </p:spPr>
      </p:pic>
      <p:pic>
        <p:nvPicPr>
          <p:cNvPr id="110" name="Google Shape;110;ge49eb88fe9_0_0"/>
          <p:cNvPicPr preferRelativeResize="0"/>
          <p:nvPr/>
        </p:nvPicPr>
        <p:blipFill>
          <a:blip r:embed="rId4">
            <a:alphaModFix/>
          </a:blip>
          <a:stretch>
            <a:fillRect/>
          </a:stretch>
        </p:blipFill>
        <p:spPr>
          <a:xfrm>
            <a:off x="4868100" y="1639400"/>
            <a:ext cx="4067773" cy="3276925"/>
          </a:xfrm>
          <a:prstGeom prst="rect">
            <a:avLst/>
          </a:prstGeom>
          <a:noFill/>
          <a:ln cap="flat" cmpd="sng" w="9525">
            <a:solidFill>
              <a:schemeClr val="dk2"/>
            </a:solidFill>
            <a:prstDash val="solid"/>
            <a:round/>
            <a:headEnd len="sm" w="sm" type="none"/>
            <a:tailEnd len="sm" w="sm" type="none"/>
          </a:ln>
        </p:spPr>
      </p:pic>
      <p:sp>
        <p:nvSpPr>
          <p:cNvPr id="111" name="Google Shape;111;ge49eb88fe9_0_0"/>
          <p:cNvSpPr txBox="1"/>
          <p:nvPr/>
        </p:nvSpPr>
        <p:spPr>
          <a:xfrm>
            <a:off x="1951250" y="1128450"/>
            <a:ext cx="93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BEFORE</a:t>
            </a:r>
            <a:endParaRPr/>
          </a:p>
        </p:txBody>
      </p:sp>
      <p:sp>
        <p:nvSpPr>
          <p:cNvPr id="112" name="Google Shape;112;ge49eb88fe9_0_0"/>
          <p:cNvSpPr txBox="1"/>
          <p:nvPr/>
        </p:nvSpPr>
        <p:spPr>
          <a:xfrm>
            <a:off x="6433225" y="1128450"/>
            <a:ext cx="93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t>AFTER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24f8b42c6_0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 - EDA</a:t>
            </a:r>
            <a:endParaRPr/>
          </a:p>
        </p:txBody>
      </p:sp>
      <p:sp>
        <p:nvSpPr>
          <p:cNvPr id="118" name="Google Shape;118;ge24f8b42c6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Exploratory data analysis (EDA) is used by data scientists to analyze and investigate data sets and summarize their main characteristics, often employing data visualization methods.</a:t>
            </a:r>
            <a:endParaRPr/>
          </a:p>
          <a:p>
            <a:pPr indent="-342900" lvl="0" marL="457200" rtl="0" algn="l">
              <a:spcBef>
                <a:spcPts val="0"/>
              </a:spcBef>
              <a:spcAft>
                <a:spcPts val="0"/>
              </a:spcAft>
              <a:buSzPts val="1800"/>
              <a:buChar char="●"/>
            </a:pPr>
            <a:r>
              <a:rPr lang="en-GB"/>
              <a:t>It helps determine how best to manipulate data sources to get the answers you need, making it easier for data scientists to discover patterns, spot anomalies, test a hypothesis, or check assumptions. </a:t>
            </a:r>
            <a:endParaRPr/>
          </a:p>
          <a:p>
            <a:pPr indent="-342900" lvl="0" marL="457200" rtl="0" algn="l">
              <a:spcBef>
                <a:spcPts val="0"/>
              </a:spcBef>
              <a:spcAft>
                <a:spcPts val="0"/>
              </a:spcAft>
              <a:buSzPts val="1800"/>
              <a:buChar char="●"/>
            </a:pPr>
            <a:r>
              <a:rPr lang="en-GB"/>
              <a:t>The main purpose of EDA is to help look at data before making any assumptions. </a:t>
            </a:r>
            <a:endParaRPr/>
          </a:p>
          <a:p>
            <a:pPr indent="-342900" lvl="0" marL="457200" rtl="0" algn="l">
              <a:spcBef>
                <a:spcPts val="0"/>
              </a:spcBef>
              <a:spcAft>
                <a:spcPts val="0"/>
              </a:spcAft>
              <a:buSzPts val="1800"/>
              <a:buChar char="●"/>
            </a:pPr>
            <a:r>
              <a:rPr lang="en-GB"/>
              <a:t>It can help identify obvious errors, as well as better understand patterns within the data, detect outliers or anomalous events, find interesting relations among the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e24f8b42c6_0_7"/>
          <p:cNvSpPr txBox="1"/>
          <p:nvPr>
            <p:ph type="title"/>
          </p:nvPr>
        </p:nvSpPr>
        <p:spPr>
          <a:xfrm>
            <a:off x="311700" y="445025"/>
            <a:ext cx="345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Four Types of EDA</a:t>
            </a:r>
            <a:endParaRPr/>
          </a:p>
        </p:txBody>
      </p:sp>
      <p:sp>
        <p:nvSpPr>
          <p:cNvPr id="124" name="Google Shape;124;ge24f8b42c6_0_7"/>
          <p:cNvSpPr txBox="1"/>
          <p:nvPr>
            <p:ph idx="1" type="body"/>
          </p:nvPr>
        </p:nvSpPr>
        <p:spPr>
          <a:xfrm>
            <a:off x="311700" y="1152475"/>
            <a:ext cx="3318300" cy="153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Univariate non-graphical</a:t>
            </a:r>
            <a:endParaRPr/>
          </a:p>
          <a:p>
            <a:pPr indent="-342900" lvl="0" marL="457200" rtl="0" algn="l">
              <a:spcBef>
                <a:spcPts val="0"/>
              </a:spcBef>
              <a:spcAft>
                <a:spcPts val="0"/>
              </a:spcAft>
              <a:buSzPts val="1800"/>
              <a:buAutoNum type="arabicPeriod"/>
            </a:pPr>
            <a:r>
              <a:rPr lang="en-GB"/>
              <a:t>Multivariate non-graphical</a:t>
            </a:r>
            <a:endParaRPr/>
          </a:p>
          <a:p>
            <a:pPr indent="-342900" lvl="0" marL="457200" rtl="0" algn="l">
              <a:spcBef>
                <a:spcPts val="0"/>
              </a:spcBef>
              <a:spcAft>
                <a:spcPts val="0"/>
              </a:spcAft>
              <a:buSzPts val="1800"/>
              <a:buAutoNum type="arabicPeriod"/>
            </a:pPr>
            <a:r>
              <a:rPr lang="en-GB"/>
              <a:t>Univariate graphical</a:t>
            </a:r>
            <a:endParaRPr/>
          </a:p>
          <a:p>
            <a:pPr indent="-342900" lvl="0" marL="457200" rtl="0" algn="l">
              <a:spcBef>
                <a:spcPts val="0"/>
              </a:spcBef>
              <a:spcAft>
                <a:spcPts val="0"/>
              </a:spcAft>
              <a:buSzPts val="1800"/>
              <a:buAutoNum type="arabicPeriod"/>
            </a:pPr>
            <a:r>
              <a:rPr lang="en-GB"/>
              <a:t>Multivariate graphical</a:t>
            </a:r>
            <a:endParaRPr/>
          </a:p>
        </p:txBody>
      </p:sp>
      <p:sp>
        <p:nvSpPr>
          <p:cNvPr id="125" name="Google Shape;125;ge24f8b42c6_0_7"/>
          <p:cNvSpPr txBox="1"/>
          <p:nvPr>
            <p:ph type="title"/>
          </p:nvPr>
        </p:nvSpPr>
        <p:spPr>
          <a:xfrm>
            <a:off x="4738675" y="445025"/>
            <a:ext cx="284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graphs</a:t>
            </a:r>
            <a:endParaRPr/>
          </a:p>
        </p:txBody>
      </p:sp>
      <p:sp>
        <p:nvSpPr>
          <p:cNvPr id="126" name="Google Shape;126;ge24f8b42c6_0_7"/>
          <p:cNvSpPr txBox="1"/>
          <p:nvPr>
            <p:ph idx="1" type="body"/>
          </p:nvPr>
        </p:nvSpPr>
        <p:spPr>
          <a:xfrm>
            <a:off x="4738675" y="1152475"/>
            <a:ext cx="3318300" cy="153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Bar plot</a:t>
            </a:r>
            <a:endParaRPr/>
          </a:p>
          <a:p>
            <a:pPr indent="-342900" lvl="0" marL="457200" rtl="0" algn="l">
              <a:spcBef>
                <a:spcPts val="0"/>
              </a:spcBef>
              <a:spcAft>
                <a:spcPts val="0"/>
              </a:spcAft>
              <a:buSzPts val="1800"/>
              <a:buAutoNum type="arabicPeriod"/>
            </a:pPr>
            <a:r>
              <a:rPr lang="en-GB"/>
              <a:t>Histogram</a:t>
            </a:r>
            <a:endParaRPr/>
          </a:p>
          <a:p>
            <a:pPr indent="-342900" lvl="0" marL="457200" rtl="0" algn="l">
              <a:spcBef>
                <a:spcPts val="0"/>
              </a:spcBef>
              <a:spcAft>
                <a:spcPts val="0"/>
              </a:spcAft>
              <a:buSzPts val="1800"/>
              <a:buAutoNum type="arabicPeriod"/>
            </a:pPr>
            <a:r>
              <a:rPr lang="en-GB"/>
              <a:t>Box chart</a:t>
            </a:r>
            <a:endParaRPr/>
          </a:p>
          <a:p>
            <a:pPr indent="-342900" lvl="0" marL="457200" rtl="0" algn="l">
              <a:spcBef>
                <a:spcPts val="0"/>
              </a:spcBef>
              <a:spcAft>
                <a:spcPts val="0"/>
              </a:spcAft>
              <a:buSzPts val="1800"/>
              <a:buAutoNum type="arabicPeriod"/>
            </a:pPr>
            <a:r>
              <a:rPr lang="en-GB"/>
              <a:t>Scatter plot</a:t>
            </a:r>
            <a:endParaRPr/>
          </a:p>
        </p:txBody>
      </p:sp>
      <p:sp>
        <p:nvSpPr>
          <p:cNvPr id="127" name="Google Shape;127;ge24f8b42c6_0_7"/>
          <p:cNvSpPr txBox="1"/>
          <p:nvPr>
            <p:ph type="title"/>
          </p:nvPr>
        </p:nvSpPr>
        <p:spPr>
          <a:xfrm>
            <a:off x="311700" y="2825625"/>
            <a:ext cx="3458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involved</a:t>
            </a:r>
            <a:r>
              <a:rPr lang="en-GB"/>
              <a:t> in EDA</a:t>
            </a:r>
            <a:endParaRPr/>
          </a:p>
        </p:txBody>
      </p:sp>
      <p:sp>
        <p:nvSpPr>
          <p:cNvPr id="128" name="Google Shape;128;ge24f8b42c6_0_7"/>
          <p:cNvSpPr txBox="1"/>
          <p:nvPr>
            <p:ph idx="1" type="body"/>
          </p:nvPr>
        </p:nvSpPr>
        <p:spPr>
          <a:xfrm>
            <a:off x="381750" y="3398325"/>
            <a:ext cx="4612200" cy="153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Data Cleaning</a:t>
            </a:r>
            <a:endParaRPr/>
          </a:p>
          <a:p>
            <a:pPr indent="-342900" lvl="0" marL="457200" rtl="0" algn="l">
              <a:spcBef>
                <a:spcPts val="0"/>
              </a:spcBef>
              <a:spcAft>
                <a:spcPts val="0"/>
              </a:spcAft>
              <a:buSzPts val="1800"/>
              <a:buAutoNum type="arabicPeriod"/>
            </a:pPr>
            <a:r>
              <a:rPr lang="en-GB"/>
              <a:t>Imputation Technique</a:t>
            </a:r>
            <a:endParaRPr/>
          </a:p>
          <a:p>
            <a:pPr indent="-342900" lvl="0" marL="457200" rtl="0" algn="l">
              <a:spcBef>
                <a:spcPts val="0"/>
              </a:spcBef>
              <a:spcAft>
                <a:spcPts val="0"/>
              </a:spcAft>
              <a:buSzPts val="1800"/>
              <a:buAutoNum type="arabicPeriod"/>
            </a:pPr>
            <a:r>
              <a:rPr lang="en-GB"/>
              <a:t>Data Analysis and Visualization</a:t>
            </a:r>
            <a:endParaRPr/>
          </a:p>
          <a:p>
            <a:pPr indent="-342900" lvl="0" marL="457200" rtl="0" algn="l">
              <a:spcBef>
                <a:spcPts val="0"/>
              </a:spcBef>
              <a:spcAft>
                <a:spcPts val="0"/>
              </a:spcAft>
              <a:buSzPts val="1800"/>
              <a:buAutoNum type="arabicPeriod"/>
            </a:pPr>
            <a:r>
              <a:rPr lang="en-GB"/>
              <a:t>Transformations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